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notesMasterIdLst>
    <p:notesMasterId r:id="rId10"/>
  </p:notesMasterIdLst>
  <p:handoutMasterIdLst>
    <p:handoutMasterId r:id="rId11"/>
  </p:handoutMasterIdLst>
  <p:sldIdLst>
    <p:sldId id="311" r:id="rId5"/>
    <p:sldId id="313" r:id="rId6"/>
    <p:sldId id="314" r:id="rId7"/>
    <p:sldId id="315" r:id="rId8"/>
    <p:sldId id="316" r:id="rId9"/>
  </p:sldIdLst>
  <p:sldSz cx="9906000" cy="6858000" type="A4"/>
  <p:notesSz cx="6808788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B6B6B"/>
    <a:srgbClr val="C20937"/>
    <a:srgbClr val="F6D7A2"/>
    <a:srgbClr val="F9BD27"/>
    <a:srgbClr val="FA9D10"/>
    <a:srgbClr val="EF6B01"/>
    <a:srgbClr val="F6D106"/>
    <a:srgbClr val="3D464A"/>
    <a:srgbClr val="BC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86400" autoAdjust="0"/>
  </p:normalViewPr>
  <p:slideViewPr>
    <p:cSldViewPr>
      <p:cViewPr varScale="1">
        <p:scale>
          <a:sx n="107" d="100"/>
          <a:sy n="107" d="100"/>
        </p:scale>
        <p:origin x="912" y="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50474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1" tIns="45780" rIns="91561" bIns="4578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739" y="1"/>
            <a:ext cx="2950474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1" tIns="45780" rIns="91561" bIns="457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0647"/>
            <a:ext cx="2950474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1" tIns="45780" rIns="91561" bIns="4578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8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739" y="9440647"/>
            <a:ext cx="2950474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1" tIns="45780" rIns="91561" bIns="457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048B322-7196-490E-86EB-BC0391C8D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590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474" cy="496967"/>
          </a:xfrm>
          <a:prstGeom prst="rect">
            <a:avLst/>
          </a:prstGeom>
        </p:spPr>
        <p:txBody>
          <a:bodyPr vert="horz" lIns="91561" tIns="45780" rIns="91561" bIns="4578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9" y="1"/>
            <a:ext cx="2950474" cy="496967"/>
          </a:xfrm>
          <a:prstGeom prst="rect">
            <a:avLst/>
          </a:prstGeom>
        </p:spPr>
        <p:txBody>
          <a:bodyPr vert="horz" lIns="91561" tIns="45780" rIns="91561" bIns="4578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F9833D-5B38-4037-B8AA-0F69A0060D41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3212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1" tIns="45780" rIns="91561" bIns="4578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185"/>
            <a:ext cx="5447030" cy="4472702"/>
          </a:xfrm>
          <a:prstGeom prst="rect">
            <a:avLst/>
          </a:prstGeom>
        </p:spPr>
        <p:txBody>
          <a:bodyPr vert="horz" lIns="91561" tIns="45780" rIns="91561" bIns="4578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4" cy="496967"/>
          </a:xfrm>
          <a:prstGeom prst="rect">
            <a:avLst/>
          </a:prstGeom>
        </p:spPr>
        <p:txBody>
          <a:bodyPr vert="horz" lIns="91561" tIns="45780" rIns="91561" bIns="4578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9" y="9440647"/>
            <a:ext cx="2950474" cy="496967"/>
          </a:xfrm>
          <a:prstGeom prst="rect">
            <a:avLst/>
          </a:prstGeom>
        </p:spPr>
        <p:txBody>
          <a:bodyPr vert="horz" lIns="91561" tIns="45780" rIns="91561" bIns="4578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7EFA82E-D45C-4223-B7CB-47D5D1E6D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7987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712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2A8A9-5382-4058-8612-C4D4E3D3EE7E}" type="datetime1">
              <a:rPr lang="ru-RU" smtClean="0"/>
              <a:t>21.12.2022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46A7-256C-49F9-B4EF-C3D0672ED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977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643" y="1304761"/>
            <a:ext cx="4380380" cy="482156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4A2EA-A9A9-4268-BB37-7644302093F8}" type="datetime1">
              <a:rPr lang="ru-RU" smtClean="0"/>
              <a:t>21.12.2022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367DC-A72E-404B-B996-9A4CEB3D1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dirty="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977" y="1171996"/>
            <a:ext cx="4377145" cy="464677"/>
          </a:xfrm>
          <a:solidFill>
            <a:srgbClr val="6B6B6B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977" y="1835822"/>
            <a:ext cx="4377145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261" y="1171997"/>
            <a:ext cx="4378762" cy="464676"/>
          </a:xfrm>
          <a:solidFill>
            <a:srgbClr val="6B6B6B"/>
          </a:solidFill>
        </p:spPr>
        <p:txBody>
          <a:bodyPr rtlCol="0" anchor="ctr" anchorCtr="1">
            <a:normAutofit/>
          </a:bodyPr>
          <a:lstStyle>
            <a:lvl1pPr marL="0" indent="0">
              <a:buNone/>
              <a:defRPr lang="ru-RU" sz="1400" b="0" kern="1200" smtClean="0">
                <a:solidFill>
                  <a:schemeClr val="bg1"/>
                </a:solidFill>
                <a:latin typeface="Europe" pitchFamily="50" charset="-52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261" y="1835822"/>
            <a:ext cx="4378762" cy="4290502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dirty="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87E0C-B0B3-438B-B1FA-49F61804C941}" type="datetime1">
              <a:rPr lang="ru-RU" smtClean="0"/>
              <a:t>21.12.2022</a:t>
            </a:fld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B7DB6-019F-480D-96E1-7F0656BD0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94976" y="176259"/>
            <a:ext cx="8388747" cy="597443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DCFD-1688-4577-9DC3-302DE688347B}" type="datetime1">
              <a:rPr lang="ru-RU" smtClean="0"/>
              <a:t>21.12.2022</a:t>
            </a:fld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EFF20-9F65-4795-92B7-B2A745302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464A"/>
                </a:solidFill>
                <a:effectLst/>
                <a:uLnTx/>
                <a:uFillTx/>
                <a:latin typeface="Europe" pitchFamily="50" charset="-52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defRPr lang="ru-RU" sz="1200" kern="1200" smtClean="0">
                <a:solidFill>
                  <a:srgbClr val="3D464A"/>
                </a:solidFill>
                <a:latin typeface="Europe" pitchFamily="50" charset="-52"/>
                <a:ea typeface="+mn-ea"/>
                <a:cs typeface="+mn-c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F0B82-DB1B-47E3-8A4B-939B6C263958}" type="datetime1">
              <a:rPr lang="ru-RU" smtClean="0"/>
              <a:t>21.12.2022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BEEE0-1B09-418F-BBE3-BDA42DF05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72229-BD30-43FC-A215-C0261513F043}" type="datetime1">
              <a:rPr lang="ru-RU" smtClean="0"/>
              <a:t>21.12.2022</a:t>
            </a:fld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241FC-620E-4B9F-AC82-898CE14FC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176213"/>
            <a:ext cx="83883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br>
              <a:rPr lang="en-US"/>
            </a:br>
            <a:r>
              <a:rPr lang="ru-RU"/>
              <a:t>презентации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238250"/>
            <a:ext cx="8915400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fld id="{7F0F59C6-AECF-4088-9338-47837C3546B2}" type="datetime1">
              <a:rPr lang="ru-RU" smtClean="0"/>
              <a:t>21.12.2022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Europe" pitchFamily="50" charset="-52"/>
                <a:cs typeface="+mn-cs"/>
              </a:defRPr>
            </a:lvl1pPr>
          </a:lstStyle>
          <a:p>
            <a:pPr>
              <a:defRPr/>
            </a:pPr>
            <a:fld id="{54B471EF-1928-48DE-A04F-FCDB823EC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rgbClr val="3D464A"/>
          </a:solidFill>
          <a:latin typeface="Europe" pitchFamily="50" charset="-52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3D464A"/>
          </a:solidFill>
          <a:latin typeface="Europ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9"/>
        </a:buBlip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120000"/>
        <a:buFont typeface="Arial" charset="0"/>
        <a:buChar char="•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ED208"/>
        </a:buClr>
        <a:buSzPct val="96000"/>
        <a:buFont typeface="Wingdings" pitchFamily="2" charset="2"/>
        <a:buChar char="§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200" kern="1200">
          <a:solidFill>
            <a:srgbClr val="3D464A"/>
          </a:solidFill>
          <a:latin typeface="Europe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000" b="1" dirty="0"/>
              <a:t>Общие сведения о ПАО «Удмуртнефть» им. </a:t>
            </a:r>
            <a:r>
              <a:rPr lang="ru-RU" altLang="ru-RU" sz="2000" b="1" dirty="0" err="1"/>
              <a:t>В.И.Кудинова</a:t>
            </a:r>
            <a:endParaRPr lang="ru-RU" altLang="ru-RU" sz="2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D146A7-256C-49F9-B4EF-C3D0672ED38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gray">
          <a:xfrm>
            <a:off x="494977" y="1171997"/>
            <a:ext cx="4381200" cy="228228"/>
          </a:xfrm>
          <a:prstGeom prst="rect">
            <a:avLst/>
          </a:prstGeom>
          <a:solidFill>
            <a:srgbClr val="6B6B6B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168" tIns="45582" rIns="91168" bIns="45582" numCol="1" anchor="ctr" anchorCtr="1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SzPct val="80000"/>
            </a:pP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Описание актива</a:t>
            </a:r>
            <a:endParaRPr lang="en-GB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5"/>
          <p:cNvSpPr>
            <a:spLocks noGrp="1"/>
          </p:cNvSpPr>
          <p:nvPr>
            <p:ph idx="1"/>
          </p:nvPr>
        </p:nvSpPr>
        <p:spPr>
          <a:xfrm>
            <a:off x="418154" y="1608644"/>
            <a:ext cx="4458023" cy="480539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60606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«Удмуртнефть» им. В.И. Кудинова — лидер топливно-энергетического комплекса Удмуртской Республики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0606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создания организации - 1967 год.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0606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2006 года предприятие работает под управлением крупнейшей нефтяной компании страны ПАО «НК «Роснефть и китайской нефтехимической корпорации Sinopec.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0606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«Удмуртнефть»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им.В.И.Кудинова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ведет свою производственную деятельность в Удмуртской Республике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06060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«Удмуртнефть» </a:t>
            </a:r>
            <a:r>
              <a:rPr lang="ru-RU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им.В.И.Кудинова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является крупнейшим заказчиком объектов производственного строительства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gray">
          <a:xfrm>
            <a:off x="5029823" y="1171997"/>
            <a:ext cx="4381200" cy="228228"/>
          </a:xfrm>
          <a:prstGeom prst="rect">
            <a:avLst/>
          </a:prstGeom>
          <a:solidFill>
            <a:srgbClr val="6B6B6B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168" tIns="45582" rIns="91168" bIns="45582" numCol="1" anchor="ctr" anchorCtr="1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SzPct val="80000"/>
            </a:pP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актива</a:t>
            </a:r>
            <a:endParaRPr lang="en-GB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5122282" y="1536264"/>
            <a:ext cx="3826492" cy="5133096"/>
            <a:chOff x="643583" y="1422050"/>
            <a:chExt cx="2994858" cy="4270577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846612" y="3562540"/>
              <a:ext cx="2438300" cy="267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5145" tIns="42576" rIns="85145" bIns="42576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763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763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763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763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09136" eaLnBrk="1" hangingPunct="1">
                <a:spcBef>
                  <a:spcPct val="0"/>
                </a:spcBef>
                <a:buFont typeface="Arial" charset="0"/>
                <a:buNone/>
              </a:pPr>
              <a:endParaRPr lang="ru-RU" altLang="ru-RU" sz="1800" dirty="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2" name="AutoShape 33"/>
            <p:cNvSpPr>
              <a:spLocks noChangeAspect="1" noChangeArrowheads="1" noTextEdit="1"/>
            </p:cNvSpPr>
            <p:nvPr/>
          </p:nvSpPr>
          <p:spPr bwMode="auto">
            <a:xfrm>
              <a:off x="643583" y="1422050"/>
              <a:ext cx="2986283" cy="4201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 dirty="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grpSp>
          <p:nvGrpSpPr>
            <p:cNvPr id="13" name="Group 235"/>
            <p:cNvGrpSpPr>
              <a:grpSpLocks/>
            </p:cNvGrpSpPr>
            <p:nvPr/>
          </p:nvGrpSpPr>
          <p:grpSpPr bwMode="auto">
            <a:xfrm>
              <a:off x="2018728" y="1430908"/>
              <a:ext cx="1448347" cy="4000623"/>
              <a:chOff x="1352" y="970"/>
              <a:chExt cx="970" cy="2712"/>
            </a:xfrm>
          </p:grpSpPr>
          <p:sp>
            <p:nvSpPr>
              <p:cNvPr id="1612" name="Rectangle 35"/>
              <p:cNvSpPr>
                <a:spLocks noChangeArrowheads="1"/>
              </p:cNvSpPr>
              <p:nvPr/>
            </p:nvSpPr>
            <p:spPr bwMode="auto">
              <a:xfrm>
                <a:off x="1496" y="2434"/>
                <a:ext cx="117" cy="39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13" name="Freeform 36"/>
              <p:cNvSpPr>
                <a:spLocks/>
              </p:cNvSpPr>
              <p:nvPr/>
            </p:nvSpPr>
            <p:spPr bwMode="auto">
              <a:xfrm>
                <a:off x="1352" y="1084"/>
                <a:ext cx="33" cy="66"/>
              </a:xfrm>
              <a:custGeom>
                <a:avLst/>
                <a:gdLst>
                  <a:gd name="T0" fmla="*/ 18 w 33"/>
                  <a:gd name="T1" fmla="*/ 0 h 66"/>
                  <a:gd name="T2" fmla="*/ 18 w 33"/>
                  <a:gd name="T3" fmla="*/ 6 h 66"/>
                  <a:gd name="T4" fmla="*/ 15 w 33"/>
                  <a:gd name="T5" fmla="*/ 18 h 66"/>
                  <a:gd name="T6" fmla="*/ 15 w 33"/>
                  <a:gd name="T7" fmla="*/ 30 h 66"/>
                  <a:gd name="T8" fmla="*/ 12 w 33"/>
                  <a:gd name="T9" fmla="*/ 36 h 66"/>
                  <a:gd name="T10" fmla="*/ 12 w 33"/>
                  <a:gd name="T11" fmla="*/ 39 h 66"/>
                  <a:gd name="T12" fmla="*/ 9 w 33"/>
                  <a:gd name="T13" fmla="*/ 45 h 66"/>
                  <a:gd name="T14" fmla="*/ 9 w 33"/>
                  <a:gd name="T15" fmla="*/ 48 h 66"/>
                  <a:gd name="T16" fmla="*/ 6 w 33"/>
                  <a:gd name="T17" fmla="*/ 51 h 66"/>
                  <a:gd name="T18" fmla="*/ 3 w 33"/>
                  <a:gd name="T19" fmla="*/ 51 h 66"/>
                  <a:gd name="T20" fmla="*/ 3 w 33"/>
                  <a:gd name="T21" fmla="*/ 54 h 66"/>
                  <a:gd name="T22" fmla="*/ 0 w 33"/>
                  <a:gd name="T23" fmla="*/ 54 h 66"/>
                  <a:gd name="T24" fmla="*/ 6 w 33"/>
                  <a:gd name="T25" fmla="*/ 66 h 66"/>
                  <a:gd name="T26" fmla="*/ 9 w 33"/>
                  <a:gd name="T27" fmla="*/ 66 h 66"/>
                  <a:gd name="T28" fmla="*/ 15 w 33"/>
                  <a:gd name="T29" fmla="*/ 63 h 66"/>
                  <a:gd name="T30" fmla="*/ 18 w 33"/>
                  <a:gd name="T31" fmla="*/ 57 h 66"/>
                  <a:gd name="T32" fmla="*/ 21 w 33"/>
                  <a:gd name="T33" fmla="*/ 54 h 66"/>
                  <a:gd name="T34" fmla="*/ 21 w 33"/>
                  <a:gd name="T35" fmla="*/ 48 h 66"/>
                  <a:gd name="T36" fmla="*/ 24 w 33"/>
                  <a:gd name="T37" fmla="*/ 45 h 66"/>
                  <a:gd name="T38" fmla="*/ 27 w 33"/>
                  <a:gd name="T39" fmla="*/ 39 h 66"/>
                  <a:gd name="T40" fmla="*/ 27 w 33"/>
                  <a:gd name="T41" fmla="*/ 33 h 66"/>
                  <a:gd name="T42" fmla="*/ 30 w 33"/>
                  <a:gd name="T43" fmla="*/ 21 h 66"/>
                  <a:gd name="T44" fmla="*/ 30 w 33"/>
                  <a:gd name="T45" fmla="*/ 9 h 66"/>
                  <a:gd name="T46" fmla="*/ 33 w 33"/>
                  <a:gd name="T47" fmla="*/ 3 h 66"/>
                  <a:gd name="T48" fmla="*/ 18 w 33"/>
                  <a:gd name="T49" fmla="*/ 0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3"/>
                  <a:gd name="T76" fmla="*/ 0 h 66"/>
                  <a:gd name="T77" fmla="*/ 33 w 33"/>
                  <a:gd name="T78" fmla="*/ 66 h 6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3" h="66">
                    <a:moveTo>
                      <a:pt x="18" y="0"/>
                    </a:moveTo>
                    <a:lnTo>
                      <a:pt x="18" y="6"/>
                    </a:lnTo>
                    <a:lnTo>
                      <a:pt x="15" y="18"/>
                    </a:lnTo>
                    <a:lnTo>
                      <a:pt x="15" y="30"/>
                    </a:lnTo>
                    <a:lnTo>
                      <a:pt x="12" y="36"/>
                    </a:lnTo>
                    <a:lnTo>
                      <a:pt x="12" y="39"/>
                    </a:lnTo>
                    <a:lnTo>
                      <a:pt x="9" y="45"/>
                    </a:lnTo>
                    <a:lnTo>
                      <a:pt x="9" y="48"/>
                    </a:lnTo>
                    <a:lnTo>
                      <a:pt x="6" y="51"/>
                    </a:lnTo>
                    <a:lnTo>
                      <a:pt x="3" y="51"/>
                    </a:lnTo>
                    <a:lnTo>
                      <a:pt x="3" y="54"/>
                    </a:lnTo>
                    <a:lnTo>
                      <a:pt x="0" y="54"/>
                    </a:lnTo>
                    <a:lnTo>
                      <a:pt x="6" y="66"/>
                    </a:lnTo>
                    <a:lnTo>
                      <a:pt x="9" y="66"/>
                    </a:lnTo>
                    <a:lnTo>
                      <a:pt x="15" y="63"/>
                    </a:lnTo>
                    <a:lnTo>
                      <a:pt x="18" y="57"/>
                    </a:lnTo>
                    <a:lnTo>
                      <a:pt x="21" y="54"/>
                    </a:lnTo>
                    <a:lnTo>
                      <a:pt x="21" y="48"/>
                    </a:lnTo>
                    <a:lnTo>
                      <a:pt x="24" y="45"/>
                    </a:lnTo>
                    <a:lnTo>
                      <a:pt x="27" y="39"/>
                    </a:lnTo>
                    <a:lnTo>
                      <a:pt x="27" y="33"/>
                    </a:lnTo>
                    <a:lnTo>
                      <a:pt x="30" y="21"/>
                    </a:lnTo>
                    <a:lnTo>
                      <a:pt x="30" y="9"/>
                    </a:lnTo>
                    <a:lnTo>
                      <a:pt x="33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14" name="Freeform 37"/>
              <p:cNvSpPr>
                <a:spLocks/>
              </p:cNvSpPr>
              <p:nvPr/>
            </p:nvSpPr>
            <p:spPr bwMode="auto">
              <a:xfrm>
                <a:off x="1373" y="1060"/>
                <a:ext cx="15" cy="15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3 h 15"/>
                  <a:gd name="T4" fmla="*/ 0 w 15"/>
                  <a:gd name="T5" fmla="*/ 12 h 15"/>
                  <a:gd name="T6" fmla="*/ 12 w 15"/>
                  <a:gd name="T7" fmla="*/ 15 h 15"/>
                  <a:gd name="T8" fmla="*/ 12 w 15"/>
                  <a:gd name="T9" fmla="*/ 6 h 15"/>
                  <a:gd name="T10" fmla="*/ 15 w 15"/>
                  <a:gd name="T11" fmla="*/ 0 h 15"/>
                  <a:gd name="T12" fmla="*/ 0 w 1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0" y="0"/>
                    </a:moveTo>
                    <a:lnTo>
                      <a:pt x="0" y="3"/>
                    </a:lnTo>
                    <a:lnTo>
                      <a:pt x="0" y="12"/>
                    </a:lnTo>
                    <a:lnTo>
                      <a:pt x="12" y="15"/>
                    </a:lnTo>
                    <a:lnTo>
                      <a:pt x="12" y="6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15" name="Freeform 38"/>
              <p:cNvSpPr>
                <a:spLocks/>
              </p:cNvSpPr>
              <p:nvPr/>
            </p:nvSpPr>
            <p:spPr bwMode="auto">
              <a:xfrm>
                <a:off x="1376" y="1033"/>
                <a:ext cx="15" cy="15"/>
              </a:xfrm>
              <a:custGeom>
                <a:avLst/>
                <a:gdLst>
                  <a:gd name="T0" fmla="*/ 3 w 15"/>
                  <a:gd name="T1" fmla="*/ 0 h 15"/>
                  <a:gd name="T2" fmla="*/ 3 w 15"/>
                  <a:gd name="T3" fmla="*/ 0 h 15"/>
                  <a:gd name="T4" fmla="*/ 0 w 15"/>
                  <a:gd name="T5" fmla="*/ 6 h 15"/>
                  <a:gd name="T6" fmla="*/ 0 w 15"/>
                  <a:gd name="T7" fmla="*/ 12 h 15"/>
                  <a:gd name="T8" fmla="*/ 12 w 15"/>
                  <a:gd name="T9" fmla="*/ 15 h 15"/>
                  <a:gd name="T10" fmla="*/ 15 w 15"/>
                  <a:gd name="T11" fmla="*/ 9 h 15"/>
                  <a:gd name="T12" fmla="*/ 15 w 15"/>
                  <a:gd name="T13" fmla="*/ 3 h 15"/>
                  <a:gd name="T14" fmla="*/ 15 w 15"/>
                  <a:gd name="T15" fmla="*/ 3 h 15"/>
                  <a:gd name="T16" fmla="*/ 3 w 15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5"/>
                  <a:gd name="T29" fmla="*/ 15 w 15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5">
                    <a:moveTo>
                      <a:pt x="3" y="0"/>
                    </a:moveTo>
                    <a:lnTo>
                      <a:pt x="3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2" y="15"/>
                    </a:lnTo>
                    <a:lnTo>
                      <a:pt x="15" y="9"/>
                    </a:lnTo>
                    <a:lnTo>
                      <a:pt x="15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16" name="Freeform 39"/>
              <p:cNvSpPr>
                <a:spLocks/>
              </p:cNvSpPr>
              <p:nvPr/>
            </p:nvSpPr>
            <p:spPr bwMode="auto">
              <a:xfrm>
                <a:off x="1382" y="997"/>
                <a:ext cx="33" cy="27"/>
              </a:xfrm>
              <a:custGeom>
                <a:avLst/>
                <a:gdLst>
                  <a:gd name="T0" fmla="*/ 33 w 33"/>
                  <a:gd name="T1" fmla="*/ 0 h 27"/>
                  <a:gd name="T2" fmla="*/ 33 w 33"/>
                  <a:gd name="T3" fmla="*/ 0 h 27"/>
                  <a:gd name="T4" fmla="*/ 27 w 33"/>
                  <a:gd name="T5" fmla="*/ 0 h 27"/>
                  <a:gd name="T6" fmla="*/ 21 w 33"/>
                  <a:gd name="T7" fmla="*/ 0 h 27"/>
                  <a:gd name="T8" fmla="*/ 18 w 33"/>
                  <a:gd name="T9" fmla="*/ 3 h 27"/>
                  <a:gd name="T10" fmla="*/ 12 w 33"/>
                  <a:gd name="T11" fmla="*/ 3 h 27"/>
                  <a:gd name="T12" fmla="*/ 9 w 33"/>
                  <a:gd name="T13" fmla="*/ 6 h 27"/>
                  <a:gd name="T14" fmla="*/ 6 w 33"/>
                  <a:gd name="T15" fmla="*/ 12 h 27"/>
                  <a:gd name="T16" fmla="*/ 3 w 33"/>
                  <a:gd name="T17" fmla="*/ 15 h 27"/>
                  <a:gd name="T18" fmla="*/ 0 w 33"/>
                  <a:gd name="T19" fmla="*/ 21 h 27"/>
                  <a:gd name="T20" fmla="*/ 0 w 33"/>
                  <a:gd name="T21" fmla="*/ 21 h 27"/>
                  <a:gd name="T22" fmla="*/ 12 w 33"/>
                  <a:gd name="T23" fmla="*/ 27 h 27"/>
                  <a:gd name="T24" fmla="*/ 12 w 33"/>
                  <a:gd name="T25" fmla="*/ 24 h 27"/>
                  <a:gd name="T26" fmla="*/ 15 w 33"/>
                  <a:gd name="T27" fmla="*/ 21 h 27"/>
                  <a:gd name="T28" fmla="*/ 15 w 33"/>
                  <a:gd name="T29" fmla="*/ 18 h 27"/>
                  <a:gd name="T30" fmla="*/ 18 w 33"/>
                  <a:gd name="T31" fmla="*/ 18 h 27"/>
                  <a:gd name="T32" fmla="*/ 21 w 33"/>
                  <a:gd name="T33" fmla="*/ 15 h 27"/>
                  <a:gd name="T34" fmla="*/ 21 w 33"/>
                  <a:gd name="T35" fmla="*/ 15 h 27"/>
                  <a:gd name="T36" fmla="*/ 24 w 33"/>
                  <a:gd name="T37" fmla="*/ 15 h 27"/>
                  <a:gd name="T38" fmla="*/ 27 w 33"/>
                  <a:gd name="T39" fmla="*/ 15 h 27"/>
                  <a:gd name="T40" fmla="*/ 30 w 33"/>
                  <a:gd name="T41" fmla="*/ 15 h 27"/>
                  <a:gd name="T42" fmla="*/ 30 w 33"/>
                  <a:gd name="T43" fmla="*/ 15 h 27"/>
                  <a:gd name="T44" fmla="*/ 33 w 33"/>
                  <a:gd name="T45" fmla="*/ 0 h 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3"/>
                  <a:gd name="T70" fmla="*/ 0 h 27"/>
                  <a:gd name="T71" fmla="*/ 33 w 33"/>
                  <a:gd name="T72" fmla="*/ 27 h 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3" h="27">
                    <a:moveTo>
                      <a:pt x="33" y="0"/>
                    </a:moveTo>
                    <a:lnTo>
                      <a:pt x="33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8" y="3"/>
                    </a:lnTo>
                    <a:lnTo>
                      <a:pt x="12" y="3"/>
                    </a:lnTo>
                    <a:lnTo>
                      <a:pt x="9" y="6"/>
                    </a:lnTo>
                    <a:lnTo>
                      <a:pt x="6" y="12"/>
                    </a:lnTo>
                    <a:lnTo>
                      <a:pt x="3" y="15"/>
                    </a:lnTo>
                    <a:lnTo>
                      <a:pt x="0" y="21"/>
                    </a:lnTo>
                    <a:lnTo>
                      <a:pt x="12" y="27"/>
                    </a:lnTo>
                    <a:lnTo>
                      <a:pt x="12" y="24"/>
                    </a:lnTo>
                    <a:lnTo>
                      <a:pt x="15" y="21"/>
                    </a:lnTo>
                    <a:lnTo>
                      <a:pt x="15" y="18"/>
                    </a:lnTo>
                    <a:lnTo>
                      <a:pt x="18" y="18"/>
                    </a:lnTo>
                    <a:lnTo>
                      <a:pt x="21" y="15"/>
                    </a:lnTo>
                    <a:lnTo>
                      <a:pt x="24" y="15"/>
                    </a:lnTo>
                    <a:lnTo>
                      <a:pt x="27" y="15"/>
                    </a:lnTo>
                    <a:lnTo>
                      <a:pt x="30" y="1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17" name="Freeform 40"/>
              <p:cNvSpPr>
                <a:spLocks/>
              </p:cNvSpPr>
              <p:nvPr/>
            </p:nvSpPr>
            <p:spPr bwMode="auto">
              <a:xfrm>
                <a:off x="1412" y="997"/>
                <a:ext cx="21" cy="18"/>
              </a:xfrm>
              <a:custGeom>
                <a:avLst/>
                <a:gdLst>
                  <a:gd name="T0" fmla="*/ 21 w 21"/>
                  <a:gd name="T1" fmla="*/ 6 h 18"/>
                  <a:gd name="T2" fmla="*/ 21 w 21"/>
                  <a:gd name="T3" fmla="*/ 6 h 18"/>
                  <a:gd name="T4" fmla="*/ 18 w 21"/>
                  <a:gd name="T5" fmla="*/ 6 h 18"/>
                  <a:gd name="T6" fmla="*/ 12 w 21"/>
                  <a:gd name="T7" fmla="*/ 3 h 18"/>
                  <a:gd name="T8" fmla="*/ 9 w 21"/>
                  <a:gd name="T9" fmla="*/ 3 h 18"/>
                  <a:gd name="T10" fmla="*/ 3 w 21"/>
                  <a:gd name="T11" fmla="*/ 0 h 18"/>
                  <a:gd name="T12" fmla="*/ 0 w 21"/>
                  <a:gd name="T13" fmla="*/ 15 h 18"/>
                  <a:gd name="T14" fmla="*/ 3 w 21"/>
                  <a:gd name="T15" fmla="*/ 15 h 18"/>
                  <a:gd name="T16" fmla="*/ 9 w 21"/>
                  <a:gd name="T17" fmla="*/ 15 h 18"/>
                  <a:gd name="T18" fmla="*/ 15 w 21"/>
                  <a:gd name="T19" fmla="*/ 18 h 18"/>
                  <a:gd name="T20" fmla="*/ 18 w 21"/>
                  <a:gd name="T21" fmla="*/ 18 h 18"/>
                  <a:gd name="T22" fmla="*/ 18 w 21"/>
                  <a:gd name="T23" fmla="*/ 18 h 18"/>
                  <a:gd name="T24" fmla="*/ 21 w 21"/>
                  <a:gd name="T25" fmla="*/ 6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18"/>
                  <a:gd name="T41" fmla="*/ 21 w 21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18">
                    <a:moveTo>
                      <a:pt x="21" y="6"/>
                    </a:moveTo>
                    <a:lnTo>
                      <a:pt x="21" y="6"/>
                    </a:lnTo>
                    <a:lnTo>
                      <a:pt x="18" y="6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15"/>
                    </a:lnTo>
                    <a:lnTo>
                      <a:pt x="3" y="15"/>
                    </a:lnTo>
                    <a:lnTo>
                      <a:pt x="9" y="15"/>
                    </a:lnTo>
                    <a:lnTo>
                      <a:pt x="15" y="18"/>
                    </a:lnTo>
                    <a:lnTo>
                      <a:pt x="18" y="18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18" name="Rectangle 41"/>
              <p:cNvSpPr>
                <a:spLocks noChangeArrowheads="1"/>
              </p:cNvSpPr>
              <p:nvPr/>
            </p:nvSpPr>
            <p:spPr bwMode="auto">
              <a:xfrm>
                <a:off x="1433" y="1003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19" name="Freeform 42"/>
              <p:cNvSpPr>
                <a:spLocks/>
              </p:cNvSpPr>
              <p:nvPr/>
            </p:nvSpPr>
            <p:spPr bwMode="auto">
              <a:xfrm>
                <a:off x="1430" y="1003"/>
                <a:ext cx="15" cy="15"/>
              </a:xfrm>
              <a:custGeom>
                <a:avLst/>
                <a:gdLst>
                  <a:gd name="T0" fmla="*/ 12 w 15"/>
                  <a:gd name="T1" fmla="*/ 0 h 15"/>
                  <a:gd name="T2" fmla="*/ 9 w 15"/>
                  <a:gd name="T3" fmla="*/ 3 h 15"/>
                  <a:gd name="T4" fmla="*/ 9 w 15"/>
                  <a:gd name="T5" fmla="*/ 3 h 15"/>
                  <a:gd name="T6" fmla="*/ 9 w 15"/>
                  <a:gd name="T7" fmla="*/ 0 h 15"/>
                  <a:gd name="T8" fmla="*/ 6 w 15"/>
                  <a:gd name="T9" fmla="*/ 0 h 15"/>
                  <a:gd name="T10" fmla="*/ 3 w 15"/>
                  <a:gd name="T11" fmla="*/ 0 h 15"/>
                  <a:gd name="T12" fmla="*/ 0 w 15"/>
                  <a:gd name="T13" fmla="*/ 12 h 15"/>
                  <a:gd name="T14" fmla="*/ 3 w 15"/>
                  <a:gd name="T15" fmla="*/ 15 h 15"/>
                  <a:gd name="T16" fmla="*/ 6 w 15"/>
                  <a:gd name="T17" fmla="*/ 15 h 15"/>
                  <a:gd name="T18" fmla="*/ 9 w 15"/>
                  <a:gd name="T19" fmla="*/ 15 h 15"/>
                  <a:gd name="T20" fmla="*/ 12 w 15"/>
                  <a:gd name="T21" fmla="*/ 15 h 15"/>
                  <a:gd name="T22" fmla="*/ 15 w 15"/>
                  <a:gd name="T23" fmla="*/ 15 h 15"/>
                  <a:gd name="T24" fmla="*/ 12 w 15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15"/>
                  <a:gd name="T41" fmla="*/ 15 w 15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15">
                    <a:moveTo>
                      <a:pt x="12" y="0"/>
                    </a:move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6" y="15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5" y="1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20" name="Freeform 43"/>
              <p:cNvSpPr>
                <a:spLocks/>
              </p:cNvSpPr>
              <p:nvPr/>
            </p:nvSpPr>
            <p:spPr bwMode="auto">
              <a:xfrm>
                <a:off x="1451" y="988"/>
                <a:ext cx="18" cy="21"/>
              </a:xfrm>
              <a:custGeom>
                <a:avLst/>
                <a:gdLst>
                  <a:gd name="T0" fmla="*/ 6 w 18"/>
                  <a:gd name="T1" fmla="*/ 0 h 21"/>
                  <a:gd name="T2" fmla="*/ 6 w 18"/>
                  <a:gd name="T3" fmla="*/ 3 h 21"/>
                  <a:gd name="T4" fmla="*/ 3 w 18"/>
                  <a:gd name="T5" fmla="*/ 6 h 21"/>
                  <a:gd name="T6" fmla="*/ 0 w 18"/>
                  <a:gd name="T7" fmla="*/ 9 h 21"/>
                  <a:gd name="T8" fmla="*/ 0 w 18"/>
                  <a:gd name="T9" fmla="*/ 9 h 21"/>
                  <a:gd name="T10" fmla="*/ 9 w 18"/>
                  <a:gd name="T11" fmla="*/ 21 h 21"/>
                  <a:gd name="T12" fmla="*/ 9 w 18"/>
                  <a:gd name="T13" fmla="*/ 18 h 21"/>
                  <a:gd name="T14" fmla="*/ 12 w 18"/>
                  <a:gd name="T15" fmla="*/ 15 h 21"/>
                  <a:gd name="T16" fmla="*/ 15 w 18"/>
                  <a:gd name="T17" fmla="*/ 9 h 21"/>
                  <a:gd name="T18" fmla="*/ 18 w 18"/>
                  <a:gd name="T19" fmla="*/ 9 h 21"/>
                  <a:gd name="T20" fmla="*/ 6 w 18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21"/>
                  <a:gd name="T35" fmla="*/ 18 w 18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21">
                    <a:moveTo>
                      <a:pt x="6" y="0"/>
                    </a:moveTo>
                    <a:lnTo>
                      <a:pt x="6" y="3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9" y="21"/>
                    </a:lnTo>
                    <a:lnTo>
                      <a:pt x="9" y="18"/>
                    </a:lnTo>
                    <a:lnTo>
                      <a:pt x="12" y="15"/>
                    </a:lnTo>
                    <a:lnTo>
                      <a:pt x="15" y="9"/>
                    </a:lnTo>
                    <a:lnTo>
                      <a:pt x="18" y="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21" name="Freeform 44"/>
              <p:cNvSpPr>
                <a:spLocks/>
              </p:cNvSpPr>
              <p:nvPr/>
            </p:nvSpPr>
            <p:spPr bwMode="auto">
              <a:xfrm>
                <a:off x="1466" y="970"/>
                <a:ext cx="18" cy="18"/>
              </a:xfrm>
              <a:custGeom>
                <a:avLst/>
                <a:gdLst>
                  <a:gd name="T0" fmla="*/ 12 w 18"/>
                  <a:gd name="T1" fmla="*/ 0 h 18"/>
                  <a:gd name="T2" fmla="*/ 12 w 18"/>
                  <a:gd name="T3" fmla="*/ 0 h 18"/>
                  <a:gd name="T4" fmla="*/ 9 w 18"/>
                  <a:gd name="T5" fmla="*/ 3 h 18"/>
                  <a:gd name="T6" fmla="*/ 3 w 18"/>
                  <a:gd name="T7" fmla="*/ 6 h 18"/>
                  <a:gd name="T8" fmla="*/ 0 w 18"/>
                  <a:gd name="T9" fmla="*/ 9 h 18"/>
                  <a:gd name="T10" fmla="*/ 12 w 18"/>
                  <a:gd name="T11" fmla="*/ 18 h 18"/>
                  <a:gd name="T12" fmla="*/ 12 w 18"/>
                  <a:gd name="T13" fmla="*/ 15 h 18"/>
                  <a:gd name="T14" fmla="*/ 15 w 18"/>
                  <a:gd name="T15" fmla="*/ 12 h 18"/>
                  <a:gd name="T16" fmla="*/ 18 w 18"/>
                  <a:gd name="T17" fmla="*/ 12 h 18"/>
                  <a:gd name="T18" fmla="*/ 18 w 18"/>
                  <a:gd name="T19" fmla="*/ 12 h 18"/>
                  <a:gd name="T20" fmla="*/ 12 w 18"/>
                  <a:gd name="T21" fmla="*/ 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8"/>
                  <a:gd name="T35" fmla="*/ 18 w 18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8">
                    <a:moveTo>
                      <a:pt x="12" y="0"/>
                    </a:moveTo>
                    <a:lnTo>
                      <a:pt x="12" y="0"/>
                    </a:lnTo>
                    <a:lnTo>
                      <a:pt x="9" y="3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12" y="18"/>
                    </a:lnTo>
                    <a:lnTo>
                      <a:pt x="12" y="15"/>
                    </a:lnTo>
                    <a:lnTo>
                      <a:pt x="15" y="12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22" name="Freeform 45"/>
              <p:cNvSpPr>
                <a:spLocks/>
              </p:cNvSpPr>
              <p:nvPr/>
            </p:nvSpPr>
            <p:spPr bwMode="auto">
              <a:xfrm>
                <a:off x="1490" y="973"/>
                <a:ext cx="18" cy="51"/>
              </a:xfrm>
              <a:custGeom>
                <a:avLst/>
                <a:gdLst>
                  <a:gd name="T0" fmla="*/ 15 w 18"/>
                  <a:gd name="T1" fmla="*/ 39 h 51"/>
                  <a:gd name="T2" fmla="*/ 18 w 18"/>
                  <a:gd name="T3" fmla="*/ 45 h 51"/>
                  <a:gd name="T4" fmla="*/ 15 w 18"/>
                  <a:gd name="T5" fmla="*/ 27 h 51"/>
                  <a:gd name="T6" fmla="*/ 15 w 18"/>
                  <a:gd name="T7" fmla="*/ 15 h 51"/>
                  <a:gd name="T8" fmla="*/ 15 w 18"/>
                  <a:gd name="T9" fmla="*/ 12 h 51"/>
                  <a:gd name="T10" fmla="*/ 12 w 18"/>
                  <a:gd name="T11" fmla="*/ 9 h 51"/>
                  <a:gd name="T12" fmla="*/ 12 w 18"/>
                  <a:gd name="T13" fmla="*/ 6 h 51"/>
                  <a:gd name="T14" fmla="*/ 9 w 18"/>
                  <a:gd name="T15" fmla="*/ 3 h 51"/>
                  <a:gd name="T16" fmla="*/ 9 w 18"/>
                  <a:gd name="T17" fmla="*/ 0 h 51"/>
                  <a:gd name="T18" fmla="*/ 0 w 18"/>
                  <a:gd name="T19" fmla="*/ 12 h 51"/>
                  <a:gd name="T20" fmla="*/ 0 w 18"/>
                  <a:gd name="T21" fmla="*/ 12 h 51"/>
                  <a:gd name="T22" fmla="*/ 0 w 18"/>
                  <a:gd name="T23" fmla="*/ 12 h 51"/>
                  <a:gd name="T24" fmla="*/ 0 w 18"/>
                  <a:gd name="T25" fmla="*/ 12 h 51"/>
                  <a:gd name="T26" fmla="*/ 3 w 18"/>
                  <a:gd name="T27" fmla="*/ 15 h 51"/>
                  <a:gd name="T28" fmla="*/ 3 w 18"/>
                  <a:gd name="T29" fmla="*/ 15 h 51"/>
                  <a:gd name="T30" fmla="*/ 3 w 18"/>
                  <a:gd name="T31" fmla="*/ 27 h 51"/>
                  <a:gd name="T32" fmla="*/ 6 w 18"/>
                  <a:gd name="T33" fmla="*/ 45 h 51"/>
                  <a:gd name="T34" fmla="*/ 6 w 18"/>
                  <a:gd name="T35" fmla="*/ 51 h 51"/>
                  <a:gd name="T36" fmla="*/ 15 w 18"/>
                  <a:gd name="T37" fmla="*/ 39 h 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"/>
                  <a:gd name="T58" fmla="*/ 0 h 51"/>
                  <a:gd name="T59" fmla="*/ 18 w 18"/>
                  <a:gd name="T60" fmla="*/ 51 h 5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" h="51">
                    <a:moveTo>
                      <a:pt x="15" y="39"/>
                    </a:moveTo>
                    <a:lnTo>
                      <a:pt x="18" y="45"/>
                    </a:lnTo>
                    <a:lnTo>
                      <a:pt x="15" y="27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2" y="9"/>
                    </a:lnTo>
                    <a:lnTo>
                      <a:pt x="12" y="6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3" y="27"/>
                    </a:lnTo>
                    <a:lnTo>
                      <a:pt x="6" y="45"/>
                    </a:lnTo>
                    <a:lnTo>
                      <a:pt x="6" y="51"/>
                    </a:lnTo>
                    <a:lnTo>
                      <a:pt x="15" y="3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23" name="Freeform 46"/>
              <p:cNvSpPr>
                <a:spLocks/>
              </p:cNvSpPr>
              <p:nvPr/>
            </p:nvSpPr>
            <p:spPr bwMode="auto">
              <a:xfrm>
                <a:off x="1496" y="1018"/>
                <a:ext cx="0" cy="6"/>
              </a:xfrm>
              <a:custGeom>
                <a:avLst/>
                <a:gdLst>
                  <a:gd name="T0" fmla="*/ 6 h 6"/>
                  <a:gd name="T1" fmla="*/ 3 h 6"/>
                  <a:gd name="T2" fmla="*/ 0 h 6"/>
                  <a:gd name="T3" fmla="*/ 6 h 6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6"/>
                  <a:gd name="T9" fmla="*/ 6 h 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6">
                    <a:moveTo>
                      <a:pt x="0" y="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24" name="Freeform 47"/>
              <p:cNvSpPr>
                <a:spLocks/>
              </p:cNvSpPr>
              <p:nvPr/>
            </p:nvSpPr>
            <p:spPr bwMode="auto">
              <a:xfrm>
                <a:off x="1496" y="1012"/>
                <a:ext cx="27" cy="27"/>
              </a:xfrm>
              <a:custGeom>
                <a:avLst/>
                <a:gdLst>
                  <a:gd name="T0" fmla="*/ 27 w 27"/>
                  <a:gd name="T1" fmla="*/ 24 h 27"/>
                  <a:gd name="T2" fmla="*/ 24 w 27"/>
                  <a:gd name="T3" fmla="*/ 21 h 27"/>
                  <a:gd name="T4" fmla="*/ 24 w 27"/>
                  <a:gd name="T5" fmla="*/ 15 h 27"/>
                  <a:gd name="T6" fmla="*/ 18 w 27"/>
                  <a:gd name="T7" fmla="*/ 9 h 27"/>
                  <a:gd name="T8" fmla="*/ 18 w 27"/>
                  <a:gd name="T9" fmla="*/ 6 h 27"/>
                  <a:gd name="T10" fmla="*/ 15 w 27"/>
                  <a:gd name="T11" fmla="*/ 3 h 27"/>
                  <a:gd name="T12" fmla="*/ 12 w 27"/>
                  <a:gd name="T13" fmla="*/ 3 h 27"/>
                  <a:gd name="T14" fmla="*/ 9 w 27"/>
                  <a:gd name="T15" fmla="*/ 0 h 27"/>
                  <a:gd name="T16" fmla="*/ 0 w 27"/>
                  <a:gd name="T17" fmla="*/ 12 h 27"/>
                  <a:gd name="T18" fmla="*/ 3 w 27"/>
                  <a:gd name="T19" fmla="*/ 12 h 27"/>
                  <a:gd name="T20" fmla="*/ 6 w 27"/>
                  <a:gd name="T21" fmla="*/ 15 h 27"/>
                  <a:gd name="T22" fmla="*/ 6 w 27"/>
                  <a:gd name="T23" fmla="*/ 15 h 27"/>
                  <a:gd name="T24" fmla="*/ 9 w 27"/>
                  <a:gd name="T25" fmla="*/ 18 h 27"/>
                  <a:gd name="T26" fmla="*/ 12 w 27"/>
                  <a:gd name="T27" fmla="*/ 21 h 27"/>
                  <a:gd name="T28" fmla="*/ 12 w 27"/>
                  <a:gd name="T29" fmla="*/ 27 h 27"/>
                  <a:gd name="T30" fmla="*/ 15 w 27"/>
                  <a:gd name="T31" fmla="*/ 27 h 27"/>
                  <a:gd name="T32" fmla="*/ 27 w 27"/>
                  <a:gd name="T33" fmla="*/ 24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27"/>
                  <a:gd name="T53" fmla="*/ 27 w 27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27">
                    <a:moveTo>
                      <a:pt x="27" y="24"/>
                    </a:moveTo>
                    <a:lnTo>
                      <a:pt x="24" y="21"/>
                    </a:lnTo>
                    <a:lnTo>
                      <a:pt x="24" y="15"/>
                    </a:lnTo>
                    <a:lnTo>
                      <a:pt x="18" y="9"/>
                    </a:lnTo>
                    <a:lnTo>
                      <a:pt x="18" y="6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6" y="15"/>
                    </a:lnTo>
                    <a:lnTo>
                      <a:pt x="9" y="18"/>
                    </a:lnTo>
                    <a:lnTo>
                      <a:pt x="12" y="21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7" y="24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25" name="Freeform 48"/>
              <p:cNvSpPr>
                <a:spLocks/>
              </p:cNvSpPr>
              <p:nvPr/>
            </p:nvSpPr>
            <p:spPr bwMode="auto">
              <a:xfrm>
                <a:off x="1511" y="1051"/>
                <a:ext cx="15" cy="12"/>
              </a:xfrm>
              <a:custGeom>
                <a:avLst/>
                <a:gdLst>
                  <a:gd name="T0" fmla="*/ 15 w 15"/>
                  <a:gd name="T1" fmla="*/ 12 h 12"/>
                  <a:gd name="T2" fmla="*/ 15 w 15"/>
                  <a:gd name="T3" fmla="*/ 9 h 12"/>
                  <a:gd name="T4" fmla="*/ 15 w 15"/>
                  <a:gd name="T5" fmla="*/ 3 h 12"/>
                  <a:gd name="T6" fmla="*/ 15 w 15"/>
                  <a:gd name="T7" fmla="*/ 0 h 12"/>
                  <a:gd name="T8" fmla="*/ 0 w 15"/>
                  <a:gd name="T9" fmla="*/ 0 h 12"/>
                  <a:gd name="T10" fmla="*/ 0 w 15"/>
                  <a:gd name="T11" fmla="*/ 3 h 12"/>
                  <a:gd name="T12" fmla="*/ 0 w 15"/>
                  <a:gd name="T13" fmla="*/ 9 h 12"/>
                  <a:gd name="T14" fmla="*/ 0 w 15"/>
                  <a:gd name="T15" fmla="*/ 12 h 12"/>
                  <a:gd name="T16" fmla="*/ 15 w 15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2"/>
                  <a:gd name="T29" fmla="*/ 15 w 15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2">
                    <a:moveTo>
                      <a:pt x="15" y="12"/>
                    </a:moveTo>
                    <a:lnTo>
                      <a:pt x="15" y="9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26" name="Freeform 49"/>
              <p:cNvSpPr>
                <a:spLocks/>
              </p:cNvSpPr>
              <p:nvPr/>
            </p:nvSpPr>
            <p:spPr bwMode="auto">
              <a:xfrm>
                <a:off x="1508" y="1078"/>
                <a:ext cx="15" cy="12"/>
              </a:xfrm>
              <a:custGeom>
                <a:avLst/>
                <a:gdLst>
                  <a:gd name="T0" fmla="*/ 15 w 15"/>
                  <a:gd name="T1" fmla="*/ 12 h 12"/>
                  <a:gd name="T2" fmla="*/ 15 w 15"/>
                  <a:gd name="T3" fmla="*/ 6 h 12"/>
                  <a:gd name="T4" fmla="*/ 15 w 15"/>
                  <a:gd name="T5" fmla="*/ 0 h 12"/>
                  <a:gd name="T6" fmla="*/ 3 w 15"/>
                  <a:gd name="T7" fmla="*/ 0 h 12"/>
                  <a:gd name="T8" fmla="*/ 3 w 15"/>
                  <a:gd name="T9" fmla="*/ 3 h 12"/>
                  <a:gd name="T10" fmla="*/ 0 w 15"/>
                  <a:gd name="T11" fmla="*/ 12 h 12"/>
                  <a:gd name="T12" fmla="*/ 15 w 15"/>
                  <a:gd name="T13" fmla="*/ 12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2"/>
                  <a:gd name="T23" fmla="*/ 15 w 15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2">
                    <a:moveTo>
                      <a:pt x="15" y="12"/>
                    </a:moveTo>
                    <a:lnTo>
                      <a:pt x="15" y="6"/>
                    </a:lnTo>
                    <a:lnTo>
                      <a:pt x="15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12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27" name="Freeform 50"/>
              <p:cNvSpPr>
                <a:spLocks/>
              </p:cNvSpPr>
              <p:nvPr/>
            </p:nvSpPr>
            <p:spPr bwMode="auto">
              <a:xfrm>
                <a:off x="1517" y="1078"/>
                <a:ext cx="33" cy="30"/>
              </a:xfrm>
              <a:custGeom>
                <a:avLst/>
                <a:gdLst>
                  <a:gd name="T0" fmla="*/ 33 w 33"/>
                  <a:gd name="T1" fmla="*/ 9 h 30"/>
                  <a:gd name="T2" fmla="*/ 33 w 33"/>
                  <a:gd name="T3" fmla="*/ 6 h 30"/>
                  <a:gd name="T4" fmla="*/ 30 w 33"/>
                  <a:gd name="T5" fmla="*/ 3 h 30"/>
                  <a:gd name="T6" fmla="*/ 24 w 33"/>
                  <a:gd name="T7" fmla="*/ 0 h 30"/>
                  <a:gd name="T8" fmla="*/ 21 w 33"/>
                  <a:gd name="T9" fmla="*/ 3 h 30"/>
                  <a:gd name="T10" fmla="*/ 18 w 33"/>
                  <a:gd name="T11" fmla="*/ 3 h 30"/>
                  <a:gd name="T12" fmla="*/ 12 w 33"/>
                  <a:gd name="T13" fmla="*/ 6 h 30"/>
                  <a:gd name="T14" fmla="*/ 9 w 33"/>
                  <a:gd name="T15" fmla="*/ 9 h 30"/>
                  <a:gd name="T16" fmla="*/ 3 w 33"/>
                  <a:gd name="T17" fmla="*/ 15 h 30"/>
                  <a:gd name="T18" fmla="*/ 0 w 33"/>
                  <a:gd name="T19" fmla="*/ 15 h 30"/>
                  <a:gd name="T20" fmla="*/ 0 w 33"/>
                  <a:gd name="T21" fmla="*/ 15 h 30"/>
                  <a:gd name="T22" fmla="*/ 0 w 33"/>
                  <a:gd name="T23" fmla="*/ 15 h 30"/>
                  <a:gd name="T24" fmla="*/ 0 w 33"/>
                  <a:gd name="T25" fmla="*/ 30 h 30"/>
                  <a:gd name="T26" fmla="*/ 3 w 33"/>
                  <a:gd name="T27" fmla="*/ 30 h 30"/>
                  <a:gd name="T28" fmla="*/ 6 w 33"/>
                  <a:gd name="T29" fmla="*/ 27 h 30"/>
                  <a:gd name="T30" fmla="*/ 12 w 33"/>
                  <a:gd name="T31" fmla="*/ 24 h 30"/>
                  <a:gd name="T32" fmla="*/ 15 w 33"/>
                  <a:gd name="T33" fmla="*/ 21 h 30"/>
                  <a:gd name="T34" fmla="*/ 21 w 33"/>
                  <a:gd name="T35" fmla="*/ 18 h 30"/>
                  <a:gd name="T36" fmla="*/ 24 w 33"/>
                  <a:gd name="T37" fmla="*/ 15 h 30"/>
                  <a:gd name="T38" fmla="*/ 24 w 33"/>
                  <a:gd name="T39" fmla="*/ 15 h 30"/>
                  <a:gd name="T40" fmla="*/ 24 w 33"/>
                  <a:gd name="T41" fmla="*/ 15 h 30"/>
                  <a:gd name="T42" fmla="*/ 24 w 33"/>
                  <a:gd name="T43" fmla="*/ 15 h 30"/>
                  <a:gd name="T44" fmla="*/ 24 w 33"/>
                  <a:gd name="T45" fmla="*/ 15 h 30"/>
                  <a:gd name="T46" fmla="*/ 21 w 33"/>
                  <a:gd name="T47" fmla="*/ 12 h 30"/>
                  <a:gd name="T48" fmla="*/ 33 w 33"/>
                  <a:gd name="T49" fmla="*/ 9 h 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3"/>
                  <a:gd name="T76" fmla="*/ 0 h 30"/>
                  <a:gd name="T77" fmla="*/ 33 w 33"/>
                  <a:gd name="T78" fmla="*/ 30 h 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3" h="30">
                    <a:moveTo>
                      <a:pt x="33" y="9"/>
                    </a:moveTo>
                    <a:lnTo>
                      <a:pt x="33" y="6"/>
                    </a:lnTo>
                    <a:lnTo>
                      <a:pt x="30" y="3"/>
                    </a:lnTo>
                    <a:lnTo>
                      <a:pt x="24" y="0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2" y="6"/>
                    </a:lnTo>
                    <a:lnTo>
                      <a:pt x="9" y="9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0" y="30"/>
                    </a:lnTo>
                    <a:lnTo>
                      <a:pt x="3" y="30"/>
                    </a:lnTo>
                    <a:lnTo>
                      <a:pt x="6" y="27"/>
                    </a:lnTo>
                    <a:lnTo>
                      <a:pt x="12" y="24"/>
                    </a:lnTo>
                    <a:lnTo>
                      <a:pt x="15" y="21"/>
                    </a:lnTo>
                    <a:lnTo>
                      <a:pt x="21" y="18"/>
                    </a:lnTo>
                    <a:lnTo>
                      <a:pt x="24" y="15"/>
                    </a:lnTo>
                    <a:lnTo>
                      <a:pt x="21" y="12"/>
                    </a:lnTo>
                    <a:lnTo>
                      <a:pt x="33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28" name="Freeform 51"/>
              <p:cNvSpPr>
                <a:spLocks/>
              </p:cNvSpPr>
              <p:nvPr/>
            </p:nvSpPr>
            <p:spPr bwMode="auto">
              <a:xfrm>
                <a:off x="1550" y="1084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3"/>
                  <a:gd name="T9" fmla="*/ 3 h 3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29" name="Freeform 52"/>
              <p:cNvSpPr>
                <a:spLocks/>
              </p:cNvSpPr>
              <p:nvPr/>
            </p:nvSpPr>
            <p:spPr bwMode="auto">
              <a:xfrm>
                <a:off x="1538" y="1087"/>
                <a:ext cx="15" cy="36"/>
              </a:xfrm>
              <a:custGeom>
                <a:avLst/>
                <a:gdLst>
                  <a:gd name="T0" fmla="*/ 15 w 15"/>
                  <a:gd name="T1" fmla="*/ 33 h 36"/>
                  <a:gd name="T2" fmla="*/ 12 w 15"/>
                  <a:gd name="T3" fmla="*/ 30 h 36"/>
                  <a:gd name="T4" fmla="*/ 12 w 15"/>
                  <a:gd name="T5" fmla="*/ 27 h 36"/>
                  <a:gd name="T6" fmla="*/ 12 w 15"/>
                  <a:gd name="T7" fmla="*/ 12 h 36"/>
                  <a:gd name="T8" fmla="*/ 12 w 15"/>
                  <a:gd name="T9" fmla="*/ 0 h 36"/>
                  <a:gd name="T10" fmla="*/ 0 w 15"/>
                  <a:gd name="T11" fmla="*/ 3 h 36"/>
                  <a:gd name="T12" fmla="*/ 0 w 15"/>
                  <a:gd name="T13" fmla="*/ 12 h 36"/>
                  <a:gd name="T14" fmla="*/ 0 w 15"/>
                  <a:gd name="T15" fmla="*/ 27 h 36"/>
                  <a:gd name="T16" fmla="*/ 0 w 15"/>
                  <a:gd name="T17" fmla="*/ 33 h 36"/>
                  <a:gd name="T18" fmla="*/ 0 w 15"/>
                  <a:gd name="T19" fmla="*/ 36 h 36"/>
                  <a:gd name="T20" fmla="*/ 15 w 15"/>
                  <a:gd name="T21" fmla="*/ 33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36"/>
                  <a:gd name="T35" fmla="*/ 15 w 15"/>
                  <a:gd name="T36" fmla="*/ 36 h 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36">
                    <a:moveTo>
                      <a:pt x="15" y="33"/>
                    </a:moveTo>
                    <a:lnTo>
                      <a:pt x="12" y="30"/>
                    </a:lnTo>
                    <a:lnTo>
                      <a:pt x="12" y="27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12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30" name="Freeform 53"/>
              <p:cNvSpPr>
                <a:spLocks/>
              </p:cNvSpPr>
              <p:nvPr/>
            </p:nvSpPr>
            <p:spPr bwMode="auto">
              <a:xfrm>
                <a:off x="1550" y="1126"/>
                <a:ext cx="15" cy="15"/>
              </a:xfrm>
              <a:custGeom>
                <a:avLst/>
                <a:gdLst>
                  <a:gd name="T0" fmla="*/ 15 w 15"/>
                  <a:gd name="T1" fmla="*/ 3 h 15"/>
                  <a:gd name="T2" fmla="*/ 15 w 15"/>
                  <a:gd name="T3" fmla="*/ 3 h 15"/>
                  <a:gd name="T4" fmla="*/ 9 w 15"/>
                  <a:gd name="T5" fmla="*/ 0 h 15"/>
                  <a:gd name="T6" fmla="*/ 9 w 15"/>
                  <a:gd name="T7" fmla="*/ 0 h 15"/>
                  <a:gd name="T8" fmla="*/ 6 w 15"/>
                  <a:gd name="T9" fmla="*/ 0 h 15"/>
                  <a:gd name="T10" fmla="*/ 0 w 15"/>
                  <a:gd name="T11" fmla="*/ 12 h 15"/>
                  <a:gd name="T12" fmla="*/ 3 w 15"/>
                  <a:gd name="T13" fmla="*/ 12 h 15"/>
                  <a:gd name="T14" fmla="*/ 6 w 15"/>
                  <a:gd name="T15" fmla="*/ 15 h 15"/>
                  <a:gd name="T16" fmla="*/ 12 w 15"/>
                  <a:gd name="T17" fmla="*/ 15 h 15"/>
                  <a:gd name="T18" fmla="*/ 12 w 15"/>
                  <a:gd name="T19" fmla="*/ 15 h 15"/>
                  <a:gd name="T20" fmla="*/ 15 w 15"/>
                  <a:gd name="T21" fmla="*/ 3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5"/>
                  <a:gd name="T35" fmla="*/ 15 w 15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5">
                    <a:moveTo>
                      <a:pt x="15" y="3"/>
                    </a:moveTo>
                    <a:lnTo>
                      <a:pt x="15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6" y="15"/>
                    </a:lnTo>
                    <a:lnTo>
                      <a:pt x="12" y="15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31" name="Freeform 54"/>
              <p:cNvSpPr>
                <a:spLocks/>
              </p:cNvSpPr>
              <p:nvPr/>
            </p:nvSpPr>
            <p:spPr bwMode="auto">
              <a:xfrm>
                <a:off x="1562" y="1129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3 w 6"/>
                  <a:gd name="T3" fmla="*/ 12 h 12"/>
                  <a:gd name="T4" fmla="*/ 0 w 6"/>
                  <a:gd name="T5" fmla="*/ 12 h 12"/>
                  <a:gd name="T6" fmla="*/ 3 w 6"/>
                  <a:gd name="T7" fmla="*/ 0 h 12"/>
                  <a:gd name="T8" fmla="*/ 6 w 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2"/>
                  <a:gd name="T17" fmla="*/ 6 w 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2">
                    <a:moveTo>
                      <a:pt x="6" y="0"/>
                    </a:moveTo>
                    <a:lnTo>
                      <a:pt x="3" y="12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32" name="Freeform 55"/>
              <p:cNvSpPr>
                <a:spLocks/>
              </p:cNvSpPr>
              <p:nvPr/>
            </p:nvSpPr>
            <p:spPr bwMode="auto">
              <a:xfrm>
                <a:off x="1577" y="1129"/>
                <a:ext cx="15" cy="15"/>
              </a:xfrm>
              <a:custGeom>
                <a:avLst/>
                <a:gdLst>
                  <a:gd name="T0" fmla="*/ 15 w 15"/>
                  <a:gd name="T1" fmla="*/ 0 h 15"/>
                  <a:gd name="T2" fmla="*/ 9 w 15"/>
                  <a:gd name="T3" fmla="*/ 0 h 15"/>
                  <a:gd name="T4" fmla="*/ 3 w 15"/>
                  <a:gd name="T5" fmla="*/ 0 h 15"/>
                  <a:gd name="T6" fmla="*/ 0 w 15"/>
                  <a:gd name="T7" fmla="*/ 12 h 15"/>
                  <a:gd name="T8" fmla="*/ 9 w 15"/>
                  <a:gd name="T9" fmla="*/ 15 h 15"/>
                  <a:gd name="T10" fmla="*/ 15 w 15"/>
                  <a:gd name="T11" fmla="*/ 15 h 15"/>
                  <a:gd name="T12" fmla="*/ 15 w 1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15" y="0"/>
                    </a:moveTo>
                    <a:lnTo>
                      <a:pt x="9" y="0"/>
                    </a:lnTo>
                    <a:lnTo>
                      <a:pt x="3" y="0"/>
                    </a:lnTo>
                    <a:lnTo>
                      <a:pt x="0" y="12"/>
                    </a:lnTo>
                    <a:lnTo>
                      <a:pt x="9" y="15"/>
                    </a:lnTo>
                    <a:lnTo>
                      <a:pt x="15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33" name="Freeform 56"/>
              <p:cNvSpPr>
                <a:spLocks/>
              </p:cNvSpPr>
              <p:nvPr/>
            </p:nvSpPr>
            <p:spPr bwMode="auto">
              <a:xfrm>
                <a:off x="1604" y="1120"/>
                <a:ext cx="57" cy="24"/>
              </a:xfrm>
              <a:custGeom>
                <a:avLst/>
                <a:gdLst>
                  <a:gd name="T0" fmla="*/ 48 w 57"/>
                  <a:gd name="T1" fmla="*/ 0 h 24"/>
                  <a:gd name="T2" fmla="*/ 48 w 57"/>
                  <a:gd name="T3" fmla="*/ 0 h 24"/>
                  <a:gd name="T4" fmla="*/ 45 w 57"/>
                  <a:gd name="T5" fmla="*/ 3 h 24"/>
                  <a:gd name="T6" fmla="*/ 42 w 57"/>
                  <a:gd name="T7" fmla="*/ 6 h 24"/>
                  <a:gd name="T8" fmla="*/ 36 w 57"/>
                  <a:gd name="T9" fmla="*/ 6 h 24"/>
                  <a:gd name="T10" fmla="*/ 33 w 57"/>
                  <a:gd name="T11" fmla="*/ 9 h 24"/>
                  <a:gd name="T12" fmla="*/ 27 w 57"/>
                  <a:gd name="T13" fmla="*/ 9 h 24"/>
                  <a:gd name="T14" fmla="*/ 21 w 57"/>
                  <a:gd name="T15" fmla="*/ 9 h 24"/>
                  <a:gd name="T16" fmla="*/ 15 w 57"/>
                  <a:gd name="T17" fmla="*/ 9 h 24"/>
                  <a:gd name="T18" fmla="*/ 9 w 57"/>
                  <a:gd name="T19" fmla="*/ 12 h 24"/>
                  <a:gd name="T20" fmla="*/ 0 w 57"/>
                  <a:gd name="T21" fmla="*/ 12 h 24"/>
                  <a:gd name="T22" fmla="*/ 0 w 57"/>
                  <a:gd name="T23" fmla="*/ 24 h 24"/>
                  <a:gd name="T24" fmla="*/ 9 w 57"/>
                  <a:gd name="T25" fmla="*/ 24 h 24"/>
                  <a:gd name="T26" fmla="*/ 15 w 57"/>
                  <a:gd name="T27" fmla="*/ 24 h 24"/>
                  <a:gd name="T28" fmla="*/ 21 w 57"/>
                  <a:gd name="T29" fmla="*/ 24 h 24"/>
                  <a:gd name="T30" fmla="*/ 30 w 57"/>
                  <a:gd name="T31" fmla="*/ 21 h 24"/>
                  <a:gd name="T32" fmla="*/ 36 w 57"/>
                  <a:gd name="T33" fmla="*/ 21 h 24"/>
                  <a:gd name="T34" fmla="*/ 42 w 57"/>
                  <a:gd name="T35" fmla="*/ 18 h 24"/>
                  <a:gd name="T36" fmla="*/ 48 w 57"/>
                  <a:gd name="T37" fmla="*/ 18 h 24"/>
                  <a:gd name="T38" fmla="*/ 54 w 57"/>
                  <a:gd name="T39" fmla="*/ 15 h 24"/>
                  <a:gd name="T40" fmla="*/ 57 w 57"/>
                  <a:gd name="T41" fmla="*/ 9 h 24"/>
                  <a:gd name="T42" fmla="*/ 57 w 57"/>
                  <a:gd name="T43" fmla="*/ 9 h 24"/>
                  <a:gd name="T44" fmla="*/ 48 w 57"/>
                  <a:gd name="T45" fmla="*/ 0 h 2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7"/>
                  <a:gd name="T70" fmla="*/ 0 h 24"/>
                  <a:gd name="T71" fmla="*/ 57 w 57"/>
                  <a:gd name="T72" fmla="*/ 24 h 2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7" h="24">
                    <a:moveTo>
                      <a:pt x="48" y="0"/>
                    </a:moveTo>
                    <a:lnTo>
                      <a:pt x="48" y="0"/>
                    </a:lnTo>
                    <a:lnTo>
                      <a:pt x="45" y="3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3" y="9"/>
                    </a:lnTo>
                    <a:lnTo>
                      <a:pt x="27" y="9"/>
                    </a:lnTo>
                    <a:lnTo>
                      <a:pt x="21" y="9"/>
                    </a:lnTo>
                    <a:lnTo>
                      <a:pt x="15" y="9"/>
                    </a:lnTo>
                    <a:lnTo>
                      <a:pt x="9" y="12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9" y="24"/>
                    </a:lnTo>
                    <a:lnTo>
                      <a:pt x="15" y="24"/>
                    </a:lnTo>
                    <a:lnTo>
                      <a:pt x="21" y="24"/>
                    </a:lnTo>
                    <a:lnTo>
                      <a:pt x="30" y="21"/>
                    </a:lnTo>
                    <a:lnTo>
                      <a:pt x="36" y="21"/>
                    </a:lnTo>
                    <a:lnTo>
                      <a:pt x="42" y="18"/>
                    </a:lnTo>
                    <a:lnTo>
                      <a:pt x="48" y="18"/>
                    </a:lnTo>
                    <a:lnTo>
                      <a:pt x="54" y="15"/>
                    </a:lnTo>
                    <a:lnTo>
                      <a:pt x="57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34" name="Freeform 57"/>
              <p:cNvSpPr>
                <a:spLocks/>
              </p:cNvSpPr>
              <p:nvPr/>
            </p:nvSpPr>
            <p:spPr bwMode="auto">
              <a:xfrm>
                <a:off x="1652" y="1111"/>
                <a:ext cx="18" cy="18"/>
              </a:xfrm>
              <a:custGeom>
                <a:avLst/>
                <a:gdLst>
                  <a:gd name="T0" fmla="*/ 6 w 18"/>
                  <a:gd name="T1" fmla="*/ 0 h 18"/>
                  <a:gd name="T2" fmla="*/ 3 w 18"/>
                  <a:gd name="T3" fmla="*/ 6 h 18"/>
                  <a:gd name="T4" fmla="*/ 0 w 18"/>
                  <a:gd name="T5" fmla="*/ 9 h 18"/>
                  <a:gd name="T6" fmla="*/ 9 w 18"/>
                  <a:gd name="T7" fmla="*/ 18 h 18"/>
                  <a:gd name="T8" fmla="*/ 15 w 18"/>
                  <a:gd name="T9" fmla="*/ 12 h 18"/>
                  <a:gd name="T10" fmla="*/ 18 w 18"/>
                  <a:gd name="T11" fmla="*/ 9 h 18"/>
                  <a:gd name="T12" fmla="*/ 6 w 18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8"/>
                  <a:gd name="T23" fmla="*/ 18 w 18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8">
                    <a:moveTo>
                      <a:pt x="6" y="0"/>
                    </a:moveTo>
                    <a:lnTo>
                      <a:pt x="3" y="6"/>
                    </a:lnTo>
                    <a:lnTo>
                      <a:pt x="0" y="9"/>
                    </a:lnTo>
                    <a:lnTo>
                      <a:pt x="9" y="18"/>
                    </a:lnTo>
                    <a:lnTo>
                      <a:pt x="15" y="12"/>
                    </a:lnTo>
                    <a:lnTo>
                      <a:pt x="18" y="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35" name="Freeform 58"/>
              <p:cNvSpPr>
                <a:spLocks/>
              </p:cNvSpPr>
              <p:nvPr/>
            </p:nvSpPr>
            <p:spPr bwMode="auto">
              <a:xfrm>
                <a:off x="1664" y="1090"/>
                <a:ext cx="18" cy="18"/>
              </a:xfrm>
              <a:custGeom>
                <a:avLst/>
                <a:gdLst>
                  <a:gd name="T0" fmla="*/ 12 w 18"/>
                  <a:gd name="T1" fmla="*/ 0 h 18"/>
                  <a:gd name="T2" fmla="*/ 9 w 18"/>
                  <a:gd name="T3" fmla="*/ 0 h 18"/>
                  <a:gd name="T4" fmla="*/ 9 w 18"/>
                  <a:gd name="T5" fmla="*/ 0 h 18"/>
                  <a:gd name="T6" fmla="*/ 3 w 18"/>
                  <a:gd name="T7" fmla="*/ 6 h 18"/>
                  <a:gd name="T8" fmla="*/ 0 w 18"/>
                  <a:gd name="T9" fmla="*/ 9 h 18"/>
                  <a:gd name="T10" fmla="*/ 0 w 18"/>
                  <a:gd name="T11" fmla="*/ 12 h 18"/>
                  <a:gd name="T12" fmla="*/ 12 w 18"/>
                  <a:gd name="T13" fmla="*/ 18 h 18"/>
                  <a:gd name="T14" fmla="*/ 12 w 18"/>
                  <a:gd name="T15" fmla="*/ 18 h 18"/>
                  <a:gd name="T16" fmla="*/ 15 w 18"/>
                  <a:gd name="T17" fmla="*/ 12 h 18"/>
                  <a:gd name="T18" fmla="*/ 18 w 18"/>
                  <a:gd name="T19" fmla="*/ 9 h 18"/>
                  <a:gd name="T20" fmla="*/ 18 w 18"/>
                  <a:gd name="T21" fmla="*/ 9 h 18"/>
                  <a:gd name="T22" fmla="*/ 18 w 18"/>
                  <a:gd name="T23" fmla="*/ 9 h 18"/>
                  <a:gd name="T24" fmla="*/ 12 w 18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18"/>
                  <a:gd name="T41" fmla="*/ 18 w 18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18">
                    <a:moveTo>
                      <a:pt x="12" y="0"/>
                    </a:moveTo>
                    <a:lnTo>
                      <a:pt x="9" y="0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5" y="12"/>
                    </a:lnTo>
                    <a:lnTo>
                      <a:pt x="18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36" name="Freeform 59"/>
              <p:cNvSpPr>
                <a:spLocks/>
              </p:cNvSpPr>
              <p:nvPr/>
            </p:nvSpPr>
            <p:spPr bwMode="auto">
              <a:xfrm>
                <a:off x="1682" y="1096"/>
                <a:ext cx="18" cy="18"/>
              </a:xfrm>
              <a:custGeom>
                <a:avLst/>
                <a:gdLst>
                  <a:gd name="T0" fmla="*/ 18 w 18"/>
                  <a:gd name="T1" fmla="*/ 6 h 18"/>
                  <a:gd name="T2" fmla="*/ 15 w 18"/>
                  <a:gd name="T3" fmla="*/ 6 h 18"/>
                  <a:gd name="T4" fmla="*/ 15 w 18"/>
                  <a:gd name="T5" fmla="*/ 6 h 18"/>
                  <a:gd name="T6" fmla="*/ 12 w 18"/>
                  <a:gd name="T7" fmla="*/ 0 h 18"/>
                  <a:gd name="T8" fmla="*/ 0 w 18"/>
                  <a:gd name="T9" fmla="*/ 9 h 18"/>
                  <a:gd name="T10" fmla="*/ 6 w 18"/>
                  <a:gd name="T11" fmla="*/ 15 h 18"/>
                  <a:gd name="T12" fmla="*/ 9 w 18"/>
                  <a:gd name="T13" fmla="*/ 18 h 18"/>
                  <a:gd name="T14" fmla="*/ 12 w 18"/>
                  <a:gd name="T15" fmla="*/ 18 h 18"/>
                  <a:gd name="T16" fmla="*/ 18 w 18"/>
                  <a:gd name="T17" fmla="*/ 6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18" y="6"/>
                    </a:moveTo>
                    <a:lnTo>
                      <a:pt x="15" y="6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6" y="15"/>
                    </a:lnTo>
                    <a:lnTo>
                      <a:pt x="9" y="18"/>
                    </a:lnTo>
                    <a:lnTo>
                      <a:pt x="12" y="18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37" name="Freeform 60"/>
              <p:cNvSpPr>
                <a:spLocks/>
              </p:cNvSpPr>
              <p:nvPr/>
            </p:nvSpPr>
            <p:spPr bwMode="auto">
              <a:xfrm>
                <a:off x="1706" y="1087"/>
                <a:ext cx="24" cy="27"/>
              </a:xfrm>
              <a:custGeom>
                <a:avLst/>
                <a:gdLst>
                  <a:gd name="T0" fmla="*/ 24 w 24"/>
                  <a:gd name="T1" fmla="*/ 0 h 27"/>
                  <a:gd name="T2" fmla="*/ 24 w 24"/>
                  <a:gd name="T3" fmla="*/ 0 h 27"/>
                  <a:gd name="T4" fmla="*/ 18 w 24"/>
                  <a:gd name="T5" fmla="*/ 0 h 27"/>
                  <a:gd name="T6" fmla="*/ 12 w 24"/>
                  <a:gd name="T7" fmla="*/ 3 h 27"/>
                  <a:gd name="T8" fmla="*/ 9 w 24"/>
                  <a:gd name="T9" fmla="*/ 6 h 27"/>
                  <a:gd name="T10" fmla="*/ 6 w 24"/>
                  <a:gd name="T11" fmla="*/ 9 h 27"/>
                  <a:gd name="T12" fmla="*/ 0 w 24"/>
                  <a:gd name="T13" fmla="*/ 15 h 27"/>
                  <a:gd name="T14" fmla="*/ 3 w 24"/>
                  <a:gd name="T15" fmla="*/ 15 h 27"/>
                  <a:gd name="T16" fmla="*/ 6 w 24"/>
                  <a:gd name="T17" fmla="*/ 27 h 27"/>
                  <a:gd name="T18" fmla="*/ 9 w 24"/>
                  <a:gd name="T19" fmla="*/ 24 h 27"/>
                  <a:gd name="T20" fmla="*/ 15 w 24"/>
                  <a:gd name="T21" fmla="*/ 18 h 27"/>
                  <a:gd name="T22" fmla="*/ 18 w 24"/>
                  <a:gd name="T23" fmla="*/ 15 h 27"/>
                  <a:gd name="T24" fmla="*/ 21 w 24"/>
                  <a:gd name="T25" fmla="*/ 12 h 27"/>
                  <a:gd name="T26" fmla="*/ 24 w 24"/>
                  <a:gd name="T27" fmla="*/ 12 h 27"/>
                  <a:gd name="T28" fmla="*/ 18 w 24"/>
                  <a:gd name="T29" fmla="*/ 12 h 27"/>
                  <a:gd name="T30" fmla="*/ 18 w 24"/>
                  <a:gd name="T31" fmla="*/ 12 h 27"/>
                  <a:gd name="T32" fmla="*/ 24 w 24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7"/>
                  <a:gd name="T53" fmla="*/ 24 w 24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7">
                    <a:moveTo>
                      <a:pt x="24" y="0"/>
                    </a:moveTo>
                    <a:lnTo>
                      <a:pt x="24" y="0"/>
                    </a:lnTo>
                    <a:lnTo>
                      <a:pt x="18" y="0"/>
                    </a:lnTo>
                    <a:lnTo>
                      <a:pt x="12" y="3"/>
                    </a:lnTo>
                    <a:lnTo>
                      <a:pt x="9" y="6"/>
                    </a:lnTo>
                    <a:lnTo>
                      <a:pt x="6" y="9"/>
                    </a:lnTo>
                    <a:lnTo>
                      <a:pt x="0" y="15"/>
                    </a:lnTo>
                    <a:lnTo>
                      <a:pt x="3" y="15"/>
                    </a:lnTo>
                    <a:lnTo>
                      <a:pt x="6" y="27"/>
                    </a:lnTo>
                    <a:lnTo>
                      <a:pt x="9" y="24"/>
                    </a:lnTo>
                    <a:lnTo>
                      <a:pt x="15" y="18"/>
                    </a:lnTo>
                    <a:lnTo>
                      <a:pt x="18" y="15"/>
                    </a:lnTo>
                    <a:lnTo>
                      <a:pt x="21" y="12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38" name="Freeform 61"/>
              <p:cNvSpPr>
                <a:spLocks/>
              </p:cNvSpPr>
              <p:nvPr/>
            </p:nvSpPr>
            <p:spPr bwMode="auto">
              <a:xfrm>
                <a:off x="1724" y="1087"/>
                <a:ext cx="45" cy="21"/>
              </a:xfrm>
              <a:custGeom>
                <a:avLst/>
                <a:gdLst>
                  <a:gd name="T0" fmla="*/ 45 w 45"/>
                  <a:gd name="T1" fmla="*/ 9 h 21"/>
                  <a:gd name="T2" fmla="*/ 42 w 45"/>
                  <a:gd name="T3" fmla="*/ 9 h 21"/>
                  <a:gd name="T4" fmla="*/ 39 w 45"/>
                  <a:gd name="T5" fmla="*/ 9 h 21"/>
                  <a:gd name="T6" fmla="*/ 33 w 45"/>
                  <a:gd name="T7" fmla="*/ 9 h 21"/>
                  <a:gd name="T8" fmla="*/ 27 w 45"/>
                  <a:gd name="T9" fmla="*/ 6 h 21"/>
                  <a:gd name="T10" fmla="*/ 18 w 45"/>
                  <a:gd name="T11" fmla="*/ 3 h 21"/>
                  <a:gd name="T12" fmla="*/ 6 w 45"/>
                  <a:gd name="T13" fmla="*/ 0 h 21"/>
                  <a:gd name="T14" fmla="*/ 0 w 45"/>
                  <a:gd name="T15" fmla="*/ 12 h 21"/>
                  <a:gd name="T16" fmla="*/ 12 w 45"/>
                  <a:gd name="T17" fmla="*/ 15 h 21"/>
                  <a:gd name="T18" fmla="*/ 24 w 45"/>
                  <a:gd name="T19" fmla="*/ 18 h 21"/>
                  <a:gd name="T20" fmla="*/ 30 w 45"/>
                  <a:gd name="T21" fmla="*/ 21 h 21"/>
                  <a:gd name="T22" fmla="*/ 36 w 45"/>
                  <a:gd name="T23" fmla="*/ 21 h 21"/>
                  <a:gd name="T24" fmla="*/ 42 w 45"/>
                  <a:gd name="T25" fmla="*/ 21 h 21"/>
                  <a:gd name="T26" fmla="*/ 45 w 45"/>
                  <a:gd name="T27" fmla="*/ 21 h 21"/>
                  <a:gd name="T28" fmla="*/ 45 w 45"/>
                  <a:gd name="T29" fmla="*/ 9 h 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5"/>
                  <a:gd name="T46" fmla="*/ 0 h 21"/>
                  <a:gd name="T47" fmla="*/ 45 w 45"/>
                  <a:gd name="T48" fmla="*/ 21 h 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5" h="21">
                    <a:moveTo>
                      <a:pt x="45" y="9"/>
                    </a:moveTo>
                    <a:lnTo>
                      <a:pt x="42" y="9"/>
                    </a:lnTo>
                    <a:lnTo>
                      <a:pt x="39" y="9"/>
                    </a:lnTo>
                    <a:lnTo>
                      <a:pt x="33" y="9"/>
                    </a:lnTo>
                    <a:lnTo>
                      <a:pt x="27" y="6"/>
                    </a:lnTo>
                    <a:lnTo>
                      <a:pt x="18" y="3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5"/>
                    </a:lnTo>
                    <a:lnTo>
                      <a:pt x="24" y="18"/>
                    </a:lnTo>
                    <a:lnTo>
                      <a:pt x="30" y="21"/>
                    </a:lnTo>
                    <a:lnTo>
                      <a:pt x="36" y="21"/>
                    </a:lnTo>
                    <a:lnTo>
                      <a:pt x="42" y="21"/>
                    </a:lnTo>
                    <a:lnTo>
                      <a:pt x="45" y="21"/>
                    </a:lnTo>
                    <a:lnTo>
                      <a:pt x="45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39" name="Freeform 62"/>
              <p:cNvSpPr>
                <a:spLocks/>
              </p:cNvSpPr>
              <p:nvPr/>
            </p:nvSpPr>
            <p:spPr bwMode="auto">
              <a:xfrm>
                <a:off x="1778" y="1090"/>
                <a:ext cx="18" cy="18"/>
              </a:xfrm>
              <a:custGeom>
                <a:avLst/>
                <a:gdLst>
                  <a:gd name="T0" fmla="*/ 12 w 18"/>
                  <a:gd name="T1" fmla="*/ 0 h 18"/>
                  <a:gd name="T2" fmla="*/ 6 w 18"/>
                  <a:gd name="T3" fmla="*/ 3 h 18"/>
                  <a:gd name="T4" fmla="*/ 0 w 18"/>
                  <a:gd name="T5" fmla="*/ 3 h 18"/>
                  <a:gd name="T6" fmla="*/ 3 w 18"/>
                  <a:gd name="T7" fmla="*/ 18 h 18"/>
                  <a:gd name="T8" fmla="*/ 9 w 18"/>
                  <a:gd name="T9" fmla="*/ 15 h 18"/>
                  <a:gd name="T10" fmla="*/ 18 w 18"/>
                  <a:gd name="T11" fmla="*/ 12 h 18"/>
                  <a:gd name="T12" fmla="*/ 12 w 18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8"/>
                  <a:gd name="T23" fmla="*/ 18 w 18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8">
                    <a:moveTo>
                      <a:pt x="12" y="0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3" y="18"/>
                    </a:lnTo>
                    <a:lnTo>
                      <a:pt x="9" y="15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40" name="Freeform 63"/>
              <p:cNvSpPr>
                <a:spLocks/>
              </p:cNvSpPr>
              <p:nvPr/>
            </p:nvSpPr>
            <p:spPr bwMode="auto">
              <a:xfrm>
                <a:off x="1805" y="1081"/>
                <a:ext cx="15" cy="18"/>
              </a:xfrm>
              <a:custGeom>
                <a:avLst/>
                <a:gdLst>
                  <a:gd name="T0" fmla="*/ 12 w 15"/>
                  <a:gd name="T1" fmla="*/ 0 h 18"/>
                  <a:gd name="T2" fmla="*/ 6 w 15"/>
                  <a:gd name="T3" fmla="*/ 3 h 18"/>
                  <a:gd name="T4" fmla="*/ 0 w 15"/>
                  <a:gd name="T5" fmla="*/ 6 h 18"/>
                  <a:gd name="T6" fmla="*/ 3 w 15"/>
                  <a:gd name="T7" fmla="*/ 18 h 18"/>
                  <a:gd name="T8" fmla="*/ 9 w 15"/>
                  <a:gd name="T9" fmla="*/ 15 h 18"/>
                  <a:gd name="T10" fmla="*/ 15 w 15"/>
                  <a:gd name="T11" fmla="*/ 15 h 18"/>
                  <a:gd name="T12" fmla="*/ 12 w 15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8"/>
                  <a:gd name="T23" fmla="*/ 15 w 15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8">
                    <a:moveTo>
                      <a:pt x="12" y="0"/>
                    </a:moveTo>
                    <a:lnTo>
                      <a:pt x="6" y="3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9" y="15"/>
                    </a:lnTo>
                    <a:lnTo>
                      <a:pt x="15" y="1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41" name="Freeform 64"/>
              <p:cNvSpPr>
                <a:spLocks/>
              </p:cNvSpPr>
              <p:nvPr/>
            </p:nvSpPr>
            <p:spPr bwMode="auto">
              <a:xfrm>
                <a:off x="1832" y="1081"/>
                <a:ext cx="9" cy="15"/>
              </a:xfrm>
              <a:custGeom>
                <a:avLst/>
                <a:gdLst>
                  <a:gd name="T0" fmla="*/ 9 w 9"/>
                  <a:gd name="T1" fmla="*/ 3 h 15"/>
                  <a:gd name="T2" fmla="*/ 9 w 9"/>
                  <a:gd name="T3" fmla="*/ 3 h 15"/>
                  <a:gd name="T4" fmla="*/ 3 w 9"/>
                  <a:gd name="T5" fmla="*/ 0 h 15"/>
                  <a:gd name="T6" fmla="*/ 0 w 9"/>
                  <a:gd name="T7" fmla="*/ 0 h 15"/>
                  <a:gd name="T8" fmla="*/ 0 w 9"/>
                  <a:gd name="T9" fmla="*/ 15 h 15"/>
                  <a:gd name="T10" fmla="*/ 0 w 9"/>
                  <a:gd name="T11" fmla="*/ 15 h 15"/>
                  <a:gd name="T12" fmla="*/ 0 w 9"/>
                  <a:gd name="T13" fmla="*/ 15 h 15"/>
                  <a:gd name="T14" fmla="*/ 0 w 9"/>
                  <a:gd name="T15" fmla="*/ 15 h 15"/>
                  <a:gd name="T16" fmla="*/ 9 w 9"/>
                  <a:gd name="T17" fmla="*/ 3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5"/>
                  <a:gd name="T29" fmla="*/ 9 w 9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5">
                    <a:moveTo>
                      <a:pt x="9" y="3"/>
                    </a:moveTo>
                    <a:lnTo>
                      <a:pt x="9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42" name="Rectangle 65"/>
              <p:cNvSpPr>
                <a:spLocks noChangeArrowheads="1"/>
              </p:cNvSpPr>
              <p:nvPr/>
            </p:nvSpPr>
            <p:spPr bwMode="auto">
              <a:xfrm>
                <a:off x="1841" y="1084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43" name="Freeform 66"/>
              <p:cNvSpPr>
                <a:spLocks/>
              </p:cNvSpPr>
              <p:nvPr/>
            </p:nvSpPr>
            <p:spPr bwMode="auto">
              <a:xfrm>
                <a:off x="1832" y="1084"/>
                <a:ext cx="51" cy="51"/>
              </a:xfrm>
              <a:custGeom>
                <a:avLst/>
                <a:gdLst>
                  <a:gd name="T0" fmla="*/ 51 w 51"/>
                  <a:gd name="T1" fmla="*/ 45 h 51"/>
                  <a:gd name="T2" fmla="*/ 51 w 51"/>
                  <a:gd name="T3" fmla="*/ 45 h 51"/>
                  <a:gd name="T4" fmla="*/ 45 w 51"/>
                  <a:gd name="T5" fmla="*/ 36 h 51"/>
                  <a:gd name="T6" fmla="*/ 39 w 51"/>
                  <a:gd name="T7" fmla="*/ 27 h 51"/>
                  <a:gd name="T8" fmla="*/ 30 w 51"/>
                  <a:gd name="T9" fmla="*/ 18 h 51"/>
                  <a:gd name="T10" fmla="*/ 24 w 51"/>
                  <a:gd name="T11" fmla="*/ 12 h 51"/>
                  <a:gd name="T12" fmla="*/ 21 w 51"/>
                  <a:gd name="T13" fmla="*/ 9 h 51"/>
                  <a:gd name="T14" fmla="*/ 15 w 51"/>
                  <a:gd name="T15" fmla="*/ 6 h 51"/>
                  <a:gd name="T16" fmla="*/ 12 w 51"/>
                  <a:gd name="T17" fmla="*/ 3 h 51"/>
                  <a:gd name="T18" fmla="*/ 9 w 51"/>
                  <a:gd name="T19" fmla="*/ 0 h 51"/>
                  <a:gd name="T20" fmla="*/ 0 w 51"/>
                  <a:gd name="T21" fmla="*/ 12 h 51"/>
                  <a:gd name="T22" fmla="*/ 6 w 51"/>
                  <a:gd name="T23" fmla="*/ 12 h 51"/>
                  <a:gd name="T24" fmla="*/ 9 w 51"/>
                  <a:gd name="T25" fmla="*/ 15 h 51"/>
                  <a:gd name="T26" fmla="*/ 12 w 51"/>
                  <a:gd name="T27" fmla="*/ 18 h 51"/>
                  <a:gd name="T28" fmla="*/ 15 w 51"/>
                  <a:gd name="T29" fmla="*/ 21 h 51"/>
                  <a:gd name="T30" fmla="*/ 21 w 51"/>
                  <a:gd name="T31" fmla="*/ 27 h 51"/>
                  <a:gd name="T32" fmla="*/ 27 w 51"/>
                  <a:gd name="T33" fmla="*/ 33 h 51"/>
                  <a:gd name="T34" fmla="*/ 33 w 51"/>
                  <a:gd name="T35" fmla="*/ 42 h 51"/>
                  <a:gd name="T36" fmla="*/ 39 w 51"/>
                  <a:gd name="T37" fmla="*/ 51 h 51"/>
                  <a:gd name="T38" fmla="*/ 42 w 51"/>
                  <a:gd name="T39" fmla="*/ 51 h 51"/>
                  <a:gd name="T40" fmla="*/ 51 w 51"/>
                  <a:gd name="T41" fmla="*/ 45 h 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1"/>
                  <a:gd name="T64" fmla="*/ 0 h 51"/>
                  <a:gd name="T65" fmla="*/ 51 w 51"/>
                  <a:gd name="T66" fmla="*/ 51 h 5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1" h="51">
                    <a:moveTo>
                      <a:pt x="51" y="45"/>
                    </a:moveTo>
                    <a:lnTo>
                      <a:pt x="51" y="45"/>
                    </a:lnTo>
                    <a:lnTo>
                      <a:pt x="45" y="36"/>
                    </a:lnTo>
                    <a:lnTo>
                      <a:pt x="39" y="27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21" y="9"/>
                    </a:lnTo>
                    <a:lnTo>
                      <a:pt x="15" y="6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9" y="15"/>
                    </a:lnTo>
                    <a:lnTo>
                      <a:pt x="12" y="18"/>
                    </a:lnTo>
                    <a:lnTo>
                      <a:pt x="15" y="21"/>
                    </a:lnTo>
                    <a:lnTo>
                      <a:pt x="21" y="27"/>
                    </a:lnTo>
                    <a:lnTo>
                      <a:pt x="27" y="33"/>
                    </a:lnTo>
                    <a:lnTo>
                      <a:pt x="33" y="42"/>
                    </a:lnTo>
                    <a:lnTo>
                      <a:pt x="39" y="51"/>
                    </a:lnTo>
                    <a:lnTo>
                      <a:pt x="42" y="51"/>
                    </a:lnTo>
                    <a:lnTo>
                      <a:pt x="51" y="4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44" name="Freeform 67"/>
              <p:cNvSpPr>
                <a:spLocks/>
              </p:cNvSpPr>
              <p:nvPr/>
            </p:nvSpPr>
            <p:spPr bwMode="auto">
              <a:xfrm>
                <a:off x="1880" y="1141"/>
                <a:ext cx="15" cy="12"/>
              </a:xfrm>
              <a:custGeom>
                <a:avLst/>
                <a:gdLst>
                  <a:gd name="T0" fmla="*/ 15 w 15"/>
                  <a:gd name="T1" fmla="*/ 6 h 12"/>
                  <a:gd name="T2" fmla="*/ 15 w 15"/>
                  <a:gd name="T3" fmla="*/ 6 h 12"/>
                  <a:gd name="T4" fmla="*/ 12 w 15"/>
                  <a:gd name="T5" fmla="*/ 0 h 12"/>
                  <a:gd name="T6" fmla="*/ 0 w 15"/>
                  <a:gd name="T7" fmla="*/ 6 h 12"/>
                  <a:gd name="T8" fmla="*/ 3 w 15"/>
                  <a:gd name="T9" fmla="*/ 12 h 12"/>
                  <a:gd name="T10" fmla="*/ 3 w 15"/>
                  <a:gd name="T11" fmla="*/ 12 h 12"/>
                  <a:gd name="T12" fmla="*/ 15 w 15"/>
                  <a:gd name="T13" fmla="*/ 6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2"/>
                  <a:gd name="T23" fmla="*/ 15 w 15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2">
                    <a:moveTo>
                      <a:pt x="15" y="6"/>
                    </a:moveTo>
                    <a:lnTo>
                      <a:pt x="15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3" y="12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45" name="Freeform 68"/>
              <p:cNvSpPr>
                <a:spLocks/>
              </p:cNvSpPr>
              <p:nvPr/>
            </p:nvSpPr>
            <p:spPr bwMode="auto">
              <a:xfrm>
                <a:off x="1883" y="1147"/>
                <a:ext cx="15" cy="12"/>
              </a:xfrm>
              <a:custGeom>
                <a:avLst/>
                <a:gdLst>
                  <a:gd name="T0" fmla="*/ 15 w 15"/>
                  <a:gd name="T1" fmla="*/ 3 h 12"/>
                  <a:gd name="T2" fmla="*/ 3 w 15"/>
                  <a:gd name="T3" fmla="*/ 12 h 12"/>
                  <a:gd name="T4" fmla="*/ 0 w 15"/>
                  <a:gd name="T5" fmla="*/ 6 h 12"/>
                  <a:gd name="T6" fmla="*/ 12 w 15"/>
                  <a:gd name="T7" fmla="*/ 0 h 12"/>
                  <a:gd name="T8" fmla="*/ 15 w 15"/>
                  <a:gd name="T9" fmla="*/ 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2"/>
                  <a:gd name="T17" fmla="*/ 15 w 1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2">
                    <a:moveTo>
                      <a:pt x="15" y="3"/>
                    </a:moveTo>
                    <a:lnTo>
                      <a:pt x="3" y="12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46" name="Freeform 69"/>
              <p:cNvSpPr>
                <a:spLocks/>
              </p:cNvSpPr>
              <p:nvPr/>
            </p:nvSpPr>
            <p:spPr bwMode="auto">
              <a:xfrm>
                <a:off x="1895" y="1162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9 w 18"/>
                  <a:gd name="T3" fmla="*/ 0 h 18"/>
                  <a:gd name="T4" fmla="*/ 9 w 18"/>
                  <a:gd name="T5" fmla="*/ 0 h 18"/>
                  <a:gd name="T6" fmla="*/ 0 w 18"/>
                  <a:gd name="T7" fmla="*/ 6 h 18"/>
                  <a:gd name="T8" fmla="*/ 0 w 18"/>
                  <a:gd name="T9" fmla="*/ 9 h 18"/>
                  <a:gd name="T10" fmla="*/ 6 w 18"/>
                  <a:gd name="T11" fmla="*/ 18 h 18"/>
                  <a:gd name="T12" fmla="*/ 18 w 18"/>
                  <a:gd name="T13" fmla="*/ 12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8"/>
                  <a:gd name="T23" fmla="*/ 18 w 18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8">
                    <a:moveTo>
                      <a:pt x="18" y="12"/>
                    </a:moveTo>
                    <a:lnTo>
                      <a:pt x="9" y="0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6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47" name="Freeform 70"/>
              <p:cNvSpPr>
                <a:spLocks/>
              </p:cNvSpPr>
              <p:nvPr/>
            </p:nvSpPr>
            <p:spPr bwMode="auto">
              <a:xfrm>
                <a:off x="1907" y="1183"/>
                <a:ext cx="25" cy="36"/>
              </a:xfrm>
              <a:custGeom>
                <a:avLst/>
                <a:gdLst>
                  <a:gd name="T0" fmla="*/ 25 w 25"/>
                  <a:gd name="T1" fmla="*/ 30 h 36"/>
                  <a:gd name="T2" fmla="*/ 25 w 25"/>
                  <a:gd name="T3" fmla="*/ 30 h 36"/>
                  <a:gd name="T4" fmla="*/ 22 w 25"/>
                  <a:gd name="T5" fmla="*/ 24 h 36"/>
                  <a:gd name="T6" fmla="*/ 18 w 25"/>
                  <a:gd name="T7" fmla="*/ 15 h 36"/>
                  <a:gd name="T8" fmla="*/ 15 w 25"/>
                  <a:gd name="T9" fmla="*/ 6 h 36"/>
                  <a:gd name="T10" fmla="*/ 12 w 25"/>
                  <a:gd name="T11" fmla="*/ 0 h 36"/>
                  <a:gd name="T12" fmla="*/ 0 w 25"/>
                  <a:gd name="T13" fmla="*/ 9 h 36"/>
                  <a:gd name="T14" fmla="*/ 3 w 25"/>
                  <a:gd name="T15" fmla="*/ 12 h 36"/>
                  <a:gd name="T16" fmla="*/ 6 w 25"/>
                  <a:gd name="T17" fmla="*/ 18 h 36"/>
                  <a:gd name="T18" fmla="*/ 9 w 25"/>
                  <a:gd name="T19" fmla="*/ 27 h 36"/>
                  <a:gd name="T20" fmla="*/ 12 w 25"/>
                  <a:gd name="T21" fmla="*/ 33 h 36"/>
                  <a:gd name="T22" fmla="*/ 12 w 25"/>
                  <a:gd name="T23" fmla="*/ 36 h 36"/>
                  <a:gd name="T24" fmla="*/ 25 w 25"/>
                  <a:gd name="T25" fmla="*/ 30 h 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36"/>
                  <a:gd name="T41" fmla="*/ 25 w 25"/>
                  <a:gd name="T42" fmla="*/ 36 h 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36">
                    <a:moveTo>
                      <a:pt x="25" y="30"/>
                    </a:moveTo>
                    <a:lnTo>
                      <a:pt x="25" y="30"/>
                    </a:lnTo>
                    <a:lnTo>
                      <a:pt x="22" y="24"/>
                    </a:lnTo>
                    <a:lnTo>
                      <a:pt x="18" y="15"/>
                    </a:lnTo>
                    <a:lnTo>
                      <a:pt x="15" y="6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6" y="18"/>
                    </a:lnTo>
                    <a:lnTo>
                      <a:pt x="9" y="27"/>
                    </a:lnTo>
                    <a:lnTo>
                      <a:pt x="12" y="33"/>
                    </a:lnTo>
                    <a:lnTo>
                      <a:pt x="12" y="36"/>
                    </a:lnTo>
                    <a:lnTo>
                      <a:pt x="25" y="3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48" name="Freeform 71"/>
              <p:cNvSpPr>
                <a:spLocks/>
              </p:cNvSpPr>
              <p:nvPr/>
            </p:nvSpPr>
            <p:spPr bwMode="auto">
              <a:xfrm>
                <a:off x="1919" y="1216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3"/>
                  <a:gd name="T9" fmla="*/ 3 h 3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49" name="Freeform 72"/>
              <p:cNvSpPr>
                <a:spLocks/>
              </p:cNvSpPr>
              <p:nvPr/>
            </p:nvSpPr>
            <p:spPr bwMode="auto">
              <a:xfrm>
                <a:off x="1904" y="1213"/>
                <a:ext cx="28" cy="39"/>
              </a:xfrm>
              <a:custGeom>
                <a:avLst/>
                <a:gdLst>
                  <a:gd name="T0" fmla="*/ 12 w 28"/>
                  <a:gd name="T1" fmla="*/ 39 h 39"/>
                  <a:gd name="T2" fmla="*/ 18 w 28"/>
                  <a:gd name="T3" fmla="*/ 30 h 39"/>
                  <a:gd name="T4" fmla="*/ 25 w 28"/>
                  <a:gd name="T5" fmla="*/ 18 h 39"/>
                  <a:gd name="T6" fmla="*/ 28 w 28"/>
                  <a:gd name="T7" fmla="*/ 15 h 39"/>
                  <a:gd name="T8" fmla="*/ 28 w 28"/>
                  <a:gd name="T9" fmla="*/ 9 h 39"/>
                  <a:gd name="T10" fmla="*/ 28 w 28"/>
                  <a:gd name="T11" fmla="*/ 6 h 39"/>
                  <a:gd name="T12" fmla="*/ 28 w 28"/>
                  <a:gd name="T13" fmla="*/ 0 h 39"/>
                  <a:gd name="T14" fmla="*/ 15 w 28"/>
                  <a:gd name="T15" fmla="*/ 6 h 39"/>
                  <a:gd name="T16" fmla="*/ 15 w 28"/>
                  <a:gd name="T17" fmla="*/ 3 h 39"/>
                  <a:gd name="T18" fmla="*/ 15 w 28"/>
                  <a:gd name="T19" fmla="*/ 6 h 39"/>
                  <a:gd name="T20" fmla="*/ 12 w 28"/>
                  <a:gd name="T21" fmla="*/ 9 h 39"/>
                  <a:gd name="T22" fmla="*/ 12 w 28"/>
                  <a:gd name="T23" fmla="*/ 12 h 39"/>
                  <a:gd name="T24" fmla="*/ 6 w 28"/>
                  <a:gd name="T25" fmla="*/ 24 h 39"/>
                  <a:gd name="T26" fmla="*/ 0 w 28"/>
                  <a:gd name="T27" fmla="*/ 30 h 39"/>
                  <a:gd name="T28" fmla="*/ 12 w 28"/>
                  <a:gd name="T29" fmla="*/ 39 h 3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39"/>
                  <a:gd name="T47" fmla="*/ 28 w 28"/>
                  <a:gd name="T48" fmla="*/ 39 h 3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39">
                    <a:moveTo>
                      <a:pt x="12" y="39"/>
                    </a:moveTo>
                    <a:lnTo>
                      <a:pt x="18" y="30"/>
                    </a:lnTo>
                    <a:lnTo>
                      <a:pt x="25" y="18"/>
                    </a:lnTo>
                    <a:lnTo>
                      <a:pt x="28" y="15"/>
                    </a:lnTo>
                    <a:lnTo>
                      <a:pt x="28" y="9"/>
                    </a:lnTo>
                    <a:lnTo>
                      <a:pt x="28" y="6"/>
                    </a:lnTo>
                    <a:lnTo>
                      <a:pt x="28" y="0"/>
                    </a:lnTo>
                    <a:lnTo>
                      <a:pt x="15" y="6"/>
                    </a:lnTo>
                    <a:lnTo>
                      <a:pt x="15" y="3"/>
                    </a:lnTo>
                    <a:lnTo>
                      <a:pt x="15" y="6"/>
                    </a:lnTo>
                    <a:lnTo>
                      <a:pt x="12" y="9"/>
                    </a:lnTo>
                    <a:lnTo>
                      <a:pt x="12" y="12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12" y="3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50" name="Freeform 73"/>
              <p:cNvSpPr>
                <a:spLocks/>
              </p:cNvSpPr>
              <p:nvPr/>
            </p:nvSpPr>
            <p:spPr bwMode="auto">
              <a:xfrm>
                <a:off x="1892" y="1255"/>
                <a:ext cx="18" cy="18"/>
              </a:xfrm>
              <a:custGeom>
                <a:avLst/>
                <a:gdLst>
                  <a:gd name="T0" fmla="*/ 12 w 18"/>
                  <a:gd name="T1" fmla="*/ 18 h 18"/>
                  <a:gd name="T2" fmla="*/ 15 w 18"/>
                  <a:gd name="T3" fmla="*/ 12 h 18"/>
                  <a:gd name="T4" fmla="*/ 18 w 18"/>
                  <a:gd name="T5" fmla="*/ 6 h 18"/>
                  <a:gd name="T6" fmla="*/ 6 w 18"/>
                  <a:gd name="T7" fmla="*/ 0 h 18"/>
                  <a:gd name="T8" fmla="*/ 6 w 18"/>
                  <a:gd name="T9" fmla="*/ 3 h 18"/>
                  <a:gd name="T10" fmla="*/ 0 w 18"/>
                  <a:gd name="T11" fmla="*/ 12 h 18"/>
                  <a:gd name="T12" fmla="*/ 12 w 18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8"/>
                  <a:gd name="T23" fmla="*/ 18 w 18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8">
                    <a:moveTo>
                      <a:pt x="12" y="18"/>
                    </a:moveTo>
                    <a:lnTo>
                      <a:pt x="15" y="12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0" y="12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51" name="Freeform 74"/>
              <p:cNvSpPr>
                <a:spLocks/>
              </p:cNvSpPr>
              <p:nvPr/>
            </p:nvSpPr>
            <p:spPr bwMode="auto">
              <a:xfrm>
                <a:off x="1883" y="1279"/>
                <a:ext cx="15" cy="9"/>
              </a:xfrm>
              <a:custGeom>
                <a:avLst/>
                <a:gdLst>
                  <a:gd name="T0" fmla="*/ 15 w 15"/>
                  <a:gd name="T1" fmla="*/ 9 h 9"/>
                  <a:gd name="T2" fmla="*/ 15 w 15"/>
                  <a:gd name="T3" fmla="*/ 9 h 9"/>
                  <a:gd name="T4" fmla="*/ 15 w 15"/>
                  <a:gd name="T5" fmla="*/ 9 h 9"/>
                  <a:gd name="T6" fmla="*/ 15 w 15"/>
                  <a:gd name="T7" fmla="*/ 6 h 9"/>
                  <a:gd name="T8" fmla="*/ 15 w 15"/>
                  <a:gd name="T9" fmla="*/ 6 h 9"/>
                  <a:gd name="T10" fmla="*/ 3 w 15"/>
                  <a:gd name="T11" fmla="*/ 0 h 9"/>
                  <a:gd name="T12" fmla="*/ 3 w 15"/>
                  <a:gd name="T13" fmla="*/ 0 h 9"/>
                  <a:gd name="T14" fmla="*/ 0 w 15"/>
                  <a:gd name="T15" fmla="*/ 6 h 9"/>
                  <a:gd name="T16" fmla="*/ 0 w 15"/>
                  <a:gd name="T17" fmla="*/ 9 h 9"/>
                  <a:gd name="T18" fmla="*/ 0 w 15"/>
                  <a:gd name="T19" fmla="*/ 9 h 9"/>
                  <a:gd name="T20" fmla="*/ 15 w 15"/>
                  <a:gd name="T21" fmla="*/ 9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9"/>
                  <a:gd name="T35" fmla="*/ 15 w 15"/>
                  <a:gd name="T36" fmla="*/ 9 h 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9">
                    <a:moveTo>
                      <a:pt x="15" y="9"/>
                    </a:moveTo>
                    <a:lnTo>
                      <a:pt x="15" y="9"/>
                    </a:lnTo>
                    <a:lnTo>
                      <a:pt x="15" y="6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5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52" name="Freeform 75"/>
              <p:cNvSpPr>
                <a:spLocks/>
              </p:cNvSpPr>
              <p:nvPr/>
            </p:nvSpPr>
            <p:spPr bwMode="auto">
              <a:xfrm>
                <a:off x="1883" y="1288"/>
                <a:ext cx="15" cy="9"/>
              </a:xfrm>
              <a:custGeom>
                <a:avLst/>
                <a:gdLst>
                  <a:gd name="T0" fmla="*/ 15 w 15"/>
                  <a:gd name="T1" fmla="*/ 6 h 9"/>
                  <a:gd name="T2" fmla="*/ 15 w 15"/>
                  <a:gd name="T3" fmla="*/ 3 h 9"/>
                  <a:gd name="T4" fmla="*/ 15 w 15"/>
                  <a:gd name="T5" fmla="*/ 0 h 9"/>
                  <a:gd name="T6" fmla="*/ 0 w 15"/>
                  <a:gd name="T7" fmla="*/ 0 h 9"/>
                  <a:gd name="T8" fmla="*/ 0 w 15"/>
                  <a:gd name="T9" fmla="*/ 6 h 9"/>
                  <a:gd name="T10" fmla="*/ 3 w 15"/>
                  <a:gd name="T11" fmla="*/ 9 h 9"/>
                  <a:gd name="T12" fmla="*/ 15 w 15"/>
                  <a:gd name="T13" fmla="*/ 6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9"/>
                  <a:gd name="T23" fmla="*/ 15 w 15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9">
                    <a:moveTo>
                      <a:pt x="15" y="6"/>
                    </a:move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53" name="Freeform 76"/>
              <p:cNvSpPr>
                <a:spLocks/>
              </p:cNvSpPr>
              <p:nvPr/>
            </p:nvSpPr>
            <p:spPr bwMode="auto">
              <a:xfrm>
                <a:off x="1892" y="1303"/>
                <a:ext cx="49" cy="42"/>
              </a:xfrm>
              <a:custGeom>
                <a:avLst/>
                <a:gdLst>
                  <a:gd name="T0" fmla="*/ 49 w 49"/>
                  <a:gd name="T1" fmla="*/ 30 h 42"/>
                  <a:gd name="T2" fmla="*/ 49 w 49"/>
                  <a:gd name="T3" fmla="*/ 30 h 42"/>
                  <a:gd name="T4" fmla="*/ 33 w 49"/>
                  <a:gd name="T5" fmla="*/ 21 h 42"/>
                  <a:gd name="T6" fmla="*/ 21 w 49"/>
                  <a:gd name="T7" fmla="*/ 9 h 42"/>
                  <a:gd name="T8" fmla="*/ 18 w 49"/>
                  <a:gd name="T9" fmla="*/ 6 h 42"/>
                  <a:gd name="T10" fmla="*/ 15 w 49"/>
                  <a:gd name="T11" fmla="*/ 3 h 42"/>
                  <a:gd name="T12" fmla="*/ 12 w 49"/>
                  <a:gd name="T13" fmla="*/ 0 h 42"/>
                  <a:gd name="T14" fmla="*/ 12 w 49"/>
                  <a:gd name="T15" fmla="*/ 0 h 42"/>
                  <a:gd name="T16" fmla="*/ 0 w 49"/>
                  <a:gd name="T17" fmla="*/ 6 h 42"/>
                  <a:gd name="T18" fmla="*/ 0 w 49"/>
                  <a:gd name="T19" fmla="*/ 9 h 42"/>
                  <a:gd name="T20" fmla="*/ 3 w 49"/>
                  <a:gd name="T21" fmla="*/ 12 h 42"/>
                  <a:gd name="T22" fmla="*/ 6 w 49"/>
                  <a:gd name="T23" fmla="*/ 15 h 42"/>
                  <a:gd name="T24" fmla="*/ 12 w 49"/>
                  <a:gd name="T25" fmla="*/ 18 h 42"/>
                  <a:gd name="T26" fmla="*/ 27 w 49"/>
                  <a:gd name="T27" fmla="*/ 30 h 42"/>
                  <a:gd name="T28" fmla="*/ 40 w 49"/>
                  <a:gd name="T29" fmla="*/ 42 h 42"/>
                  <a:gd name="T30" fmla="*/ 40 w 49"/>
                  <a:gd name="T31" fmla="*/ 42 h 42"/>
                  <a:gd name="T32" fmla="*/ 49 w 49"/>
                  <a:gd name="T33" fmla="*/ 3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42"/>
                  <a:gd name="T53" fmla="*/ 49 w 49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42">
                    <a:moveTo>
                      <a:pt x="49" y="30"/>
                    </a:moveTo>
                    <a:lnTo>
                      <a:pt x="49" y="30"/>
                    </a:lnTo>
                    <a:lnTo>
                      <a:pt x="33" y="21"/>
                    </a:lnTo>
                    <a:lnTo>
                      <a:pt x="21" y="9"/>
                    </a:lnTo>
                    <a:lnTo>
                      <a:pt x="18" y="6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6" y="15"/>
                    </a:lnTo>
                    <a:lnTo>
                      <a:pt x="12" y="18"/>
                    </a:lnTo>
                    <a:lnTo>
                      <a:pt x="27" y="30"/>
                    </a:lnTo>
                    <a:lnTo>
                      <a:pt x="40" y="42"/>
                    </a:lnTo>
                    <a:lnTo>
                      <a:pt x="49" y="3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54" name="Freeform 77"/>
              <p:cNvSpPr>
                <a:spLocks/>
              </p:cNvSpPr>
              <p:nvPr/>
            </p:nvSpPr>
            <p:spPr bwMode="auto">
              <a:xfrm>
                <a:off x="1932" y="1333"/>
                <a:ext cx="18" cy="21"/>
              </a:xfrm>
              <a:custGeom>
                <a:avLst/>
                <a:gdLst>
                  <a:gd name="T0" fmla="*/ 18 w 18"/>
                  <a:gd name="T1" fmla="*/ 18 h 21"/>
                  <a:gd name="T2" fmla="*/ 18 w 18"/>
                  <a:gd name="T3" fmla="*/ 12 h 21"/>
                  <a:gd name="T4" fmla="*/ 15 w 18"/>
                  <a:gd name="T5" fmla="*/ 9 h 21"/>
                  <a:gd name="T6" fmla="*/ 12 w 18"/>
                  <a:gd name="T7" fmla="*/ 6 h 21"/>
                  <a:gd name="T8" fmla="*/ 12 w 18"/>
                  <a:gd name="T9" fmla="*/ 3 h 21"/>
                  <a:gd name="T10" fmla="*/ 9 w 18"/>
                  <a:gd name="T11" fmla="*/ 0 h 21"/>
                  <a:gd name="T12" fmla="*/ 0 w 18"/>
                  <a:gd name="T13" fmla="*/ 12 h 21"/>
                  <a:gd name="T14" fmla="*/ 0 w 18"/>
                  <a:gd name="T15" fmla="*/ 12 h 21"/>
                  <a:gd name="T16" fmla="*/ 3 w 18"/>
                  <a:gd name="T17" fmla="*/ 12 h 21"/>
                  <a:gd name="T18" fmla="*/ 3 w 18"/>
                  <a:gd name="T19" fmla="*/ 15 h 21"/>
                  <a:gd name="T20" fmla="*/ 3 w 18"/>
                  <a:gd name="T21" fmla="*/ 18 h 21"/>
                  <a:gd name="T22" fmla="*/ 6 w 18"/>
                  <a:gd name="T23" fmla="*/ 21 h 21"/>
                  <a:gd name="T24" fmla="*/ 18 w 18"/>
                  <a:gd name="T25" fmla="*/ 18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21"/>
                  <a:gd name="T41" fmla="*/ 18 w 18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21">
                    <a:moveTo>
                      <a:pt x="18" y="18"/>
                    </a:moveTo>
                    <a:lnTo>
                      <a:pt x="18" y="12"/>
                    </a:lnTo>
                    <a:lnTo>
                      <a:pt x="15" y="9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6" y="21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55" name="Freeform 78"/>
              <p:cNvSpPr>
                <a:spLocks/>
              </p:cNvSpPr>
              <p:nvPr/>
            </p:nvSpPr>
            <p:spPr bwMode="auto">
              <a:xfrm>
                <a:off x="1941" y="1363"/>
                <a:ext cx="15" cy="18"/>
              </a:xfrm>
              <a:custGeom>
                <a:avLst/>
                <a:gdLst>
                  <a:gd name="T0" fmla="*/ 15 w 15"/>
                  <a:gd name="T1" fmla="*/ 12 h 18"/>
                  <a:gd name="T2" fmla="*/ 15 w 15"/>
                  <a:gd name="T3" fmla="*/ 12 h 18"/>
                  <a:gd name="T4" fmla="*/ 15 w 15"/>
                  <a:gd name="T5" fmla="*/ 9 h 18"/>
                  <a:gd name="T6" fmla="*/ 12 w 15"/>
                  <a:gd name="T7" fmla="*/ 3 h 18"/>
                  <a:gd name="T8" fmla="*/ 12 w 15"/>
                  <a:gd name="T9" fmla="*/ 0 h 18"/>
                  <a:gd name="T10" fmla="*/ 0 w 15"/>
                  <a:gd name="T11" fmla="*/ 3 h 18"/>
                  <a:gd name="T12" fmla="*/ 0 w 15"/>
                  <a:gd name="T13" fmla="*/ 6 h 18"/>
                  <a:gd name="T14" fmla="*/ 0 w 15"/>
                  <a:gd name="T15" fmla="*/ 12 h 18"/>
                  <a:gd name="T16" fmla="*/ 3 w 15"/>
                  <a:gd name="T17" fmla="*/ 15 h 18"/>
                  <a:gd name="T18" fmla="*/ 3 w 15"/>
                  <a:gd name="T19" fmla="*/ 18 h 18"/>
                  <a:gd name="T20" fmla="*/ 15 w 15"/>
                  <a:gd name="T21" fmla="*/ 12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8"/>
                  <a:gd name="T35" fmla="*/ 15 w 15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8">
                    <a:moveTo>
                      <a:pt x="15" y="12"/>
                    </a:moveTo>
                    <a:lnTo>
                      <a:pt x="15" y="12"/>
                    </a:lnTo>
                    <a:lnTo>
                      <a:pt x="15" y="9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56" name="Freeform 79"/>
              <p:cNvSpPr>
                <a:spLocks/>
              </p:cNvSpPr>
              <p:nvPr/>
            </p:nvSpPr>
            <p:spPr bwMode="auto">
              <a:xfrm>
                <a:off x="1953" y="1381"/>
                <a:ext cx="21" cy="18"/>
              </a:xfrm>
              <a:custGeom>
                <a:avLst/>
                <a:gdLst>
                  <a:gd name="T0" fmla="*/ 21 w 21"/>
                  <a:gd name="T1" fmla="*/ 6 h 18"/>
                  <a:gd name="T2" fmla="*/ 12 w 21"/>
                  <a:gd name="T3" fmla="*/ 3 h 18"/>
                  <a:gd name="T4" fmla="*/ 9 w 21"/>
                  <a:gd name="T5" fmla="*/ 0 h 18"/>
                  <a:gd name="T6" fmla="*/ 0 w 21"/>
                  <a:gd name="T7" fmla="*/ 9 h 18"/>
                  <a:gd name="T8" fmla="*/ 6 w 21"/>
                  <a:gd name="T9" fmla="*/ 15 h 18"/>
                  <a:gd name="T10" fmla="*/ 12 w 21"/>
                  <a:gd name="T11" fmla="*/ 18 h 18"/>
                  <a:gd name="T12" fmla="*/ 21 w 21"/>
                  <a:gd name="T13" fmla="*/ 6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18"/>
                  <a:gd name="T23" fmla="*/ 21 w 21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18">
                    <a:moveTo>
                      <a:pt x="21" y="6"/>
                    </a:moveTo>
                    <a:lnTo>
                      <a:pt x="12" y="3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6" y="15"/>
                    </a:lnTo>
                    <a:lnTo>
                      <a:pt x="12" y="18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57" name="Freeform 80"/>
              <p:cNvSpPr>
                <a:spLocks/>
              </p:cNvSpPr>
              <p:nvPr/>
            </p:nvSpPr>
            <p:spPr bwMode="auto">
              <a:xfrm>
                <a:off x="1977" y="1396"/>
                <a:ext cx="12" cy="15"/>
              </a:xfrm>
              <a:custGeom>
                <a:avLst/>
                <a:gdLst>
                  <a:gd name="T0" fmla="*/ 9 w 12"/>
                  <a:gd name="T1" fmla="*/ 15 h 15"/>
                  <a:gd name="T2" fmla="*/ 9 w 12"/>
                  <a:gd name="T3" fmla="*/ 15 h 15"/>
                  <a:gd name="T4" fmla="*/ 12 w 12"/>
                  <a:gd name="T5" fmla="*/ 12 h 15"/>
                  <a:gd name="T6" fmla="*/ 12 w 12"/>
                  <a:gd name="T7" fmla="*/ 9 h 15"/>
                  <a:gd name="T8" fmla="*/ 12 w 12"/>
                  <a:gd name="T9" fmla="*/ 3 h 15"/>
                  <a:gd name="T10" fmla="*/ 9 w 12"/>
                  <a:gd name="T11" fmla="*/ 0 h 15"/>
                  <a:gd name="T12" fmla="*/ 9 w 12"/>
                  <a:gd name="T13" fmla="*/ 0 h 15"/>
                  <a:gd name="T14" fmla="*/ 0 w 12"/>
                  <a:gd name="T15" fmla="*/ 9 h 15"/>
                  <a:gd name="T16" fmla="*/ 0 w 12"/>
                  <a:gd name="T17" fmla="*/ 9 h 15"/>
                  <a:gd name="T18" fmla="*/ 0 w 12"/>
                  <a:gd name="T19" fmla="*/ 9 h 15"/>
                  <a:gd name="T20" fmla="*/ 0 w 12"/>
                  <a:gd name="T21" fmla="*/ 9 h 15"/>
                  <a:gd name="T22" fmla="*/ 0 w 12"/>
                  <a:gd name="T23" fmla="*/ 9 h 15"/>
                  <a:gd name="T24" fmla="*/ 0 w 12"/>
                  <a:gd name="T25" fmla="*/ 9 h 15"/>
                  <a:gd name="T26" fmla="*/ 0 w 12"/>
                  <a:gd name="T27" fmla="*/ 9 h 15"/>
                  <a:gd name="T28" fmla="*/ 9 w 12"/>
                  <a:gd name="T29" fmla="*/ 15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15"/>
                  <a:gd name="T47" fmla="*/ 12 w 12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15">
                    <a:moveTo>
                      <a:pt x="9" y="15"/>
                    </a:moveTo>
                    <a:lnTo>
                      <a:pt x="9" y="15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9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58" name="Freeform 81"/>
              <p:cNvSpPr>
                <a:spLocks/>
              </p:cNvSpPr>
              <p:nvPr/>
            </p:nvSpPr>
            <p:spPr bwMode="auto">
              <a:xfrm>
                <a:off x="1971" y="1405"/>
                <a:ext cx="24" cy="60"/>
              </a:xfrm>
              <a:custGeom>
                <a:avLst/>
                <a:gdLst>
                  <a:gd name="T0" fmla="*/ 24 w 24"/>
                  <a:gd name="T1" fmla="*/ 54 h 60"/>
                  <a:gd name="T2" fmla="*/ 24 w 24"/>
                  <a:gd name="T3" fmla="*/ 51 h 60"/>
                  <a:gd name="T4" fmla="*/ 21 w 24"/>
                  <a:gd name="T5" fmla="*/ 48 h 60"/>
                  <a:gd name="T6" fmla="*/ 18 w 24"/>
                  <a:gd name="T7" fmla="*/ 45 h 60"/>
                  <a:gd name="T8" fmla="*/ 18 w 24"/>
                  <a:gd name="T9" fmla="*/ 42 h 60"/>
                  <a:gd name="T10" fmla="*/ 15 w 24"/>
                  <a:gd name="T11" fmla="*/ 36 h 60"/>
                  <a:gd name="T12" fmla="*/ 15 w 24"/>
                  <a:gd name="T13" fmla="*/ 33 h 60"/>
                  <a:gd name="T14" fmla="*/ 12 w 24"/>
                  <a:gd name="T15" fmla="*/ 30 h 60"/>
                  <a:gd name="T16" fmla="*/ 12 w 24"/>
                  <a:gd name="T17" fmla="*/ 27 h 60"/>
                  <a:gd name="T18" fmla="*/ 12 w 24"/>
                  <a:gd name="T19" fmla="*/ 24 h 60"/>
                  <a:gd name="T20" fmla="*/ 12 w 24"/>
                  <a:gd name="T21" fmla="*/ 21 h 60"/>
                  <a:gd name="T22" fmla="*/ 12 w 24"/>
                  <a:gd name="T23" fmla="*/ 18 h 60"/>
                  <a:gd name="T24" fmla="*/ 12 w 24"/>
                  <a:gd name="T25" fmla="*/ 15 h 60"/>
                  <a:gd name="T26" fmla="*/ 12 w 24"/>
                  <a:gd name="T27" fmla="*/ 12 h 60"/>
                  <a:gd name="T28" fmla="*/ 15 w 24"/>
                  <a:gd name="T29" fmla="*/ 9 h 60"/>
                  <a:gd name="T30" fmla="*/ 15 w 24"/>
                  <a:gd name="T31" fmla="*/ 9 h 60"/>
                  <a:gd name="T32" fmla="*/ 15 w 24"/>
                  <a:gd name="T33" fmla="*/ 6 h 60"/>
                  <a:gd name="T34" fmla="*/ 6 w 24"/>
                  <a:gd name="T35" fmla="*/ 0 h 60"/>
                  <a:gd name="T36" fmla="*/ 3 w 24"/>
                  <a:gd name="T37" fmla="*/ 3 h 60"/>
                  <a:gd name="T38" fmla="*/ 3 w 24"/>
                  <a:gd name="T39" fmla="*/ 6 h 60"/>
                  <a:gd name="T40" fmla="*/ 0 w 24"/>
                  <a:gd name="T41" fmla="*/ 9 h 60"/>
                  <a:gd name="T42" fmla="*/ 0 w 24"/>
                  <a:gd name="T43" fmla="*/ 12 h 60"/>
                  <a:gd name="T44" fmla="*/ 0 w 24"/>
                  <a:gd name="T45" fmla="*/ 18 h 60"/>
                  <a:gd name="T46" fmla="*/ 0 w 24"/>
                  <a:gd name="T47" fmla="*/ 21 h 60"/>
                  <a:gd name="T48" fmla="*/ 0 w 24"/>
                  <a:gd name="T49" fmla="*/ 24 h 60"/>
                  <a:gd name="T50" fmla="*/ 0 w 24"/>
                  <a:gd name="T51" fmla="*/ 30 h 60"/>
                  <a:gd name="T52" fmla="*/ 0 w 24"/>
                  <a:gd name="T53" fmla="*/ 33 h 60"/>
                  <a:gd name="T54" fmla="*/ 3 w 24"/>
                  <a:gd name="T55" fmla="*/ 39 h 60"/>
                  <a:gd name="T56" fmla="*/ 3 w 24"/>
                  <a:gd name="T57" fmla="*/ 42 h 60"/>
                  <a:gd name="T58" fmla="*/ 6 w 24"/>
                  <a:gd name="T59" fmla="*/ 45 h 60"/>
                  <a:gd name="T60" fmla="*/ 6 w 24"/>
                  <a:gd name="T61" fmla="*/ 51 h 60"/>
                  <a:gd name="T62" fmla="*/ 9 w 24"/>
                  <a:gd name="T63" fmla="*/ 54 h 60"/>
                  <a:gd name="T64" fmla="*/ 12 w 24"/>
                  <a:gd name="T65" fmla="*/ 60 h 60"/>
                  <a:gd name="T66" fmla="*/ 15 w 24"/>
                  <a:gd name="T67" fmla="*/ 60 h 60"/>
                  <a:gd name="T68" fmla="*/ 24 w 24"/>
                  <a:gd name="T69" fmla="*/ 54 h 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"/>
                  <a:gd name="T106" fmla="*/ 0 h 60"/>
                  <a:gd name="T107" fmla="*/ 24 w 24"/>
                  <a:gd name="T108" fmla="*/ 60 h 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" h="60">
                    <a:moveTo>
                      <a:pt x="24" y="54"/>
                    </a:moveTo>
                    <a:lnTo>
                      <a:pt x="24" y="51"/>
                    </a:lnTo>
                    <a:lnTo>
                      <a:pt x="21" y="48"/>
                    </a:lnTo>
                    <a:lnTo>
                      <a:pt x="18" y="45"/>
                    </a:lnTo>
                    <a:lnTo>
                      <a:pt x="18" y="42"/>
                    </a:lnTo>
                    <a:lnTo>
                      <a:pt x="15" y="36"/>
                    </a:lnTo>
                    <a:lnTo>
                      <a:pt x="15" y="33"/>
                    </a:lnTo>
                    <a:lnTo>
                      <a:pt x="12" y="30"/>
                    </a:lnTo>
                    <a:lnTo>
                      <a:pt x="12" y="27"/>
                    </a:lnTo>
                    <a:lnTo>
                      <a:pt x="12" y="24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3" y="39"/>
                    </a:lnTo>
                    <a:lnTo>
                      <a:pt x="3" y="42"/>
                    </a:lnTo>
                    <a:lnTo>
                      <a:pt x="6" y="45"/>
                    </a:lnTo>
                    <a:lnTo>
                      <a:pt x="6" y="51"/>
                    </a:lnTo>
                    <a:lnTo>
                      <a:pt x="9" y="54"/>
                    </a:lnTo>
                    <a:lnTo>
                      <a:pt x="12" y="60"/>
                    </a:lnTo>
                    <a:lnTo>
                      <a:pt x="15" y="60"/>
                    </a:lnTo>
                    <a:lnTo>
                      <a:pt x="24" y="54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59" name="Freeform 82"/>
              <p:cNvSpPr>
                <a:spLocks/>
              </p:cNvSpPr>
              <p:nvPr/>
            </p:nvSpPr>
            <p:spPr bwMode="auto">
              <a:xfrm>
                <a:off x="1995" y="1468"/>
                <a:ext cx="18" cy="18"/>
              </a:xfrm>
              <a:custGeom>
                <a:avLst/>
                <a:gdLst>
                  <a:gd name="T0" fmla="*/ 18 w 18"/>
                  <a:gd name="T1" fmla="*/ 9 h 18"/>
                  <a:gd name="T2" fmla="*/ 12 w 18"/>
                  <a:gd name="T3" fmla="*/ 3 h 18"/>
                  <a:gd name="T4" fmla="*/ 9 w 18"/>
                  <a:gd name="T5" fmla="*/ 0 h 18"/>
                  <a:gd name="T6" fmla="*/ 0 w 18"/>
                  <a:gd name="T7" fmla="*/ 9 h 18"/>
                  <a:gd name="T8" fmla="*/ 3 w 18"/>
                  <a:gd name="T9" fmla="*/ 12 h 18"/>
                  <a:gd name="T10" fmla="*/ 9 w 18"/>
                  <a:gd name="T11" fmla="*/ 18 h 18"/>
                  <a:gd name="T12" fmla="*/ 18 w 18"/>
                  <a:gd name="T13" fmla="*/ 9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8"/>
                  <a:gd name="T23" fmla="*/ 18 w 18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8">
                    <a:moveTo>
                      <a:pt x="18" y="9"/>
                    </a:moveTo>
                    <a:lnTo>
                      <a:pt x="12" y="3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9" y="18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60" name="Freeform 83"/>
              <p:cNvSpPr>
                <a:spLocks/>
              </p:cNvSpPr>
              <p:nvPr/>
            </p:nvSpPr>
            <p:spPr bwMode="auto">
              <a:xfrm>
                <a:off x="2010" y="1486"/>
                <a:ext cx="21" cy="21"/>
              </a:xfrm>
              <a:custGeom>
                <a:avLst/>
                <a:gdLst>
                  <a:gd name="T0" fmla="*/ 21 w 21"/>
                  <a:gd name="T1" fmla="*/ 12 h 21"/>
                  <a:gd name="T2" fmla="*/ 18 w 21"/>
                  <a:gd name="T3" fmla="*/ 9 h 21"/>
                  <a:gd name="T4" fmla="*/ 12 w 21"/>
                  <a:gd name="T5" fmla="*/ 0 h 21"/>
                  <a:gd name="T6" fmla="*/ 0 w 21"/>
                  <a:gd name="T7" fmla="*/ 9 h 21"/>
                  <a:gd name="T8" fmla="*/ 9 w 21"/>
                  <a:gd name="T9" fmla="*/ 18 h 21"/>
                  <a:gd name="T10" fmla="*/ 9 w 21"/>
                  <a:gd name="T11" fmla="*/ 21 h 21"/>
                  <a:gd name="T12" fmla="*/ 21 w 21"/>
                  <a:gd name="T13" fmla="*/ 12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21"/>
                  <a:gd name="T23" fmla="*/ 21 w 21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21">
                    <a:moveTo>
                      <a:pt x="21" y="12"/>
                    </a:moveTo>
                    <a:lnTo>
                      <a:pt x="18" y="9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9" y="18"/>
                    </a:lnTo>
                    <a:lnTo>
                      <a:pt x="9" y="21"/>
                    </a:lnTo>
                    <a:lnTo>
                      <a:pt x="21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61" name="Freeform 84"/>
              <p:cNvSpPr>
                <a:spLocks/>
              </p:cNvSpPr>
              <p:nvPr/>
            </p:nvSpPr>
            <p:spPr bwMode="auto">
              <a:xfrm>
                <a:off x="2028" y="1507"/>
                <a:ext cx="51" cy="60"/>
              </a:xfrm>
              <a:custGeom>
                <a:avLst/>
                <a:gdLst>
                  <a:gd name="T0" fmla="*/ 51 w 51"/>
                  <a:gd name="T1" fmla="*/ 51 h 60"/>
                  <a:gd name="T2" fmla="*/ 45 w 51"/>
                  <a:gd name="T3" fmla="*/ 42 h 60"/>
                  <a:gd name="T4" fmla="*/ 33 w 51"/>
                  <a:gd name="T5" fmla="*/ 27 h 60"/>
                  <a:gd name="T6" fmla="*/ 24 w 51"/>
                  <a:gd name="T7" fmla="*/ 15 h 60"/>
                  <a:gd name="T8" fmla="*/ 12 w 51"/>
                  <a:gd name="T9" fmla="*/ 3 h 60"/>
                  <a:gd name="T10" fmla="*/ 9 w 51"/>
                  <a:gd name="T11" fmla="*/ 0 h 60"/>
                  <a:gd name="T12" fmla="*/ 0 w 51"/>
                  <a:gd name="T13" fmla="*/ 9 h 60"/>
                  <a:gd name="T14" fmla="*/ 3 w 51"/>
                  <a:gd name="T15" fmla="*/ 12 h 60"/>
                  <a:gd name="T16" fmla="*/ 12 w 51"/>
                  <a:gd name="T17" fmla="*/ 24 h 60"/>
                  <a:gd name="T18" fmla="*/ 24 w 51"/>
                  <a:gd name="T19" fmla="*/ 36 h 60"/>
                  <a:gd name="T20" fmla="*/ 33 w 51"/>
                  <a:gd name="T21" fmla="*/ 51 h 60"/>
                  <a:gd name="T22" fmla="*/ 39 w 51"/>
                  <a:gd name="T23" fmla="*/ 60 h 60"/>
                  <a:gd name="T24" fmla="*/ 51 w 51"/>
                  <a:gd name="T25" fmla="*/ 51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1"/>
                  <a:gd name="T40" fmla="*/ 0 h 60"/>
                  <a:gd name="T41" fmla="*/ 51 w 51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1" h="60">
                    <a:moveTo>
                      <a:pt x="51" y="51"/>
                    </a:moveTo>
                    <a:lnTo>
                      <a:pt x="45" y="42"/>
                    </a:lnTo>
                    <a:lnTo>
                      <a:pt x="33" y="27"/>
                    </a:lnTo>
                    <a:lnTo>
                      <a:pt x="24" y="15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12" y="24"/>
                    </a:lnTo>
                    <a:lnTo>
                      <a:pt x="24" y="36"/>
                    </a:lnTo>
                    <a:lnTo>
                      <a:pt x="33" y="51"/>
                    </a:lnTo>
                    <a:lnTo>
                      <a:pt x="39" y="60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62" name="Freeform 85"/>
              <p:cNvSpPr>
                <a:spLocks/>
              </p:cNvSpPr>
              <p:nvPr/>
            </p:nvSpPr>
            <p:spPr bwMode="auto">
              <a:xfrm>
                <a:off x="2070" y="1576"/>
                <a:ext cx="15" cy="15"/>
              </a:xfrm>
              <a:custGeom>
                <a:avLst/>
                <a:gdLst>
                  <a:gd name="T0" fmla="*/ 12 w 15"/>
                  <a:gd name="T1" fmla="*/ 15 h 15"/>
                  <a:gd name="T2" fmla="*/ 15 w 15"/>
                  <a:gd name="T3" fmla="*/ 9 h 15"/>
                  <a:gd name="T4" fmla="*/ 15 w 15"/>
                  <a:gd name="T5" fmla="*/ 3 h 15"/>
                  <a:gd name="T6" fmla="*/ 15 w 15"/>
                  <a:gd name="T7" fmla="*/ 0 h 15"/>
                  <a:gd name="T8" fmla="*/ 3 w 15"/>
                  <a:gd name="T9" fmla="*/ 0 h 15"/>
                  <a:gd name="T10" fmla="*/ 3 w 15"/>
                  <a:gd name="T11" fmla="*/ 3 h 15"/>
                  <a:gd name="T12" fmla="*/ 0 w 15"/>
                  <a:gd name="T13" fmla="*/ 6 h 15"/>
                  <a:gd name="T14" fmla="*/ 0 w 15"/>
                  <a:gd name="T15" fmla="*/ 9 h 15"/>
                  <a:gd name="T16" fmla="*/ 12 w 15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5"/>
                  <a:gd name="T29" fmla="*/ 15 w 15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5">
                    <a:moveTo>
                      <a:pt x="12" y="15"/>
                    </a:moveTo>
                    <a:lnTo>
                      <a:pt x="15" y="9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63" name="Freeform 86"/>
              <p:cNvSpPr>
                <a:spLocks/>
              </p:cNvSpPr>
              <p:nvPr/>
            </p:nvSpPr>
            <p:spPr bwMode="auto">
              <a:xfrm>
                <a:off x="2061" y="1597"/>
                <a:ext cx="15" cy="18"/>
              </a:xfrm>
              <a:custGeom>
                <a:avLst/>
                <a:gdLst>
                  <a:gd name="T0" fmla="*/ 12 w 15"/>
                  <a:gd name="T1" fmla="*/ 18 h 18"/>
                  <a:gd name="T2" fmla="*/ 15 w 15"/>
                  <a:gd name="T3" fmla="*/ 9 h 18"/>
                  <a:gd name="T4" fmla="*/ 15 w 15"/>
                  <a:gd name="T5" fmla="*/ 6 h 18"/>
                  <a:gd name="T6" fmla="*/ 3 w 15"/>
                  <a:gd name="T7" fmla="*/ 0 h 18"/>
                  <a:gd name="T8" fmla="*/ 3 w 15"/>
                  <a:gd name="T9" fmla="*/ 6 h 18"/>
                  <a:gd name="T10" fmla="*/ 0 w 15"/>
                  <a:gd name="T11" fmla="*/ 12 h 18"/>
                  <a:gd name="T12" fmla="*/ 12 w 15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8"/>
                  <a:gd name="T23" fmla="*/ 15 w 15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8">
                    <a:moveTo>
                      <a:pt x="12" y="18"/>
                    </a:moveTo>
                    <a:lnTo>
                      <a:pt x="15" y="9"/>
                    </a:lnTo>
                    <a:lnTo>
                      <a:pt x="15" y="6"/>
                    </a:lnTo>
                    <a:lnTo>
                      <a:pt x="3" y="0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64" name="Freeform 87"/>
              <p:cNvSpPr>
                <a:spLocks/>
              </p:cNvSpPr>
              <p:nvPr/>
            </p:nvSpPr>
            <p:spPr bwMode="auto">
              <a:xfrm>
                <a:off x="2052" y="1621"/>
                <a:ext cx="15" cy="27"/>
              </a:xfrm>
              <a:custGeom>
                <a:avLst/>
                <a:gdLst>
                  <a:gd name="T0" fmla="*/ 15 w 15"/>
                  <a:gd name="T1" fmla="*/ 21 h 27"/>
                  <a:gd name="T2" fmla="*/ 15 w 15"/>
                  <a:gd name="T3" fmla="*/ 21 h 27"/>
                  <a:gd name="T4" fmla="*/ 15 w 15"/>
                  <a:gd name="T5" fmla="*/ 18 h 27"/>
                  <a:gd name="T6" fmla="*/ 15 w 15"/>
                  <a:gd name="T7" fmla="*/ 18 h 27"/>
                  <a:gd name="T8" fmla="*/ 15 w 15"/>
                  <a:gd name="T9" fmla="*/ 15 h 27"/>
                  <a:gd name="T10" fmla="*/ 15 w 15"/>
                  <a:gd name="T11" fmla="*/ 15 h 27"/>
                  <a:gd name="T12" fmla="*/ 15 w 15"/>
                  <a:gd name="T13" fmla="*/ 12 h 27"/>
                  <a:gd name="T14" fmla="*/ 15 w 15"/>
                  <a:gd name="T15" fmla="*/ 6 h 27"/>
                  <a:gd name="T16" fmla="*/ 15 w 15"/>
                  <a:gd name="T17" fmla="*/ 6 h 27"/>
                  <a:gd name="T18" fmla="*/ 3 w 15"/>
                  <a:gd name="T19" fmla="*/ 0 h 27"/>
                  <a:gd name="T20" fmla="*/ 3 w 15"/>
                  <a:gd name="T21" fmla="*/ 3 h 27"/>
                  <a:gd name="T22" fmla="*/ 0 w 15"/>
                  <a:gd name="T23" fmla="*/ 9 h 27"/>
                  <a:gd name="T24" fmla="*/ 0 w 15"/>
                  <a:gd name="T25" fmla="*/ 15 h 27"/>
                  <a:gd name="T26" fmla="*/ 0 w 15"/>
                  <a:gd name="T27" fmla="*/ 18 h 27"/>
                  <a:gd name="T28" fmla="*/ 3 w 15"/>
                  <a:gd name="T29" fmla="*/ 21 h 27"/>
                  <a:gd name="T30" fmla="*/ 3 w 15"/>
                  <a:gd name="T31" fmla="*/ 24 h 27"/>
                  <a:gd name="T32" fmla="*/ 3 w 15"/>
                  <a:gd name="T33" fmla="*/ 27 h 27"/>
                  <a:gd name="T34" fmla="*/ 3 w 15"/>
                  <a:gd name="T35" fmla="*/ 27 h 27"/>
                  <a:gd name="T36" fmla="*/ 15 w 15"/>
                  <a:gd name="T37" fmla="*/ 21 h 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"/>
                  <a:gd name="T58" fmla="*/ 0 h 27"/>
                  <a:gd name="T59" fmla="*/ 15 w 15"/>
                  <a:gd name="T60" fmla="*/ 27 h 2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" h="27">
                    <a:moveTo>
                      <a:pt x="15" y="21"/>
                    </a:moveTo>
                    <a:lnTo>
                      <a:pt x="15" y="21"/>
                    </a:lnTo>
                    <a:lnTo>
                      <a:pt x="15" y="18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5" y="6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15" y="21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65" name="Freeform 88"/>
              <p:cNvSpPr>
                <a:spLocks/>
              </p:cNvSpPr>
              <p:nvPr/>
            </p:nvSpPr>
            <p:spPr bwMode="auto">
              <a:xfrm>
                <a:off x="2055" y="1642"/>
                <a:ext cx="30" cy="33"/>
              </a:xfrm>
              <a:custGeom>
                <a:avLst/>
                <a:gdLst>
                  <a:gd name="T0" fmla="*/ 30 w 30"/>
                  <a:gd name="T1" fmla="*/ 30 h 33"/>
                  <a:gd name="T2" fmla="*/ 30 w 30"/>
                  <a:gd name="T3" fmla="*/ 30 h 33"/>
                  <a:gd name="T4" fmla="*/ 27 w 30"/>
                  <a:gd name="T5" fmla="*/ 24 h 33"/>
                  <a:gd name="T6" fmla="*/ 27 w 30"/>
                  <a:gd name="T7" fmla="*/ 21 h 33"/>
                  <a:gd name="T8" fmla="*/ 24 w 30"/>
                  <a:gd name="T9" fmla="*/ 18 h 33"/>
                  <a:gd name="T10" fmla="*/ 21 w 30"/>
                  <a:gd name="T11" fmla="*/ 12 h 33"/>
                  <a:gd name="T12" fmla="*/ 18 w 30"/>
                  <a:gd name="T13" fmla="*/ 6 h 33"/>
                  <a:gd name="T14" fmla="*/ 12 w 30"/>
                  <a:gd name="T15" fmla="*/ 0 h 33"/>
                  <a:gd name="T16" fmla="*/ 0 w 30"/>
                  <a:gd name="T17" fmla="*/ 6 h 33"/>
                  <a:gd name="T18" fmla="*/ 6 w 30"/>
                  <a:gd name="T19" fmla="*/ 12 h 33"/>
                  <a:gd name="T20" fmla="*/ 12 w 30"/>
                  <a:gd name="T21" fmla="*/ 21 h 33"/>
                  <a:gd name="T22" fmla="*/ 12 w 30"/>
                  <a:gd name="T23" fmla="*/ 24 h 33"/>
                  <a:gd name="T24" fmla="*/ 15 w 30"/>
                  <a:gd name="T25" fmla="*/ 27 h 33"/>
                  <a:gd name="T26" fmla="*/ 15 w 30"/>
                  <a:gd name="T27" fmla="*/ 30 h 33"/>
                  <a:gd name="T28" fmla="*/ 15 w 30"/>
                  <a:gd name="T29" fmla="*/ 33 h 33"/>
                  <a:gd name="T30" fmla="*/ 15 w 30"/>
                  <a:gd name="T31" fmla="*/ 33 h 33"/>
                  <a:gd name="T32" fmla="*/ 30 w 30"/>
                  <a:gd name="T33" fmla="*/ 3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3"/>
                  <a:gd name="T53" fmla="*/ 30 w 30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3">
                    <a:moveTo>
                      <a:pt x="30" y="30"/>
                    </a:moveTo>
                    <a:lnTo>
                      <a:pt x="30" y="30"/>
                    </a:lnTo>
                    <a:lnTo>
                      <a:pt x="27" y="24"/>
                    </a:lnTo>
                    <a:lnTo>
                      <a:pt x="27" y="21"/>
                    </a:lnTo>
                    <a:lnTo>
                      <a:pt x="24" y="18"/>
                    </a:lnTo>
                    <a:lnTo>
                      <a:pt x="21" y="12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21"/>
                    </a:lnTo>
                    <a:lnTo>
                      <a:pt x="12" y="24"/>
                    </a:lnTo>
                    <a:lnTo>
                      <a:pt x="15" y="27"/>
                    </a:lnTo>
                    <a:lnTo>
                      <a:pt x="15" y="30"/>
                    </a:lnTo>
                    <a:lnTo>
                      <a:pt x="15" y="33"/>
                    </a:lnTo>
                    <a:lnTo>
                      <a:pt x="30" y="3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66" name="Rectangle 89"/>
              <p:cNvSpPr>
                <a:spLocks noChangeArrowheads="1"/>
              </p:cNvSpPr>
              <p:nvPr/>
            </p:nvSpPr>
            <p:spPr bwMode="auto">
              <a:xfrm>
                <a:off x="2070" y="1675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67" name="Freeform 90"/>
              <p:cNvSpPr>
                <a:spLocks/>
              </p:cNvSpPr>
              <p:nvPr/>
            </p:nvSpPr>
            <p:spPr bwMode="auto">
              <a:xfrm>
                <a:off x="2070" y="1672"/>
                <a:ext cx="15" cy="15"/>
              </a:xfrm>
              <a:custGeom>
                <a:avLst/>
                <a:gdLst>
                  <a:gd name="T0" fmla="*/ 15 w 15"/>
                  <a:gd name="T1" fmla="*/ 12 h 15"/>
                  <a:gd name="T2" fmla="*/ 15 w 15"/>
                  <a:gd name="T3" fmla="*/ 12 h 15"/>
                  <a:gd name="T4" fmla="*/ 15 w 15"/>
                  <a:gd name="T5" fmla="*/ 0 h 15"/>
                  <a:gd name="T6" fmla="*/ 0 w 15"/>
                  <a:gd name="T7" fmla="*/ 3 h 15"/>
                  <a:gd name="T8" fmla="*/ 3 w 15"/>
                  <a:gd name="T9" fmla="*/ 12 h 15"/>
                  <a:gd name="T10" fmla="*/ 3 w 15"/>
                  <a:gd name="T11" fmla="*/ 15 h 15"/>
                  <a:gd name="T12" fmla="*/ 15 w 15"/>
                  <a:gd name="T13" fmla="*/ 12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15" y="12"/>
                    </a:moveTo>
                    <a:lnTo>
                      <a:pt x="15" y="12"/>
                    </a:lnTo>
                    <a:lnTo>
                      <a:pt x="15" y="0"/>
                    </a:lnTo>
                    <a:lnTo>
                      <a:pt x="0" y="3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68" name="Freeform 91"/>
              <p:cNvSpPr>
                <a:spLocks/>
              </p:cNvSpPr>
              <p:nvPr/>
            </p:nvSpPr>
            <p:spPr bwMode="auto">
              <a:xfrm>
                <a:off x="2076" y="1696"/>
                <a:ext cx="15" cy="15"/>
              </a:xfrm>
              <a:custGeom>
                <a:avLst/>
                <a:gdLst>
                  <a:gd name="T0" fmla="*/ 15 w 15"/>
                  <a:gd name="T1" fmla="*/ 12 h 15"/>
                  <a:gd name="T2" fmla="*/ 15 w 15"/>
                  <a:gd name="T3" fmla="*/ 9 h 15"/>
                  <a:gd name="T4" fmla="*/ 12 w 15"/>
                  <a:gd name="T5" fmla="*/ 3 h 15"/>
                  <a:gd name="T6" fmla="*/ 12 w 15"/>
                  <a:gd name="T7" fmla="*/ 0 h 15"/>
                  <a:gd name="T8" fmla="*/ 0 w 15"/>
                  <a:gd name="T9" fmla="*/ 3 h 15"/>
                  <a:gd name="T10" fmla="*/ 0 w 15"/>
                  <a:gd name="T11" fmla="*/ 6 h 15"/>
                  <a:gd name="T12" fmla="*/ 3 w 15"/>
                  <a:gd name="T13" fmla="*/ 12 h 15"/>
                  <a:gd name="T14" fmla="*/ 3 w 15"/>
                  <a:gd name="T15" fmla="*/ 15 h 15"/>
                  <a:gd name="T16" fmla="*/ 15 w 15"/>
                  <a:gd name="T17" fmla="*/ 12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5"/>
                  <a:gd name="T29" fmla="*/ 15 w 15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5">
                    <a:moveTo>
                      <a:pt x="15" y="12"/>
                    </a:moveTo>
                    <a:lnTo>
                      <a:pt x="15" y="9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69" name="Freeform 92"/>
              <p:cNvSpPr>
                <a:spLocks/>
              </p:cNvSpPr>
              <p:nvPr/>
            </p:nvSpPr>
            <p:spPr bwMode="auto">
              <a:xfrm>
                <a:off x="2079" y="1723"/>
                <a:ext cx="18" cy="15"/>
              </a:xfrm>
              <a:custGeom>
                <a:avLst/>
                <a:gdLst>
                  <a:gd name="T0" fmla="*/ 12 w 18"/>
                  <a:gd name="T1" fmla="*/ 15 h 15"/>
                  <a:gd name="T2" fmla="*/ 12 w 18"/>
                  <a:gd name="T3" fmla="*/ 15 h 15"/>
                  <a:gd name="T4" fmla="*/ 15 w 18"/>
                  <a:gd name="T5" fmla="*/ 9 h 15"/>
                  <a:gd name="T6" fmla="*/ 15 w 18"/>
                  <a:gd name="T7" fmla="*/ 6 h 15"/>
                  <a:gd name="T8" fmla="*/ 18 w 18"/>
                  <a:gd name="T9" fmla="*/ 3 h 15"/>
                  <a:gd name="T10" fmla="*/ 18 w 18"/>
                  <a:gd name="T11" fmla="*/ 0 h 15"/>
                  <a:gd name="T12" fmla="*/ 3 w 18"/>
                  <a:gd name="T13" fmla="*/ 0 h 15"/>
                  <a:gd name="T14" fmla="*/ 3 w 18"/>
                  <a:gd name="T15" fmla="*/ 0 h 15"/>
                  <a:gd name="T16" fmla="*/ 3 w 18"/>
                  <a:gd name="T17" fmla="*/ 3 h 15"/>
                  <a:gd name="T18" fmla="*/ 3 w 18"/>
                  <a:gd name="T19" fmla="*/ 6 h 15"/>
                  <a:gd name="T20" fmla="*/ 0 w 18"/>
                  <a:gd name="T21" fmla="*/ 9 h 15"/>
                  <a:gd name="T22" fmla="*/ 0 w 18"/>
                  <a:gd name="T23" fmla="*/ 12 h 15"/>
                  <a:gd name="T24" fmla="*/ 12 w 18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15"/>
                  <a:gd name="T41" fmla="*/ 18 w 18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15">
                    <a:moveTo>
                      <a:pt x="12" y="15"/>
                    </a:moveTo>
                    <a:lnTo>
                      <a:pt x="12" y="15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8" y="3"/>
                    </a:lnTo>
                    <a:lnTo>
                      <a:pt x="18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70" name="Freeform 93"/>
              <p:cNvSpPr>
                <a:spLocks/>
              </p:cNvSpPr>
              <p:nvPr/>
            </p:nvSpPr>
            <p:spPr bwMode="auto">
              <a:xfrm>
                <a:off x="2079" y="1747"/>
                <a:ext cx="12" cy="9"/>
              </a:xfrm>
              <a:custGeom>
                <a:avLst/>
                <a:gdLst>
                  <a:gd name="T0" fmla="*/ 12 w 12"/>
                  <a:gd name="T1" fmla="*/ 3 h 9"/>
                  <a:gd name="T2" fmla="*/ 12 w 12"/>
                  <a:gd name="T3" fmla="*/ 3 h 9"/>
                  <a:gd name="T4" fmla="*/ 12 w 12"/>
                  <a:gd name="T5" fmla="*/ 0 h 9"/>
                  <a:gd name="T6" fmla="*/ 12 w 12"/>
                  <a:gd name="T7" fmla="*/ 0 h 9"/>
                  <a:gd name="T8" fmla="*/ 12 w 12"/>
                  <a:gd name="T9" fmla="*/ 0 h 9"/>
                  <a:gd name="T10" fmla="*/ 0 w 12"/>
                  <a:gd name="T11" fmla="*/ 3 h 9"/>
                  <a:gd name="T12" fmla="*/ 0 w 12"/>
                  <a:gd name="T13" fmla="*/ 3 h 9"/>
                  <a:gd name="T14" fmla="*/ 0 w 12"/>
                  <a:gd name="T15" fmla="*/ 6 h 9"/>
                  <a:gd name="T16" fmla="*/ 3 w 12"/>
                  <a:gd name="T17" fmla="*/ 9 h 9"/>
                  <a:gd name="T18" fmla="*/ 3 w 12"/>
                  <a:gd name="T19" fmla="*/ 9 h 9"/>
                  <a:gd name="T20" fmla="*/ 12 w 12"/>
                  <a:gd name="T21" fmla="*/ 3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9"/>
                  <a:gd name="T35" fmla="*/ 12 w 12"/>
                  <a:gd name="T36" fmla="*/ 9 h 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9">
                    <a:moveTo>
                      <a:pt x="12" y="3"/>
                    </a:moveTo>
                    <a:lnTo>
                      <a:pt x="12" y="3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71" name="Freeform 94"/>
              <p:cNvSpPr>
                <a:spLocks/>
              </p:cNvSpPr>
              <p:nvPr/>
            </p:nvSpPr>
            <p:spPr bwMode="auto">
              <a:xfrm>
                <a:off x="2082" y="1750"/>
                <a:ext cx="27" cy="30"/>
              </a:xfrm>
              <a:custGeom>
                <a:avLst/>
                <a:gdLst>
                  <a:gd name="T0" fmla="*/ 27 w 27"/>
                  <a:gd name="T1" fmla="*/ 30 h 30"/>
                  <a:gd name="T2" fmla="*/ 27 w 27"/>
                  <a:gd name="T3" fmla="*/ 30 h 30"/>
                  <a:gd name="T4" fmla="*/ 27 w 27"/>
                  <a:gd name="T5" fmla="*/ 24 h 30"/>
                  <a:gd name="T6" fmla="*/ 24 w 27"/>
                  <a:gd name="T7" fmla="*/ 21 h 30"/>
                  <a:gd name="T8" fmla="*/ 24 w 27"/>
                  <a:gd name="T9" fmla="*/ 15 h 30"/>
                  <a:gd name="T10" fmla="*/ 21 w 27"/>
                  <a:gd name="T11" fmla="*/ 12 h 30"/>
                  <a:gd name="T12" fmla="*/ 15 w 27"/>
                  <a:gd name="T13" fmla="*/ 6 h 30"/>
                  <a:gd name="T14" fmla="*/ 9 w 27"/>
                  <a:gd name="T15" fmla="*/ 0 h 30"/>
                  <a:gd name="T16" fmla="*/ 0 w 27"/>
                  <a:gd name="T17" fmla="*/ 6 h 30"/>
                  <a:gd name="T18" fmla="*/ 6 w 27"/>
                  <a:gd name="T19" fmla="*/ 12 h 30"/>
                  <a:gd name="T20" fmla="*/ 9 w 27"/>
                  <a:gd name="T21" fmla="*/ 21 h 30"/>
                  <a:gd name="T22" fmla="*/ 12 w 27"/>
                  <a:gd name="T23" fmla="*/ 21 h 30"/>
                  <a:gd name="T24" fmla="*/ 12 w 27"/>
                  <a:gd name="T25" fmla="*/ 24 h 30"/>
                  <a:gd name="T26" fmla="*/ 12 w 27"/>
                  <a:gd name="T27" fmla="*/ 27 h 30"/>
                  <a:gd name="T28" fmla="*/ 12 w 27"/>
                  <a:gd name="T29" fmla="*/ 27 h 30"/>
                  <a:gd name="T30" fmla="*/ 12 w 27"/>
                  <a:gd name="T31" fmla="*/ 27 h 30"/>
                  <a:gd name="T32" fmla="*/ 27 w 27"/>
                  <a:gd name="T33" fmla="*/ 3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30"/>
                  <a:gd name="T53" fmla="*/ 27 w 27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30">
                    <a:moveTo>
                      <a:pt x="27" y="30"/>
                    </a:moveTo>
                    <a:lnTo>
                      <a:pt x="27" y="30"/>
                    </a:lnTo>
                    <a:lnTo>
                      <a:pt x="27" y="24"/>
                    </a:lnTo>
                    <a:lnTo>
                      <a:pt x="24" y="21"/>
                    </a:lnTo>
                    <a:lnTo>
                      <a:pt x="24" y="15"/>
                    </a:lnTo>
                    <a:lnTo>
                      <a:pt x="21" y="12"/>
                    </a:lnTo>
                    <a:lnTo>
                      <a:pt x="15" y="6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9" y="21"/>
                    </a:lnTo>
                    <a:lnTo>
                      <a:pt x="12" y="21"/>
                    </a:lnTo>
                    <a:lnTo>
                      <a:pt x="12" y="24"/>
                    </a:lnTo>
                    <a:lnTo>
                      <a:pt x="12" y="27"/>
                    </a:lnTo>
                    <a:lnTo>
                      <a:pt x="27" y="3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72" name="Freeform 95"/>
              <p:cNvSpPr>
                <a:spLocks/>
              </p:cNvSpPr>
              <p:nvPr/>
            </p:nvSpPr>
            <p:spPr bwMode="auto">
              <a:xfrm>
                <a:off x="2088" y="1777"/>
                <a:ext cx="21" cy="33"/>
              </a:xfrm>
              <a:custGeom>
                <a:avLst/>
                <a:gdLst>
                  <a:gd name="T0" fmla="*/ 12 w 21"/>
                  <a:gd name="T1" fmla="*/ 33 h 33"/>
                  <a:gd name="T2" fmla="*/ 12 w 21"/>
                  <a:gd name="T3" fmla="*/ 27 h 33"/>
                  <a:gd name="T4" fmla="*/ 15 w 21"/>
                  <a:gd name="T5" fmla="*/ 24 h 33"/>
                  <a:gd name="T6" fmla="*/ 18 w 21"/>
                  <a:gd name="T7" fmla="*/ 12 h 33"/>
                  <a:gd name="T8" fmla="*/ 21 w 21"/>
                  <a:gd name="T9" fmla="*/ 3 h 33"/>
                  <a:gd name="T10" fmla="*/ 6 w 21"/>
                  <a:gd name="T11" fmla="*/ 0 h 33"/>
                  <a:gd name="T12" fmla="*/ 6 w 21"/>
                  <a:gd name="T13" fmla="*/ 9 h 33"/>
                  <a:gd name="T14" fmla="*/ 3 w 21"/>
                  <a:gd name="T15" fmla="*/ 21 h 33"/>
                  <a:gd name="T16" fmla="*/ 0 w 21"/>
                  <a:gd name="T17" fmla="*/ 24 h 33"/>
                  <a:gd name="T18" fmla="*/ 0 w 21"/>
                  <a:gd name="T19" fmla="*/ 30 h 33"/>
                  <a:gd name="T20" fmla="*/ 12 w 21"/>
                  <a:gd name="T21" fmla="*/ 33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33"/>
                  <a:gd name="T35" fmla="*/ 21 w 21"/>
                  <a:gd name="T36" fmla="*/ 33 h 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33">
                    <a:moveTo>
                      <a:pt x="12" y="33"/>
                    </a:moveTo>
                    <a:lnTo>
                      <a:pt x="12" y="27"/>
                    </a:lnTo>
                    <a:lnTo>
                      <a:pt x="15" y="24"/>
                    </a:lnTo>
                    <a:lnTo>
                      <a:pt x="18" y="12"/>
                    </a:lnTo>
                    <a:lnTo>
                      <a:pt x="21" y="3"/>
                    </a:lnTo>
                    <a:lnTo>
                      <a:pt x="6" y="0"/>
                    </a:lnTo>
                    <a:lnTo>
                      <a:pt x="6" y="9"/>
                    </a:lnTo>
                    <a:lnTo>
                      <a:pt x="3" y="21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73" name="Freeform 96"/>
              <p:cNvSpPr>
                <a:spLocks/>
              </p:cNvSpPr>
              <p:nvPr/>
            </p:nvSpPr>
            <p:spPr bwMode="auto">
              <a:xfrm>
                <a:off x="2088" y="1819"/>
                <a:ext cx="18" cy="18"/>
              </a:xfrm>
              <a:custGeom>
                <a:avLst/>
                <a:gdLst>
                  <a:gd name="T0" fmla="*/ 18 w 18"/>
                  <a:gd name="T1" fmla="*/ 9 h 18"/>
                  <a:gd name="T2" fmla="*/ 18 w 18"/>
                  <a:gd name="T3" fmla="*/ 9 h 18"/>
                  <a:gd name="T4" fmla="*/ 15 w 18"/>
                  <a:gd name="T5" fmla="*/ 6 h 18"/>
                  <a:gd name="T6" fmla="*/ 12 w 18"/>
                  <a:gd name="T7" fmla="*/ 3 h 18"/>
                  <a:gd name="T8" fmla="*/ 12 w 18"/>
                  <a:gd name="T9" fmla="*/ 0 h 18"/>
                  <a:gd name="T10" fmla="*/ 12 w 18"/>
                  <a:gd name="T11" fmla="*/ 0 h 18"/>
                  <a:gd name="T12" fmla="*/ 0 w 18"/>
                  <a:gd name="T13" fmla="*/ 3 h 18"/>
                  <a:gd name="T14" fmla="*/ 0 w 18"/>
                  <a:gd name="T15" fmla="*/ 6 h 18"/>
                  <a:gd name="T16" fmla="*/ 0 w 18"/>
                  <a:gd name="T17" fmla="*/ 9 h 18"/>
                  <a:gd name="T18" fmla="*/ 3 w 18"/>
                  <a:gd name="T19" fmla="*/ 12 h 18"/>
                  <a:gd name="T20" fmla="*/ 6 w 18"/>
                  <a:gd name="T21" fmla="*/ 18 h 18"/>
                  <a:gd name="T22" fmla="*/ 6 w 18"/>
                  <a:gd name="T23" fmla="*/ 18 h 18"/>
                  <a:gd name="T24" fmla="*/ 18 w 18"/>
                  <a:gd name="T25" fmla="*/ 9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18"/>
                  <a:gd name="T41" fmla="*/ 18 w 18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18">
                    <a:moveTo>
                      <a:pt x="18" y="9"/>
                    </a:moveTo>
                    <a:lnTo>
                      <a:pt x="18" y="9"/>
                    </a:lnTo>
                    <a:lnTo>
                      <a:pt x="15" y="6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6" y="18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74" name="Freeform 97"/>
              <p:cNvSpPr>
                <a:spLocks/>
              </p:cNvSpPr>
              <p:nvPr/>
            </p:nvSpPr>
            <p:spPr bwMode="auto">
              <a:xfrm>
                <a:off x="2103" y="1840"/>
                <a:ext cx="12" cy="18"/>
              </a:xfrm>
              <a:custGeom>
                <a:avLst/>
                <a:gdLst>
                  <a:gd name="T0" fmla="*/ 12 w 12"/>
                  <a:gd name="T1" fmla="*/ 15 h 18"/>
                  <a:gd name="T2" fmla="*/ 12 w 12"/>
                  <a:gd name="T3" fmla="*/ 18 h 18"/>
                  <a:gd name="T4" fmla="*/ 12 w 12"/>
                  <a:gd name="T5" fmla="*/ 15 h 18"/>
                  <a:gd name="T6" fmla="*/ 12 w 12"/>
                  <a:gd name="T7" fmla="*/ 9 h 18"/>
                  <a:gd name="T8" fmla="*/ 12 w 12"/>
                  <a:gd name="T9" fmla="*/ 6 h 18"/>
                  <a:gd name="T10" fmla="*/ 12 w 12"/>
                  <a:gd name="T11" fmla="*/ 3 h 18"/>
                  <a:gd name="T12" fmla="*/ 9 w 12"/>
                  <a:gd name="T13" fmla="*/ 0 h 18"/>
                  <a:gd name="T14" fmla="*/ 0 w 12"/>
                  <a:gd name="T15" fmla="*/ 6 h 18"/>
                  <a:gd name="T16" fmla="*/ 0 w 12"/>
                  <a:gd name="T17" fmla="*/ 9 h 18"/>
                  <a:gd name="T18" fmla="*/ 0 w 12"/>
                  <a:gd name="T19" fmla="*/ 9 h 18"/>
                  <a:gd name="T20" fmla="*/ 0 w 12"/>
                  <a:gd name="T21" fmla="*/ 9 h 18"/>
                  <a:gd name="T22" fmla="*/ 0 w 12"/>
                  <a:gd name="T23" fmla="*/ 9 h 18"/>
                  <a:gd name="T24" fmla="*/ 0 w 12"/>
                  <a:gd name="T25" fmla="*/ 12 h 18"/>
                  <a:gd name="T26" fmla="*/ 0 w 12"/>
                  <a:gd name="T27" fmla="*/ 12 h 18"/>
                  <a:gd name="T28" fmla="*/ 12 w 12"/>
                  <a:gd name="T29" fmla="*/ 15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18"/>
                  <a:gd name="T47" fmla="*/ 12 w 12"/>
                  <a:gd name="T48" fmla="*/ 18 h 1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18">
                    <a:moveTo>
                      <a:pt x="12" y="15"/>
                    </a:moveTo>
                    <a:lnTo>
                      <a:pt x="12" y="18"/>
                    </a:lnTo>
                    <a:lnTo>
                      <a:pt x="12" y="15"/>
                    </a:lnTo>
                    <a:lnTo>
                      <a:pt x="12" y="9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75" name="Rectangle 98"/>
              <p:cNvSpPr>
                <a:spLocks noChangeArrowheads="1"/>
              </p:cNvSpPr>
              <p:nvPr/>
            </p:nvSpPr>
            <p:spPr bwMode="auto">
              <a:xfrm>
                <a:off x="2103" y="1852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76" name="Freeform 99"/>
              <p:cNvSpPr>
                <a:spLocks/>
              </p:cNvSpPr>
              <p:nvPr/>
            </p:nvSpPr>
            <p:spPr bwMode="auto">
              <a:xfrm>
                <a:off x="2100" y="1852"/>
                <a:ext cx="15" cy="3"/>
              </a:xfrm>
              <a:custGeom>
                <a:avLst/>
                <a:gdLst>
                  <a:gd name="T0" fmla="*/ 15 w 15"/>
                  <a:gd name="T1" fmla="*/ 3 h 3"/>
                  <a:gd name="T2" fmla="*/ 0 w 15"/>
                  <a:gd name="T3" fmla="*/ 0 h 3"/>
                  <a:gd name="T4" fmla="*/ 3 w 15"/>
                  <a:gd name="T5" fmla="*/ 0 h 3"/>
                  <a:gd name="T6" fmla="*/ 15 w 15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3"/>
                  <a:gd name="T14" fmla="*/ 15 w 1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3">
                    <a:moveTo>
                      <a:pt x="15" y="3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77" name="Freeform 100"/>
              <p:cNvSpPr>
                <a:spLocks/>
              </p:cNvSpPr>
              <p:nvPr/>
            </p:nvSpPr>
            <p:spPr bwMode="auto">
              <a:xfrm>
                <a:off x="2049" y="1846"/>
                <a:ext cx="45" cy="39"/>
              </a:xfrm>
              <a:custGeom>
                <a:avLst/>
                <a:gdLst>
                  <a:gd name="T0" fmla="*/ 12 w 45"/>
                  <a:gd name="T1" fmla="*/ 39 h 39"/>
                  <a:gd name="T2" fmla="*/ 12 w 45"/>
                  <a:gd name="T3" fmla="*/ 39 h 39"/>
                  <a:gd name="T4" fmla="*/ 12 w 45"/>
                  <a:gd name="T5" fmla="*/ 33 h 39"/>
                  <a:gd name="T6" fmla="*/ 12 w 45"/>
                  <a:gd name="T7" fmla="*/ 30 h 39"/>
                  <a:gd name="T8" fmla="*/ 12 w 45"/>
                  <a:gd name="T9" fmla="*/ 27 h 39"/>
                  <a:gd name="T10" fmla="*/ 12 w 45"/>
                  <a:gd name="T11" fmla="*/ 24 h 39"/>
                  <a:gd name="T12" fmla="*/ 15 w 45"/>
                  <a:gd name="T13" fmla="*/ 24 h 39"/>
                  <a:gd name="T14" fmla="*/ 15 w 45"/>
                  <a:gd name="T15" fmla="*/ 21 h 39"/>
                  <a:gd name="T16" fmla="*/ 15 w 45"/>
                  <a:gd name="T17" fmla="*/ 21 h 39"/>
                  <a:gd name="T18" fmla="*/ 18 w 45"/>
                  <a:gd name="T19" fmla="*/ 18 h 39"/>
                  <a:gd name="T20" fmla="*/ 18 w 45"/>
                  <a:gd name="T21" fmla="*/ 18 h 39"/>
                  <a:gd name="T22" fmla="*/ 21 w 45"/>
                  <a:gd name="T23" fmla="*/ 15 h 39"/>
                  <a:gd name="T24" fmla="*/ 21 w 45"/>
                  <a:gd name="T25" fmla="*/ 15 h 39"/>
                  <a:gd name="T26" fmla="*/ 24 w 45"/>
                  <a:gd name="T27" fmla="*/ 15 h 39"/>
                  <a:gd name="T28" fmla="*/ 27 w 45"/>
                  <a:gd name="T29" fmla="*/ 15 h 39"/>
                  <a:gd name="T30" fmla="*/ 30 w 45"/>
                  <a:gd name="T31" fmla="*/ 12 h 39"/>
                  <a:gd name="T32" fmla="*/ 45 w 45"/>
                  <a:gd name="T33" fmla="*/ 15 h 39"/>
                  <a:gd name="T34" fmla="*/ 45 w 45"/>
                  <a:gd name="T35" fmla="*/ 0 h 39"/>
                  <a:gd name="T36" fmla="*/ 30 w 45"/>
                  <a:gd name="T37" fmla="*/ 0 h 39"/>
                  <a:gd name="T38" fmla="*/ 24 w 45"/>
                  <a:gd name="T39" fmla="*/ 0 h 39"/>
                  <a:gd name="T40" fmla="*/ 18 w 45"/>
                  <a:gd name="T41" fmla="*/ 3 h 39"/>
                  <a:gd name="T42" fmla="*/ 15 w 45"/>
                  <a:gd name="T43" fmla="*/ 3 h 39"/>
                  <a:gd name="T44" fmla="*/ 12 w 45"/>
                  <a:gd name="T45" fmla="*/ 6 h 39"/>
                  <a:gd name="T46" fmla="*/ 9 w 45"/>
                  <a:gd name="T47" fmla="*/ 6 h 39"/>
                  <a:gd name="T48" fmla="*/ 9 w 45"/>
                  <a:gd name="T49" fmla="*/ 9 h 39"/>
                  <a:gd name="T50" fmla="*/ 6 w 45"/>
                  <a:gd name="T51" fmla="*/ 12 h 39"/>
                  <a:gd name="T52" fmla="*/ 3 w 45"/>
                  <a:gd name="T53" fmla="*/ 15 h 39"/>
                  <a:gd name="T54" fmla="*/ 3 w 45"/>
                  <a:gd name="T55" fmla="*/ 18 h 39"/>
                  <a:gd name="T56" fmla="*/ 0 w 45"/>
                  <a:gd name="T57" fmla="*/ 21 h 39"/>
                  <a:gd name="T58" fmla="*/ 0 w 45"/>
                  <a:gd name="T59" fmla="*/ 27 h 39"/>
                  <a:gd name="T60" fmla="*/ 0 w 45"/>
                  <a:gd name="T61" fmla="*/ 30 h 39"/>
                  <a:gd name="T62" fmla="*/ 0 w 45"/>
                  <a:gd name="T63" fmla="*/ 36 h 39"/>
                  <a:gd name="T64" fmla="*/ 0 w 45"/>
                  <a:gd name="T65" fmla="*/ 39 h 39"/>
                  <a:gd name="T66" fmla="*/ 0 w 45"/>
                  <a:gd name="T67" fmla="*/ 39 h 39"/>
                  <a:gd name="T68" fmla="*/ 12 w 45"/>
                  <a:gd name="T69" fmla="*/ 39 h 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5"/>
                  <a:gd name="T106" fmla="*/ 0 h 39"/>
                  <a:gd name="T107" fmla="*/ 45 w 45"/>
                  <a:gd name="T108" fmla="*/ 39 h 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5" h="39">
                    <a:moveTo>
                      <a:pt x="12" y="39"/>
                    </a:moveTo>
                    <a:lnTo>
                      <a:pt x="12" y="39"/>
                    </a:lnTo>
                    <a:lnTo>
                      <a:pt x="12" y="33"/>
                    </a:lnTo>
                    <a:lnTo>
                      <a:pt x="12" y="30"/>
                    </a:lnTo>
                    <a:lnTo>
                      <a:pt x="12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15" y="21"/>
                    </a:lnTo>
                    <a:lnTo>
                      <a:pt x="18" y="18"/>
                    </a:lnTo>
                    <a:lnTo>
                      <a:pt x="21" y="15"/>
                    </a:lnTo>
                    <a:lnTo>
                      <a:pt x="24" y="15"/>
                    </a:lnTo>
                    <a:lnTo>
                      <a:pt x="27" y="15"/>
                    </a:lnTo>
                    <a:lnTo>
                      <a:pt x="30" y="12"/>
                    </a:lnTo>
                    <a:lnTo>
                      <a:pt x="45" y="15"/>
                    </a:lnTo>
                    <a:lnTo>
                      <a:pt x="45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9" y="9"/>
                    </a:lnTo>
                    <a:lnTo>
                      <a:pt x="6" y="12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12" y="3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78" name="Freeform 101"/>
              <p:cNvSpPr>
                <a:spLocks/>
              </p:cNvSpPr>
              <p:nvPr/>
            </p:nvSpPr>
            <p:spPr bwMode="auto">
              <a:xfrm>
                <a:off x="2049" y="1885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0 h 6"/>
                  <a:gd name="T8" fmla="*/ 0 w 12"/>
                  <a:gd name="T9" fmla="*/ 6 h 6"/>
                  <a:gd name="T10" fmla="*/ 0 w 12"/>
                  <a:gd name="T11" fmla="*/ 6 h 6"/>
                  <a:gd name="T12" fmla="*/ 12 w 12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6"/>
                  <a:gd name="T23" fmla="*/ 12 w 12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79" name="Freeform 102"/>
              <p:cNvSpPr>
                <a:spLocks/>
              </p:cNvSpPr>
              <p:nvPr/>
            </p:nvSpPr>
            <p:spPr bwMode="auto">
              <a:xfrm>
                <a:off x="2058" y="1894"/>
                <a:ext cx="18" cy="15"/>
              </a:xfrm>
              <a:custGeom>
                <a:avLst/>
                <a:gdLst>
                  <a:gd name="T0" fmla="*/ 18 w 18"/>
                  <a:gd name="T1" fmla="*/ 12 h 15"/>
                  <a:gd name="T2" fmla="*/ 18 w 18"/>
                  <a:gd name="T3" fmla="*/ 12 h 15"/>
                  <a:gd name="T4" fmla="*/ 15 w 18"/>
                  <a:gd name="T5" fmla="*/ 9 h 15"/>
                  <a:gd name="T6" fmla="*/ 15 w 18"/>
                  <a:gd name="T7" fmla="*/ 3 h 15"/>
                  <a:gd name="T8" fmla="*/ 12 w 18"/>
                  <a:gd name="T9" fmla="*/ 0 h 15"/>
                  <a:gd name="T10" fmla="*/ 0 w 18"/>
                  <a:gd name="T11" fmla="*/ 9 h 15"/>
                  <a:gd name="T12" fmla="*/ 3 w 18"/>
                  <a:gd name="T13" fmla="*/ 12 h 15"/>
                  <a:gd name="T14" fmla="*/ 3 w 18"/>
                  <a:gd name="T15" fmla="*/ 12 h 15"/>
                  <a:gd name="T16" fmla="*/ 6 w 18"/>
                  <a:gd name="T17" fmla="*/ 15 h 15"/>
                  <a:gd name="T18" fmla="*/ 6 w 18"/>
                  <a:gd name="T19" fmla="*/ 15 h 15"/>
                  <a:gd name="T20" fmla="*/ 18 w 18"/>
                  <a:gd name="T21" fmla="*/ 12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5"/>
                  <a:gd name="T35" fmla="*/ 18 w 18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5">
                    <a:moveTo>
                      <a:pt x="18" y="12"/>
                    </a:moveTo>
                    <a:lnTo>
                      <a:pt x="18" y="12"/>
                    </a:lnTo>
                    <a:lnTo>
                      <a:pt x="15" y="9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6" y="15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80" name="Rectangle 103"/>
              <p:cNvSpPr>
                <a:spLocks noChangeArrowheads="1"/>
              </p:cNvSpPr>
              <p:nvPr/>
            </p:nvSpPr>
            <p:spPr bwMode="auto">
              <a:xfrm>
                <a:off x="2064" y="1909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81" name="Freeform 104"/>
              <p:cNvSpPr>
                <a:spLocks/>
              </p:cNvSpPr>
              <p:nvPr/>
            </p:nvSpPr>
            <p:spPr bwMode="auto">
              <a:xfrm>
                <a:off x="2064" y="1906"/>
                <a:ext cx="12" cy="6"/>
              </a:xfrm>
              <a:custGeom>
                <a:avLst/>
                <a:gdLst>
                  <a:gd name="T0" fmla="*/ 12 w 12"/>
                  <a:gd name="T1" fmla="*/ 3 h 6"/>
                  <a:gd name="T2" fmla="*/ 0 w 12"/>
                  <a:gd name="T3" fmla="*/ 6 h 6"/>
                  <a:gd name="T4" fmla="*/ 0 w 12"/>
                  <a:gd name="T5" fmla="*/ 3 h 6"/>
                  <a:gd name="T6" fmla="*/ 12 w 12"/>
                  <a:gd name="T7" fmla="*/ 0 h 6"/>
                  <a:gd name="T8" fmla="*/ 12 w 12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6"/>
                  <a:gd name="T17" fmla="*/ 12 w 12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6">
                    <a:moveTo>
                      <a:pt x="12" y="3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12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82" name="Freeform 105"/>
              <p:cNvSpPr>
                <a:spLocks/>
              </p:cNvSpPr>
              <p:nvPr/>
            </p:nvSpPr>
            <p:spPr bwMode="auto">
              <a:xfrm>
                <a:off x="2079" y="1912"/>
                <a:ext cx="15" cy="15"/>
              </a:xfrm>
              <a:custGeom>
                <a:avLst/>
                <a:gdLst>
                  <a:gd name="T0" fmla="*/ 15 w 15"/>
                  <a:gd name="T1" fmla="*/ 3 h 15"/>
                  <a:gd name="T2" fmla="*/ 12 w 15"/>
                  <a:gd name="T3" fmla="*/ 3 h 15"/>
                  <a:gd name="T4" fmla="*/ 9 w 15"/>
                  <a:gd name="T5" fmla="*/ 0 h 15"/>
                  <a:gd name="T6" fmla="*/ 3 w 15"/>
                  <a:gd name="T7" fmla="*/ 0 h 15"/>
                  <a:gd name="T8" fmla="*/ 3 w 15"/>
                  <a:gd name="T9" fmla="*/ 0 h 15"/>
                  <a:gd name="T10" fmla="*/ 3 w 15"/>
                  <a:gd name="T11" fmla="*/ 0 h 15"/>
                  <a:gd name="T12" fmla="*/ 0 w 15"/>
                  <a:gd name="T13" fmla="*/ 12 h 15"/>
                  <a:gd name="T14" fmla="*/ 0 w 15"/>
                  <a:gd name="T15" fmla="*/ 12 h 15"/>
                  <a:gd name="T16" fmla="*/ 3 w 15"/>
                  <a:gd name="T17" fmla="*/ 12 h 15"/>
                  <a:gd name="T18" fmla="*/ 6 w 15"/>
                  <a:gd name="T19" fmla="*/ 15 h 15"/>
                  <a:gd name="T20" fmla="*/ 9 w 15"/>
                  <a:gd name="T21" fmla="*/ 15 h 15"/>
                  <a:gd name="T22" fmla="*/ 12 w 15"/>
                  <a:gd name="T23" fmla="*/ 15 h 15"/>
                  <a:gd name="T24" fmla="*/ 15 w 15"/>
                  <a:gd name="T25" fmla="*/ 3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15"/>
                  <a:gd name="T41" fmla="*/ 15 w 15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15">
                    <a:moveTo>
                      <a:pt x="15" y="3"/>
                    </a:moveTo>
                    <a:lnTo>
                      <a:pt x="12" y="3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6" y="15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83" name="Freeform 106"/>
              <p:cNvSpPr>
                <a:spLocks/>
              </p:cNvSpPr>
              <p:nvPr/>
            </p:nvSpPr>
            <p:spPr bwMode="auto">
              <a:xfrm>
                <a:off x="2055" y="1933"/>
                <a:ext cx="48" cy="24"/>
              </a:xfrm>
              <a:custGeom>
                <a:avLst/>
                <a:gdLst>
                  <a:gd name="T0" fmla="*/ 9 w 48"/>
                  <a:gd name="T1" fmla="*/ 18 h 24"/>
                  <a:gd name="T2" fmla="*/ 3 w 48"/>
                  <a:gd name="T3" fmla="*/ 21 h 24"/>
                  <a:gd name="T4" fmla="*/ 9 w 48"/>
                  <a:gd name="T5" fmla="*/ 24 h 24"/>
                  <a:gd name="T6" fmla="*/ 18 w 48"/>
                  <a:gd name="T7" fmla="*/ 24 h 24"/>
                  <a:gd name="T8" fmla="*/ 21 w 48"/>
                  <a:gd name="T9" fmla="*/ 24 h 24"/>
                  <a:gd name="T10" fmla="*/ 27 w 48"/>
                  <a:gd name="T11" fmla="*/ 24 h 24"/>
                  <a:gd name="T12" fmla="*/ 30 w 48"/>
                  <a:gd name="T13" fmla="*/ 24 h 24"/>
                  <a:gd name="T14" fmla="*/ 33 w 48"/>
                  <a:gd name="T15" fmla="*/ 21 h 24"/>
                  <a:gd name="T16" fmla="*/ 39 w 48"/>
                  <a:gd name="T17" fmla="*/ 21 h 24"/>
                  <a:gd name="T18" fmla="*/ 42 w 48"/>
                  <a:gd name="T19" fmla="*/ 18 h 24"/>
                  <a:gd name="T20" fmla="*/ 45 w 48"/>
                  <a:gd name="T21" fmla="*/ 15 h 24"/>
                  <a:gd name="T22" fmla="*/ 48 w 48"/>
                  <a:gd name="T23" fmla="*/ 12 h 24"/>
                  <a:gd name="T24" fmla="*/ 48 w 48"/>
                  <a:gd name="T25" fmla="*/ 6 h 24"/>
                  <a:gd name="T26" fmla="*/ 48 w 48"/>
                  <a:gd name="T27" fmla="*/ 3 h 24"/>
                  <a:gd name="T28" fmla="*/ 48 w 48"/>
                  <a:gd name="T29" fmla="*/ 0 h 24"/>
                  <a:gd name="T30" fmla="*/ 36 w 48"/>
                  <a:gd name="T31" fmla="*/ 0 h 24"/>
                  <a:gd name="T32" fmla="*/ 36 w 48"/>
                  <a:gd name="T33" fmla="*/ 0 h 24"/>
                  <a:gd name="T34" fmla="*/ 36 w 48"/>
                  <a:gd name="T35" fmla="*/ 3 h 24"/>
                  <a:gd name="T36" fmla="*/ 36 w 48"/>
                  <a:gd name="T37" fmla="*/ 6 h 24"/>
                  <a:gd name="T38" fmla="*/ 33 w 48"/>
                  <a:gd name="T39" fmla="*/ 6 h 24"/>
                  <a:gd name="T40" fmla="*/ 33 w 48"/>
                  <a:gd name="T41" fmla="*/ 9 h 24"/>
                  <a:gd name="T42" fmla="*/ 30 w 48"/>
                  <a:gd name="T43" fmla="*/ 9 h 24"/>
                  <a:gd name="T44" fmla="*/ 30 w 48"/>
                  <a:gd name="T45" fmla="*/ 9 h 24"/>
                  <a:gd name="T46" fmla="*/ 27 w 48"/>
                  <a:gd name="T47" fmla="*/ 12 h 24"/>
                  <a:gd name="T48" fmla="*/ 24 w 48"/>
                  <a:gd name="T49" fmla="*/ 12 h 24"/>
                  <a:gd name="T50" fmla="*/ 21 w 48"/>
                  <a:gd name="T51" fmla="*/ 12 h 24"/>
                  <a:gd name="T52" fmla="*/ 21 w 48"/>
                  <a:gd name="T53" fmla="*/ 12 h 24"/>
                  <a:gd name="T54" fmla="*/ 12 w 48"/>
                  <a:gd name="T55" fmla="*/ 9 h 24"/>
                  <a:gd name="T56" fmla="*/ 6 w 48"/>
                  <a:gd name="T57" fmla="*/ 9 h 24"/>
                  <a:gd name="T58" fmla="*/ 0 w 48"/>
                  <a:gd name="T59" fmla="*/ 9 h 24"/>
                  <a:gd name="T60" fmla="*/ 9 w 48"/>
                  <a:gd name="T61" fmla="*/ 18 h 2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8"/>
                  <a:gd name="T94" fmla="*/ 0 h 24"/>
                  <a:gd name="T95" fmla="*/ 48 w 48"/>
                  <a:gd name="T96" fmla="*/ 24 h 2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8" h="24">
                    <a:moveTo>
                      <a:pt x="9" y="18"/>
                    </a:moveTo>
                    <a:lnTo>
                      <a:pt x="3" y="21"/>
                    </a:lnTo>
                    <a:lnTo>
                      <a:pt x="9" y="24"/>
                    </a:lnTo>
                    <a:lnTo>
                      <a:pt x="18" y="24"/>
                    </a:lnTo>
                    <a:lnTo>
                      <a:pt x="21" y="24"/>
                    </a:lnTo>
                    <a:lnTo>
                      <a:pt x="27" y="24"/>
                    </a:lnTo>
                    <a:lnTo>
                      <a:pt x="30" y="24"/>
                    </a:lnTo>
                    <a:lnTo>
                      <a:pt x="33" y="21"/>
                    </a:lnTo>
                    <a:lnTo>
                      <a:pt x="39" y="21"/>
                    </a:lnTo>
                    <a:lnTo>
                      <a:pt x="42" y="18"/>
                    </a:lnTo>
                    <a:lnTo>
                      <a:pt x="45" y="15"/>
                    </a:lnTo>
                    <a:lnTo>
                      <a:pt x="48" y="12"/>
                    </a:lnTo>
                    <a:lnTo>
                      <a:pt x="48" y="6"/>
                    </a:lnTo>
                    <a:lnTo>
                      <a:pt x="48" y="3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36" y="3"/>
                    </a:lnTo>
                    <a:lnTo>
                      <a:pt x="36" y="6"/>
                    </a:lnTo>
                    <a:lnTo>
                      <a:pt x="33" y="6"/>
                    </a:lnTo>
                    <a:lnTo>
                      <a:pt x="33" y="9"/>
                    </a:lnTo>
                    <a:lnTo>
                      <a:pt x="30" y="9"/>
                    </a:lnTo>
                    <a:lnTo>
                      <a:pt x="27" y="12"/>
                    </a:lnTo>
                    <a:lnTo>
                      <a:pt x="24" y="12"/>
                    </a:lnTo>
                    <a:lnTo>
                      <a:pt x="21" y="12"/>
                    </a:lnTo>
                    <a:lnTo>
                      <a:pt x="12" y="9"/>
                    </a:lnTo>
                    <a:lnTo>
                      <a:pt x="6" y="9"/>
                    </a:lnTo>
                    <a:lnTo>
                      <a:pt x="0" y="9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84" name="Freeform 107"/>
              <p:cNvSpPr>
                <a:spLocks/>
              </p:cNvSpPr>
              <p:nvPr/>
            </p:nvSpPr>
            <p:spPr bwMode="auto">
              <a:xfrm>
                <a:off x="2055" y="1939"/>
                <a:ext cx="6" cy="3"/>
              </a:xfrm>
              <a:custGeom>
                <a:avLst/>
                <a:gdLst>
                  <a:gd name="T0" fmla="*/ 0 w 6"/>
                  <a:gd name="T1" fmla="*/ 3 h 3"/>
                  <a:gd name="T2" fmla="*/ 3 w 6"/>
                  <a:gd name="T3" fmla="*/ 0 h 3"/>
                  <a:gd name="T4" fmla="*/ 6 w 6"/>
                  <a:gd name="T5" fmla="*/ 3 h 3"/>
                  <a:gd name="T6" fmla="*/ 0 w 6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3"/>
                  <a:gd name="T14" fmla="*/ 6 w 6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3">
                    <a:moveTo>
                      <a:pt x="0" y="3"/>
                    </a:moveTo>
                    <a:lnTo>
                      <a:pt x="3" y="0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85" name="Freeform 108"/>
              <p:cNvSpPr>
                <a:spLocks/>
              </p:cNvSpPr>
              <p:nvPr/>
            </p:nvSpPr>
            <p:spPr bwMode="auto">
              <a:xfrm>
                <a:off x="2046" y="1942"/>
                <a:ext cx="18" cy="21"/>
              </a:xfrm>
              <a:custGeom>
                <a:avLst/>
                <a:gdLst>
                  <a:gd name="T0" fmla="*/ 9 w 18"/>
                  <a:gd name="T1" fmla="*/ 21 h 21"/>
                  <a:gd name="T2" fmla="*/ 9 w 18"/>
                  <a:gd name="T3" fmla="*/ 21 h 21"/>
                  <a:gd name="T4" fmla="*/ 12 w 18"/>
                  <a:gd name="T5" fmla="*/ 15 h 21"/>
                  <a:gd name="T6" fmla="*/ 15 w 18"/>
                  <a:gd name="T7" fmla="*/ 12 h 21"/>
                  <a:gd name="T8" fmla="*/ 18 w 18"/>
                  <a:gd name="T9" fmla="*/ 9 h 21"/>
                  <a:gd name="T10" fmla="*/ 9 w 18"/>
                  <a:gd name="T11" fmla="*/ 0 h 21"/>
                  <a:gd name="T12" fmla="*/ 6 w 18"/>
                  <a:gd name="T13" fmla="*/ 6 h 21"/>
                  <a:gd name="T14" fmla="*/ 3 w 18"/>
                  <a:gd name="T15" fmla="*/ 9 h 21"/>
                  <a:gd name="T16" fmla="*/ 0 w 18"/>
                  <a:gd name="T17" fmla="*/ 12 h 21"/>
                  <a:gd name="T18" fmla="*/ 0 w 18"/>
                  <a:gd name="T19" fmla="*/ 15 h 21"/>
                  <a:gd name="T20" fmla="*/ 9 w 18"/>
                  <a:gd name="T21" fmla="*/ 21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21"/>
                  <a:gd name="T35" fmla="*/ 18 w 18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21">
                    <a:moveTo>
                      <a:pt x="9" y="21"/>
                    </a:moveTo>
                    <a:lnTo>
                      <a:pt x="9" y="21"/>
                    </a:lnTo>
                    <a:lnTo>
                      <a:pt x="12" y="15"/>
                    </a:lnTo>
                    <a:lnTo>
                      <a:pt x="15" y="12"/>
                    </a:lnTo>
                    <a:lnTo>
                      <a:pt x="18" y="9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86" name="Freeform 109"/>
              <p:cNvSpPr>
                <a:spLocks/>
              </p:cNvSpPr>
              <p:nvPr/>
            </p:nvSpPr>
            <p:spPr bwMode="auto">
              <a:xfrm>
                <a:off x="2025" y="1963"/>
                <a:ext cx="18" cy="18"/>
              </a:xfrm>
              <a:custGeom>
                <a:avLst/>
                <a:gdLst>
                  <a:gd name="T0" fmla="*/ 12 w 18"/>
                  <a:gd name="T1" fmla="*/ 18 h 18"/>
                  <a:gd name="T2" fmla="*/ 12 w 18"/>
                  <a:gd name="T3" fmla="*/ 15 h 18"/>
                  <a:gd name="T4" fmla="*/ 12 w 18"/>
                  <a:gd name="T5" fmla="*/ 15 h 18"/>
                  <a:gd name="T6" fmla="*/ 12 w 18"/>
                  <a:gd name="T7" fmla="*/ 15 h 18"/>
                  <a:gd name="T8" fmla="*/ 15 w 18"/>
                  <a:gd name="T9" fmla="*/ 12 h 18"/>
                  <a:gd name="T10" fmla="*/ 18 w 18"/>
                  <a:gd name="T11" fmla="*/ 12 h 18"/>
                  <a:gd name="T12" fmla="*/ 12 w 18"/>
                  <a:gd name="T13" fmla="*/ 0 h 18"/>
                  <a:gd name="T14" fmla="*/ 9 w 18"/>
                  <a:gd name="T15" fmla="*/ 3 h 18"/>
                  <a:gd name="T16" fmla="*/ 6 w 18"/>
                  <a:gd name="T17" fmla="*/ 3 h 18"/>
                  <a:gd name="T18" fmla="*/ 3 w 18"/>
                  <a:gd name="T19" fmla="*/ 6 h 18"/>
                  <a:gd name="T20" fmla="*/ 0 w 18"/>
                  <a:gd name="T21" fmla="*/ 9 h 18"/>
                  <a:gd name="T22" fmla="*/ 0 w 18"/>
                  <a:gd name="T23" fmla="*/ 12 h 18"/>
                  <a:gd name="T24" fmla="*/ 12 w 18"/>
                  <a:gd name="T25" fmla="*/ 18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18"/>
                  <a:gd name="T41" fmla="*/ 18 w 18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18">
                    <a:moveTo>
                      <a:pt x="12" y="18"/>
                    </a:moveTo>
                    <a:lnTo>
                      <a:pt x="12" y="15"/>
                    </a:lnTo>
                    <a:lnTo>
                      <a:pt x="15" y="12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87" name="Freeform 110"/>
              <p:cNvSpPr>
                <a:spLocks/>
              </p:cNvSpPr>
              <p:nvPr/>
            </p:nvSpPr>
            <p:spPr bwMode="auto">
              <a:xfrm>
                <a:off x="2025" y="1990"/>
                <a:ext cx="15" cy="18"/>
              </a:xfrm>
              <a:custGeom>
                <a:avLst/>
                <a:gdLst>
                  <a:gd name="T0" fmla="*/ 12 w 15"/>
                  <a:gd name="T1" fmla="*/ 6 h 18"/>
                  <a:gd name="T2" fmla="*/ 12 w 15"/>
                  <a:gd name="T3" fmla="*/ 6 h 18"/>
                  <a:gd name="T4" fmla="*/ 15 w 15"/>
                  <a:gd name="T5" fmla="*/ 6 h 18"/>
                  <a:gd name="T6" fmla="*/ 15 w 15"/>
                  <a:gd name="T7" fmla="*/ 6 h 18"/>
                  <a:gd name="T8" fmla="*/ 15 w 15"/>
                  <a:gd name="T9" fmla="*/ 6 h 18"/>
                  <a:gd name="T10" fmla="*/ 12 w 15"/>
                  <a:gd name="T11" fmla="*/ 3 h 18"/>
                  <a:gd name="T12" fmla="*/ 12 w 15"/>
                  <a:gd name="T13" fmla="*/ 0 h 18"/>
                  <a:gd name="T14" fmla="*/ 12 w 15"/>
                  <a:gd name="T15" fmla="*/ 0 h 18"/>
                  <a:gd name="T16" fmla="*/ 0 w 15"/>
                  <a:gd name="T17" fmla="*/ 0 h 18"/>
                  <a:gd name="T18" fmla="*/ 0 w 15"/>
                  <a:gd name="T19" fmla="*/ 3 h 18"/>
                  <a:gd name="T20" fmla="*/ 0 w 15"/>
                  <a:gd name="T21" fmla="*/ 6 h 18"/>
                  <a:gd name="T22" fmla="*/ 3 w 15"/>
                  <a:gd name="T23" fmla="*/ 9 h 18"/>
                  <a:gd name="T24" fmla="*/ 3 w 15"/>
                  <a:gd name="T25" fmla="*/ 12 h 18"/>
                  <a:gd name="T26" fmla="*/ 6 w 15"/>
                  <a:gd name="T27" fmla="*/ 15 h 18"/>
                  <a:gd name="T28" fmla="*/ 9 w 15"/>
                  <a:gd name="T29" fmla="*/ 18 h 18"/>
                  <a:gd name="T30" fmla="*/ 9 w 15"/>
                  <a:gd name="T31" fmla="*/ 18 h 18"/>
                  <a:gd name="T32" fmla="*/ 12 w 15"/>
                  <a:gd name="T33" fmla="*/ 6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18"/>
                  <a:gd name="T53" fmla="*/ 15 w 15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18">
                    <a:moveTo>
                      <a:pt x="12" y="6"/>
                    </a:moveTo>
                    <a:lnTo>
                      <a:pt x="12" y="6"/>
                    </a:lnTo>
                    <a:lnTo>
                      <a:pt x="15" y="6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6" y="15"/>
                    </a:lnTo>
                    <a:lnTo>
                      <a:pt x="9" y="1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88" name="Freeform 111"/>
              <p:cNvSpPr>
                <a:spLocks/>
              </p:cNvSpPr>
              <p:nvPr/>
            </p:nvSpPr>
            <p:spPr bwMode="auto">
              <a:xfrm>
                <a:off x="2034" y="1996"/>
                <a:ext cx="3" cy="12"/>
              </a:xfrm>
              <a:custGeom>
                <a:avLst/>
                <a:gdLst>
                  <a:gd name="T0" fmla="*/ 3 w 3"/>
                  <a:gd name="T1" fmla="*/ 0 h 12"/>
                  <a:gd name="T2" fmla="*/ 0 w 3"/>
                  <a:gd name="T3" fmla="*/ 12 h 12"/>
                  <a:gd name="T4" fmla="*/ 0 w 3"/>
                  <a:gd name="T5" fmla="*/ 12 h 12"/>
                  <a:gd name="T6" fmla="*/ 3 w 3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2"/>
                  <a:gd name="T14" fmla="*/ 3 w 3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2">
                    <a:moveTo>
                      <a:pt x="3" y="0"/>
                    </a:move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89" name="Freeform 112"/>
              <p:cNvSpPr>
                <a:spLocks/>
              </p:cNvSpPr>
              <p:nvPr/>
            </p:nvSpPr>
            <p:spPr bwMode="auto">
              <a:xfrm>
                <a:off x="2043" y="1987"/>
                <a:ext cx="15" cy="15"/>
              </a:xfrm>
              <a:custGeom>
                <a:avLst/>
                <a:gdLst>
                  <a:gd name="T0" fmla="*/ 12 w 15"/>
                  <a:gd name="T1" fmla="*/ 0 h 15"/>
                  <a:gd name="T2" fmla="*/ 12 w 15"/>
                  <a:gd name="T3" fmla="*/ 0 h 15"/>
                  <a:gd name="T4" fmla="*/ 9 w 15"/>
                  <a:gd name="T5" fmla="*/ 0 h 15"/>
                  <a:gd name="T6" fmla="*/ 6 w 15"/>
                  <a:gd name="T7" fmla="*/ 3 h 15"/>
                  <a:gd name="T8" fmla="*/ 3 w 15"/>
                  <a:gd name="T9" fmla="*/ 6 h 15"/>
                  <a:gd name="T10" fmla="*/ 0 w 15"/>
                  <a:gd name="T11" fmla="*/ 6 h 15"/>
                  <a:gd name="T12" fmla="*/ 9 w 15"/>
                  <a:gd name="T13" fmla="*/ 15 h 15"/>
                  <a:gd name="T14" fmla="*/ 9 w 15"/>
                  <a:gd name="T15" fmla="*/ 15 h 15"/>
                  <a:gd name="T16" fmla="*/ 12 w 15"/>
                  <a:gd name="T17" fmla="*/ 15 h 15"/>
                  <a:gd name="T18" fmla="*/ 12 w 15"/>
                  <a:gd name="T19" fmla="*/ 12 h 15"/>
                  <a:gd name="T20" fmla="*/ 15 w 15"/>
                  <a:gd name="T21" fmla="*/ 12 h 15"/>
                  <a:gd name="T22" fmla="*/ 15 w 15"/>
                  <a:gd name="T23" fmla="*/ 12 h 15"/>
                  <a:gd name="T24" fmla="*/ 12 w 15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15"/>
                  <a:gd name="T41" fmla="*/ 15 w 15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15">
                    <a:moveTo>
                      <a:pt x="12" y="0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90" name="Rectangle 113"/>
              <p:cNvSpPr>
                <a:spLocks noChangeArrowheads="1"/>
              </p:cNvSpPr>
              <p:nvPr/>
            </p:nvSpPr>
            <p:spPr bwMode="auto">
              <a:xfrm>
                <a:off x="2055" y="1987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91" name="Freeform 114"/>
              <p:cNvSpPr>
                <a:spLocks/>
              </p:cNvSpPr>
              <p:nvPr/>
            </p:nvSpPr>
            <p:spPr bwMode="auto">
              <a:xfrm>
                <a:off x="2055" y="1987"/>
                <a:ext cx="24" cy="42"/>
              </a:xfrm>
              <a:custGeom>
                <a:avLst/>
                <a:gdLst>
                  <a:gd name="T0" fmla="*/ 24 w 24"/>
                  <a:gd name="T1" fmla="*/ 30 h 42"/>
                  <a:gd name="T2" fmla="*/ 24 w 24"/>
                  <a:gd name="T3" fmla="*/ 30 h 42"/>
                  <a:gd name="T4" fmla="*/ 24 w 24"/>
                  <a:gd name="T5" fmla="*/ 30 h 42"/>
                  <a:gd name="T6" fmla="*/ 24 w 24"/>
                  <a:gd name="T7" fmla="*/ 30 h 42"/>
                  <a:gd name="T8" fmla="*/ 21 w 24"/>
                  <a:gd name="T9" fmla="*/ 30 h 42"/>
                  <a:gd name="T10" fmla="*/ 21 w 24"/>
                  <a:gd name="T11" fmla="*/ 27 h 42"/>
                  <a:gd name="T12" fmla="*/ 18 w 24"/>
                  <a:gd name="T13" fmla="*/ 24 h 42"/>
                  <a:gd name="T14" fmla="*/ 18 w 24"/>
                  <a:gd name="T15" fmla="*/ 18 h 42"/>
                  <a:gd name="T16" fmla="*/ 15 w 24"/>
                  <a:gd name="T17" fmla="*/ 12 h 42"/>
                  <a:gd name="T18" fmla="*/ 12 w 24"/>
                  <a:gd name="T19" fmla="*/ 6 h 42"/>
                  <a:gd name="T20" fmla="*/ 9 w 24"/>
                  <a:gd name="T21" fmla="*/ 3 h 42"/>
                  <a:gd name="T22" fmla="*/ 9 w 24"/>
                  <a:gd name="T23" fmla="*/ 3 h 42"/>
                  <a:gd name="T24" fmla="*/ 3 w 24"/>
                  <a:gd name="T25" fmla="*/ 0 h 42"/>
                  <a:gd name="T26" fmla="*/ 0 w 24"/>
                  <a:gd name="T27" fmla="*/ 0 h 42"/>
                  <a:gd name="T28" fmla="*/ 3 w 24"/>
                  <a:gd name="T29" fmla="*/ 12 h 42"/>
                  <a:gd name="T30" fmla="*/ 0 w 24"/>
                  <a:gd name="T31" fmla="*/ 12 h 42"/>
                  <a:gd name="T32" fmla="*/ 0 w 24"/>
                  <a:gd name="T33" fmla="*/ 12 h 42"/>
                  <a:gd name="T34" fmla="*/ 0 w 24"/>
                  <a:gd name="T35" fmla="*/ 12 h 42"/>
                  <a:gd name="T36" fmla="*/ 0 w 24"/>
                  <a:gd name="T37" fmla="*/ 12 h 42"/>
                  <a:gd name="T38" fmla="*/ 3 w 24"/>
                  <a:gd name="T39" fmla="*/ 18 h 42"/>
                  <a:gd name="T40" fmla="*/ 6 w 24"/>
                  <a:gd name="T41" fmla="*/ 21 h 42"/>
                  <a:gd name="T42" fmla="*/ 6 w 24"/>
                  <a:gd name="T43" fmla="*/ 27 h 42"/>
                  <a:gd name="T44" fmla="*/ 9 w 24"/>
                  <a:gd name="T45" fmla="*/ 33 h 42"/>
                  <a:gd name="T46" fmla="*/ 12 w 24"/>
                  <a:gd name="T47" fmla="*/ 36 h 42"/>
                  <a:gd name="T48" fmla="*/ 12 w 24"/>
                  <a:gd name="T49" fmla="*/ 39 h 42"/>
                  <a:gd name="T50" fmla="*/ 15 w 24"/>
                  <a:gd name="T51" fmla="*/ 42 h 42"/>
                  <a:gd name="T52" fmla="*/ 18 w 24"/>
                  <a:gd name="T53" fmla="*/ 42 h 42"/>
                  <a:gd name="T54" fmla="*/ 18 w 24"/>
                  <a:gd name="T55" fmla="*/ 42 h 42"/>
                  <a:gd name="T56" fmla="*/ 24 w 24"/>
                  <a:gd name="T57" fmla="*/ 30 h 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42"/>
                  <a:gd name="T89" fmla="*/ 24 w 24"/>
                  <a:gd name="T90" fmla="*/ 42 h 4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42">
                    <a:moveTo>
                      <a:pt x="24" y="30"/>
                    </a:moveTo>
                    <a:lnTo>
                      <a:pt x="24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18" y="24"/>
                    </a:lnTo>
                    <a:lnTo>
                      <a:pt x="18" y="18"/>
                    </a:lnTo>
                    <a:lnTo>
                      <a:pt x="15" y="12"/>
                    </a:lnTo>
                    <a:lnTo>
                      <a:pt x="12" y="6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3" y="18"/>
                    </a:lnTo>
                    <a:lnTo>
                      <a:pt x="6" y="21"/>
                    </a:lnTo>
                    <a:lnTo>
                      <a:pt x="6" y="27"/>
                    </a:lnTo>
                    <a:lnTo>
                      <a:pt x="9" y="33"/>
                    </a:lnTo>
                    <a:lnTo>
                      <a:pt x="12" y="36"/>
                    </a:lnTo>
                    <a:lnTo>
                      <a:pt x="12" y="39"/>
                    </a:lnTo>
                    <a:lnTo>
                      <a:pt x="15" y="42"/>
                    </a:lnTo>
                    <a:lnTo>
                      <a:pt x="18" y="42"/>
                    </a:lnTo>
                    <a:lnTo>
                      <a:pt x="24" y="3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92" name="Rectangle 115"/>
              <p:cNvSpPr>
                <a:spLocks noChangeArrowheads="1"/>
              </p:cNvSpPr>
              <p:nvPr/>
            </p:nvSpPr>
            <p:spPr bwMode="auto">
              <a:xfrm>
                <a:off x="2079" y="2017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93" name="Freeform 116"/>
              <p:cNvSpPr>
                <a:spLocks/>
              </p:cNvSpPr>
              <p:nvPr/>
            </p:nvSpPr>
            <p:spPr bwMode="auto">
              <a:xfrm>
                <a:off x="2073" y="2011"/>
                <a:ext cx="24" cy="21"/>
              </a:xfrm>
              <a:custGeom>
                <a:avLst/>
                <a:gdLst>
                  <a:gd name="T0" fmla="*/ 15 w 24"/>
                  <a:gd name="T1" fmla="*/ 0 h 21"/>
                  <a:gd name="T2" fmla="*/ 15 w 24"/>
                  <a:gd name="T3" fmla="*/ 3 h 21"/>
                  <a:gd name="T4" fmla="*/ 9 w 24"/>
                  <a:gd name="T5" fmla="*/ 6 h 21"/>
                  <a:gd name="T6" fmla="*/ 9 w 24"/>
                  <a:gd name="T7" fmla="*/ 6 h 21"/>
                  <a:gd name="T8" fmla="*/ 6 w 24"/>
                  <a:gd name="T9" fmla="*/ 6 h 21"/>
                  <a:gd name="T10" fmla="*/ 6 w 24"/>
                  <a:gd name="T11" fmla="*/ 6 h 21"/>
                  <a:gd name="T12" fmla="*/ 6 w 24"/>
                  <a:gd name="T13" fmla="*/ 6 h 21"/>
                  <a:gd name="T14" fmla="*/ 0 w 24"/>
                  <a:gd name="T15" fmla="*/ 18 h 21"/>
                  <a:gd name="T16" fmla="*/ 6 w 24"/>
                  <a:gd name="T17" fmla="*/ 21 h 21"/>
                  <a:gd name="T18" fmla="*/ 9 w 24"/>
                  <a:gd name="T19" fmla="*/ 18 h 21"/>
                  <a:gd name="T20" fmla="*/ 12 w 24"/>
                  <a:gd name="T21" fmla="*/ 18 h 21"/>
                  <a:gd name="T22" fmla="*/ 15 w 24"/>
                  <a:gd name="T23" fmla="*/ 18 h 21"/>
                  <a:gd name="T24" fmla="*/ 21 w 24"/>
                  <a:gd name="T25" fmla="*/ 12 h 21"/>
                  <a:gd name="T26" fmla="*/ 24 w 24"/>
                  <a:gd name="T27" fmla="*/ 12 h 21"/>
                  <a:gd name="T28" fmla="*/ 15 w 24"/>
                  <a:gd name="T29" fmla="*/ 0 h 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"/>
                  <a:gd name="T46" fmla="*/ 0 h 21"/>
                  <a:gd name="T47" fmla="*/ 24 w 24"/>
                  <a:gd name="T48" fmla="*/ 21 h 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" h="21">
                    <a:moveTo>
                      <a:pt x="15" y="0"/>
                    </a:moveTo>
                    <a:lnTo>
                      <a:pt x="15" y="3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6" y="21"/>
                    </a:lnTo>
                    <a:lnTo>
                      <a:pt x="9" y="18"/>
                    </a:lnTo>
                    <a:lnTo>
                      <a:pt x="12" y="18"/>
                    </a:lnTo>
                    <a:lnTo>
                      <a:pt x="15" y="18"/>
                    </a:lnTo>
                    <a:lnTo>
                      <a:pt x="21" y="12"/>
                    </a:lnTo>
                    <a:lnTo>
                      <a:pt x="24" y="1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94" name="Freeform 117"/>
              <p:cNvSpPr>
                <a:spLocks/>
              </p:cNvSpPr>
              <p:nvPr/>
            </p:nvSpPr>
            <p:spPr bwMode="auto">
              <a:xfrm>
                <a:off x="2100" y="2002"/>
                <a:ext cx="18" cy="15"/>
              </a:xfrm>
              <a:custGeom>
                <a:avLst/>
                <a:gdLst>
                  <a:gd name="T0" fmla="*/ 18 w 18"/>
                  <a:gd name="T1" fmla="*/ 0 h 15"/>
                  <a:gd name="T2" fmla="*/ 18 w 18"/>
                  <a:gd name="T3" fmla="*/ 0 h 15"/>
                  <a:gd name="T4" fmla="*/ 15 w 18"/>
                  <a:gd name="T5" fmla="*/ 0 h 15"/>
                  <a:gd name="T6" fmla="*/ 9 w 18"/>
                  <a:gd name="T7" fmla="*/ 0 h 15"/>
                  <a:gd name="T8" fmla="*/ 6 w 18"/>
                  <a:gd name="T9" fmla="*/ 0 h 15"/>
                  <a:gd name="T10" fmla="*/ 0 w 18"/>
                  <a:gd name="T11" fmla="*/ 3 h 15"/>
                  <a:gd name="T12" fmla="*/ 6 w 18"/>
                  <a:gd name="T13" fmla="*/ 15 h 15"/>
                  <a:gd name="T14" fmla="*/ 12 w 18"/>
                  <a:gd name="T15" fmla="*/ 12 h 15"/>
                  <a:gd name="T16" fmla="*/ 12 w 18"/>
                  <a:gd name="T17" fmla="*/ 12 h 15"/>
                  <a:gd name="T18" fmla="*/ 12 w 18"/>
                  <a:gd name="T19" fmla="*/ 12 h 15"/>
                  <a:gd name="T20" fmla="*/ 12 w 18"/>
                  <a:gd name="T21" fmla="*/ 12 h 15"/>
                  <a:gd name="T22" fmla="*/ 15 w 18"/>
                  <a:gd name="T23" fmla="*/ 12 h 15"/>
                  <a:gd name="T24" fmla="*/ 18 w 18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15"/>
                  <a:gd name="T41" fmla="*/ 18 w 18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15">
                    <a:moveTo>
                      <a:pt x="18" y="0"/>
                    </a:moveTo>
                    <a:lnTo>
                      <a:pt x="18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6" y="15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95" name="Freeform 118"/>
              <p:cNvSpPr>
                <a:spLocks/>
              </p:cNvSpPr>
              <p:nvPr/>
            </p:nvSpPr>
            <p:spPr bwMode="auto">
              <a:xfrm>
                <a:off x="2130" y="2005"/>
                <a:ext cx="12" cy="15"/>
              </a:xfrm>
              <a:custGeom>
                <a:avLst/>
                <a:gdLst>
                  <a:gd name="T0" fmla="*/ 12 w 12"/>
                  <a:gd name="T1" fmla="*/ 3 h 15"/>
                  <a:gd name="T2" fmla="*/ 12 w 12"/>
                  <a:gd name="T3" fmla="*/ 3 h 15"/>
                  <a:gd name="T4" fmla="*/ 6 w 12"/>
                  <a:gd name="T5" fmla="*/ 0 h 15"/>
                  <a:gd name="T6" fmla="*/ 3 w 12"/>
                  <a:gd name="T7" fmla="*/ 0 h 15"/>
                  <a:gd name="T8" fmla="*/ 0 w 12"/>
                  <a:gd name="T9" fmla="*/ 0 h 15"/>
                  <a:gd name="T10" fmla="*/ 0 w 12"/>
                  <a:gd name="T11" fmla="*/ 15 h 15"/>
                  <a:gd name="T12" fmla="*/ 3 w 12"/>
                  <a:gd name="T13" fmla="*/ 15 h 15"/>
                  <a:gd name="T14" fmla="*/ 6 w 12"/>
                  <a:gd name="T15" fmla="*/ 15 h 15"/>
                  <a:gd name="T16" fmla="*/ 9 w 12"/>
                  <a:gd name="T17" fmla="*/ 15 h 15"/>
                  <a:gd name="T18" fmla="*/ 12 w 12"/>
                  <a:gd name="T19" fmla="*/ 15 h 15"/>
                  <a:gd name="T20" fmla="*/ 12 w 12"/>
                  <a:gd name="T21" fmla="*/ 3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15"/>
                  <a:gd name="T35" fmla="*/ 12 w 12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15">
                    <a:moveTo>
                      <a:pt x="12" y="3"/>
                    </a:moveTo>
                    <a:lnTo>
                      <a:pt x="12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3" y="15"/>
                    </a:lnTo>
                    <a:lnTo>
                      <a:pt x="6" y="15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96" name="Freeform 119"/>
              <p:cNvSpPr>
                <a:spLocks/>
              </p:cNvSpPr>
              <p:nvPr/>
            </p:nvSpPr>
            <p:spPr bwMode="auto">
              <a:xfrm>
                <a:off x="2130" y="2023"/>
                <a:ext cx="24" cy="36"/>
              </a:xfrm>
              <a:custGeom>
                <a:avLst/>
                <a:gdLst>
                  <a:gd name="T0" fmla="*/ 12 w 24"/>
                  <a:gd name="T1" fmla="*/ 24 h 36"/>
                  <a:gd name="T2" fmla="*/ 15 w 24"/>
                  <a:gd name="T3" fmla="*/ 27 h 36"/>
                  <a:gd name="T4" fmla="*/ 12 w 24"/>
                  <a:gd name="T5" fmla="*/ 24 h 36"/>
                  <a:gd name="T6" fmla="*/ 12 w 24"/>
                  <a:gd name="T7" fmla="*/ 24 h 36"/>
                  <a:gd name="T8" fmla="*/ 12 w 24"/>
                  <a:gd name="T9" fmla="*/ 21 h 36"/>
                  <a:gd name="T10" fmla="*/ 12 w 24"/>
                  <a:gd name="T11" fmla="*/ 21 h 36"/>
                  <a:gd name="T12" fmla="*/ 15 w 24"/>
                  <a:gd name="T13" fmla="*/ 18 h 36"/>
                  <a:gd name="T14" fmla="*/ 18 w 24"/>
                  <a:gd name="T15" fmla="*/ 15 h 36"/>
                  <a:gd name="T16" fmla="*/ 21 w 24"/>
                  <a:gd name="T17" fmla="*/ 9 h 36"/>
                  <a:gd name="T18" fmla="*/ 24 w 24"/>
                  <a:gd name="T19" fmla="*/ 6 h 36"/>
                  <a:gd name="T20" fmla="*/ 24 w 24"/>
                  <a:gd name="T21" fmla="*/ 3 h 36"/>
                  <a:gd name="T22" fmla="*/ 9 w 24"/>
                  <a:gd name="T23" fmla="*/ 0 h 36"/>
                  <a:gd name="T24" fmla="*/ 12 w 24"/>
                  <a:gd name="T25" fmla="*/ 0 h 36"/>
                  <a:gd name="T26" fmla="*/ 9 w 24"/>
                  <a:gd name="T27" fmla="*/ 3 h 36"/>
                  <a:gd name="T28" fmla="*/ 6 w 24"/>
                  <a:gd name="T29" fmla="*/ 6 h 36"/>
                  <a:gd name="T30" fmla="*/ 3 w 24"/>
                  <a:gd name="T31" fmla="*/ 12 h 36"/>
                  <a:gd name="T32" fmla="*/ 0 w 24"/>
                  <a:gd name="T33" fmla="*/ 18 h 36"/>
                  <a:gd name="T34" fmla="*/ 0 w 24"/>
                  <a:gd name="T35" fmla="*/ 21 h 36"/>
                  <a:gd name="T36" fmla="*/ 0 w 24"/>
                  <a:gd name="T37" fmla="*/ 24 h 36"/>
                  <a:gd name="T38" fmla="*/ 0 w 24"/>
                  <a:gd name="T39" fmla="*/ 30 h 36"/>
                  <a:gd name="T40" fmla="*/ 3 w 24"/>
                  <a:gd name="T41" fmla="*/ 33 h 36"/>
                  <a:gd name="T42" fmla="*/ 3 w 24"/>
                  <a:gd name="T43" fmla="*/ 36 h 36"/>
                  <a:gd name="T44" fmla="*/ 12 w 24"/>
                  <a:gd name="T45" fmla="*/ 24 h 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36"/>
                  <a:gd name="T71" fmla="*/ 24 w 24"/>
                  <a:gd name="T72" fmla="*/ 36 h 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36">
                    <a:moveTo>
                      <a:pt x="12" y="24"/>
                    </a:moveTo>
                    <a:lnTo>
                      <a:pt x="15" y="27"/>
                    </a:lnTo>
                    <a:lnTo>
                      <a:pt x="12" y="24"/>
                    </a:lnTo>
                    <a:lnTo>
                      <a:pt x="12" y="21"/>
                    </a:lnTo>
                    <a:lnTo>
                      <a:pt x="15" y="18"/>
                    </a:lnTo>
                    <a:lnTo>
                      <a:pt x="18" y="15"/>
                    </a:lnTo>
                    <a:lnTo>
                      <a:pt x="21" y="9"/>
                    </a:lnTo>
                    <a:lnTo>
                      <a:pt x="24" y="6"/>
                    </a:lnTo>
                    <a:lnTo>
                      <a:pt x="24" y="3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12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3" y="33"/>
                    </a:lnTo>
                    <a:lnTo>
                      <a:pt x="3" y="3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97" name="Freeform 120"/>
              <p:cNvSpPr>
                <a:spLocks/>
              </p:cNvSpPr>
              <p:nvPr/>
            </p:nvSpPr>
            <p:spPr bwMode="auto">
              <a:xfrm>
                <a:off x="2133" y="2056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3"/>
                  <a:gd name="T9" fmla="*/ 3 h 3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98" name="Freeform 121"/>
              <p:cNvSpPr>
                <a:spLocks/>
              </p:cNvSpPr>
              <p:nvPr/>
            </p:nvSpPr>
            <p:spPr bwMode="auto">
              <a:xfrm>
                <a:off x="2133" y="2047"/>
                <a:ext cx="24" cy="36"/>
              </a:xfrm>
              <a:custGeom>
                <a:avLst/>
                <a:gdLst>
                  <a:gd name="T0" fmla="*/ 24 w 24"/>
                  <a:gd name="T1" fmla="*/ 36 h 36"/>
                  <a:gd name="T2" fmla="*/ 24 w 24"/>
                  <a:gd name="T3" fmla="*/ 30 h 36"/>
                  <a:gd name="T4" fmla="*/ 21 w 24"/>
                  <a:gd name="T5" fmla="*/ 21 h 36"/>
                  <a:gd name="T6" fmla="*/ 21 w 24"/>
                  <a:gd name="T7" fmla="*/ 15 h 36"/>
                  <a:gd name="T8" fmla="*/ 18 w 24"/>
                  <a:gd name="T9" fmla="*/ 12 h 36"/>
                  <a:gd name="T10" fmla="*/ 15 w 24"/>
                  <a:gd name="T11" fmla="*/ 6 h 36"/>
                  <a:gd name="T12" fmla="*/ 12 w 24"/>
                  <a:gd name="T13" fmla="*/ 3 h 36"/>
                  <a:gd name="T14" fmla="*/ 9 w 24"/>
                  <a:gd name="T15" fmla="*/ 0 h 36"/>
                  <a:gd name="T16" fmla="*/ 0 w 24"/>
                  <a:gd name="T17" fmla="*/ 12 h 36"/>
                  <a:gd name="T18" fmla="*/ 3 w 24"/>
                  <a:gd name="T19" fmla="*/ 12 h 36"/>
                  <a:gd name="T20" fmla="*/ 6 w 24"/>
                  <a:gd name="T21" fmla="*/ 15 h 36"/>
                  <a:gd name="T22" fmla="*/ 6 w 24"/>
                  <a:gd name="T23" fmla="*/ 18 h 36"/>
                  <a:gd name="T24" fmla="*/ 6 w 24"/>
                  <a:gd name="T25" fmla="*/ 18 h 36"/>
                  <a:gd name="T26" fmla="*/ 9 w 24"/>
                  <a:gd name="T27" fmla="*/ 24 h 36"/>
                  <a:gd name="T28" fmla="*/ 9 w 24"/>
                  <a:gd name="T29" fmla="*/ 30 h 36"/>
                  <a:gd name="T30" fmla="*/ 12 w 24"/>
                  <a:gd name="T31" fmla="*/ 36 h 36"/>
                  <a:gd name="T32" fmla="*/ 24 w 24"/>
                  <a:gd name="T33" fmla="*/ 36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6"/>
                  <a:gd name="T53" fmla="*/ 24 w 24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6">
                    <a:moveTo>
                      <a:pt x="24" y="36"/>
                    </a:moveTo>
                    <a:lnTo>
                      <a:pt x="24" y="30"/>
                    </a:lnTo>
                    <a:lnTo>
                      <a:pt x="21" y="21"/>
                    </a:lnTo>
                    <a:lnTo>
                      <a:pt x="21" y="15"/>
                    </a:lnTo>
                    <a:lnTo>
                      <a:pt x="18" y="12"/>
                    </a:lnTo>
                    <a:lnTo>
                      <a:pt x="15" y="6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9" y="24"/>
                    </a:lnTo>
                    <a:lnTo>
                      <a:pt x="9" y="30"/>
                    </a:lnTo>
                    <a:lnTo>
                      <a:pt x="12" y="36"/>
                    </a:lnTo>
                    <a:lnTo>
                      <a:pt x="24" y="3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99" name="Freeform 122"/>
              <p:cNvSpPr>
                <a:spLocks/>
              </p:cNvSpPr>
              <p:nvPr/>
            </p:nvSpPr>
            <p:spPr bwMode="auto">
              <a:xfrm>
                <a:off x="2148" y="2095"/>
                <a:ext cx="15" cy="15"/>
              </a:xfrm>
              <a:custGeom>
                <a:avLst/>
                <a:gdLst>
                  <a:gd name="T0" fmla="*/ 12 w 15"/>
                  <a:gd name="T1" fmla="*/ 6 h 15"/>
                  <a:gd name="T2" fmla="*/ 15 w 15"/>
                  <a:gd name="T3" fmla="*/ 6 h 15"/>
                  <a:gd name="T4" fmla="*/ 12 w 15"/>
                  <a:gd name="T5" fmla="*/ 6 h 15"/>
                  <a:gd name="T6" fmla="*/ 12 w 15"/>
                  <a:gd name="T7" fmla="*/ 3 h 15"/>
                  <a:gd name="T8" fmla="*/ 12 w 15"/>
                  <a:gd name="T9" fmla="*/ 0 h 15"/>
                  <a:gd name="T10" fmla="*/ 0 w 15"/>
                  <a:gd name="T11" fmla="*/ 3 h 15"/>
                  <a:gd name="T12" fmla="*/ 0 w 15"/>
                  <a:gd name="T13" fmla="*/ 6 h 15"/>
                  <a:gd name="T14" fmla="*/ 0 w 15"/>
                  <a:gd name="T15" fmla="*/ 9 h 15"/>
                  <a:gd name="T16" fmla="*/ 3 w 15"/>
                  <a:gd name="T17" fmla="*/ 15 h 15"/>
                  <a:gd name="T18" fmla="*/ 6 w 15"/>
                  <a:gd name="T19" fmla="*/ 15 h 15"/>
                  <a:gd name="T20" fmla="*/ 12 w 15"/>
                  <a:gd name="T21" fmla="*/ 6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5"/>
                  <a:gd name="T35" fmla="*/ 15 w 15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5">
                    <a:moveTo>
                      <a:pt x="12" y="6"/>
                    </a:moveTo>
                    <a:lnTo>
                      <a:pt x="15" y="6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5"/>
                    </a:lnTo>
                    <a:lnTo>
                      <a:pt x="6" y="15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00" name="Rectangle 123"/>
              <p:cNvSpPr>
                <a:spLocks noChangeArrowheads="1"/>
              </p:cNvSpPr>
              <p:nvPr/>
            </p:nvSpPr>
            <p:spPr bwMode="auto">
              <a:xfrm>
                <a:off x="2151" y="2110"/>
                <a:ext cx="3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01" name="Freeform 124"/>
              <p:cNvSpPr>
                <a:spLocks/>
              </p:cNvSpPr>
              <p:nvPr/>
            </p:nvSpPr>
            <p:spPr bwMode="auto">
              <a:xfrm>
                <a:off x="2154" y="2101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6 w 6"/>
                  <a:gd name="T5" fmla="*/ 0 h 12"/>
                  <a:gd name="T6" fmla="*/ 0 w 6"/>
                  <a:gd name="T7" fmla="*/ 9 h 12"/>
                  <a:gd name="T8" fmla="*/ 3 w 6"/>
                  <a:gd name="T9" fmla="*/ 12 h 12"/>
                  <a:gd name="T10" fmla="*/ 3 w 6"/>
                  <a:gd name="T11" fmla="*/ 12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2"/>
                  <a:gd name="T23" fmla="*/ 6 w 6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02" name="Freeform 125"/>
              <p:cNvSpPr>
                <a:spLocks/>
              </p:cNvSpPr>
              <p:nvPr/>
            </p:nvSpPr>
            <p:spPr bwMode="auto">
              <a:xfrm>
                <a:off x="2166" y="2086"/>
                <a:ext cx="18" cy="18"/>
              </a:xfrm>
              <a:custGeom>
                <a:avLst/>
                <a:gdLst>
                  <a:gd name="T0" fmla="*/ 12 w 18"/>
                  <a:gd name="T1" fmla="*/ 0 h 18"/>
                  <a:gd name="T2" fmla="*/ 9 w 18"/>
                  <a:gd name="T3" fmla="*/ 0 h 18"/>
                  <a:gd name="T4" fmla="*/ 6 w 18"/>
                  <a:gd name="T5" fmla="*/ 3 h 18"/>
                  <a:gd name="T6" fmla="*/ 3 w 18"/>
                  <a:gd name="T7" fmla="*/ 6 h 18"/>
                  <a:gd name="T8" fmla="*/ 0 w 18"/>
                  <a:gd name="T9" fmla="*/ 9 h 18"/>
                  <a:gd name="T10" fmla="*/ 9 w 18"/>
                  <a:gd name="T11" fmla="*/ 18 h 18"/>
                  <a:gd name="T12" fmla="*/ 12 w 18"/>
                  <a:gd name="T13" fmla="*/ 15 h 18"/>
                  <a:gd name="T14" fmla="*/ 15 w 18"/>
                  <a:gd name="T15" fmla="*/ 12 h 18"/>
                  <a:gd name="T16" fmla="*/ 18 w 18"/>
                  <a:gd name="T17" fmla="*/ 12 h 18"/>
                  <a:gd name="T18" fmla="*/ 18 w 18"/>
                  <a:gd name="T19" fmla="*/ 12 h 18"/>
                  <a:gd name="T20" fmla="*/ 12 w 18"/>
                  <a:gd name="T21" fmla="*/ 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8"/>
                  <a:gd name="T35" fmla="*/ 18 w 18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8">
                    <a:moveTo>
                      <a:pt x="12" y="0"/>
                    </a:moveTo>
                    <a:lnTo>
                      <a:pt x="9" y="0"/>
                    </a:lnTo>
                    <a:lnTo>
                      <a:pt x="6" y="3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9" y="18"/>
                    </a:lnTo>
                    <a:lnTo>
                      <a:pt x="12" y="15"/>
                    </a:lnTo>
                    <a:lnTo>
                      <a:pt x="15" y="12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03" name="Freeform 126"/>
              <p:cNvSpPr>
                <a:spLocks/>
              </p:cNvSpPr>
              <p:nvPr/>
            </p:nvSpPr>
            <p:spPr bwMode="auto">
              <a:xfrm>
                <a:off x="2184" y="2092"/>
                <a:ext cx="27" cy="36"/>
              </a:xfrm>
              <a:custGeom>
                <a:avLst/>
                <a:gdLst>
                  <a:gd name="T0" fmla="*/ 27 w 27"/>
                  <a:gd name="T1" fmla="*/ 33 h 36"/>
                  <a:gd name="T2" fmla="*/ 27 w 27"/>
                  <a:gd name="T3" fmla="*/ 27 h 36"/>
                  <a:gd name="T4" fmla="*/ 21 w 27"/>
                  <a:gd name="T5" fmla="*/ 21 h 36"/>
                  <a:gd name="T6" fmla="*/ 18 w 27"/>
                  <a:gd name="T7" fmla="*/ 15 h 36"/>
                  <a:gd name="T8" fmla="*/ 18 w 27"/>
                  <a:gd name="T9" fmla="*/ 9 h 36"/>
                  <a:gd name="T10" fmla="*/ 15 w 27"/>
                  <a:gd name="T11" fmla="*/ 6 h 36"/>
                  <a:gd name="T12" fmla="*/ 12 w 27"/>
                  <a:gd name="T13" fmla="*/ 0 h 36"/>
                  <a:gd name="T14" fmla="*/ 0 w 27"/>
                  <a:gd name="T15" fmla="*/ 9 h 36"/>
                  <a:gd name="T16" fmla="*/ 3 w 27"/>
                  <a:gd name="T17" fmla="*/ 12 h 36"/>
                  <a:gd name="T18" fmla="*/ 6 w 27"/>
                  <a:gd name="T19" fmla="*/ 15 h 36"/>
                  <a:gd name="T20" fmla="*/ 6 w 27"/>
                  <a:gd name="T21" fmla="*/ 21 h 36"/>
                  <a:gd name="T22" fmla="*/ 12 w 27"/>
                  <a:gd name="T23" fmla="*/ 27 h 36"/>
                  <a:gd name="T24" fmla="*/ 15 w 27"/>
                  <a:gd name="T25" fmla="*/ 36 h 36"/>
                  <a:gd name="T26" fmla="*/ 15 w 27"/>
                  <a:gd name="T27" fmla="*/ 30 h 36"/>
                  <a:gd name="T28" fmla="*/ 27 w 27"/>
                  <a:gd name="T29" fmla="*/ 33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"/>
                  <a:gd name="T46" fmla="*/ 0 h 36"/>
                  <a:gd name="T47" fmla="*/ 27 w 27"/>
                  <a:gd name="T48" fmla="*/ 36 h 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" h="36">
                    <a:moveTo>
                      <a:pt x="27" y="33"/>
                    </a:moveTo>
                    <a:lnTo>
                      <a:pt x="27" y="27"/>
                    </a:lnTo>
                    <a:lnTo>
                      <a:pt x="21" y="21"/>
                    </a:lnTo>
                    <a:lnTo>
                      <a:pt x="18" y="15"/>
                    </a:lnTo>
                    <a:lnTo>
                      <a:pt x="18" y="9"/>
                    </a:lnTo>
                    <a:lnTo>
                      <a:pt x="15" y="6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6" y="15"/>
                    </a:lnTo>
                    <a:lnTo>
                      <a:pt x="6" y="21"/>
                    </a:lnTo>
                    <a:lnTo>
                      <a:pt x="12" y="27"/>
                    </a:lnTo>
                    <a:lnTo>
                      <a:pt x="15" y="36"/>
                    </a:lnTo>
                    <a:lnTo>
                      <a:pt x="15" y="30"/>
                    </a:lnTo>
                    <a:lnTo>
                      <a:pt x="27" y="3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04" name="Freeform 127"/>
              <p:cNvSpPr>
                <a:spLocks/>
              </p:cNvSpPr>
              <p:nvPr/>
            </p:nvSpPr>
            <p:spPr bwMode="auto">
              <a:xfrm>
                <a:off x="2211" y="2119"/>
                <a:ext cx="0" cy="6"/>
              </a:xfrm>
              <a:custGeom>
                <a:avLst/>
                <a:gdLst>
                  <a:gd name="T0" fmla="*/ 0 h 6"/>
                  <a:gd name="T1" fmla="*/ 3 h 6"/>
                  <a:gd name="T2" fmla="*/ 6 h 6"/>
                  <a:gd name="T3" fmla="*/ 0 h 6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6"/>
                  <a:gd name="T9" fmla="*/ 6 h 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6">
                    <a:moveTo>
                      <a:pt x="0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05" name="Freeform 128"/>
              <p:cNvSpPr>
                <a:spLocks/>
              </p:cNvSpPr>
              <p:nvPr/>
            </p:nvSpPr>
            <p:spPr bwMode="auto">
              <a:xfrm>
                <a:off x="2175" y="2122"/>
                <a:ext cx="36" cy="18"/>
              </a:xfrm>
              <a:custGeom>
                <a:avLst/>
                <a:gdLst>
                  <a:gd name="T0" fmla="*/ 6 w 36"/>
                  <a:gd name="T1" fmla="*/ 18 h 18"/>
                  <a:gd name="T2" fmla="*/ 6 w 36"/>
                  <a:gd name="T3" fmla="*/ 18 h 18"/>
                  <a:gd name="T4" fmla="*/ 12 w 36"/>
                  <a:gd name="T5" fmla="*/ 15 h 18"/>
                  <a:gd name="T6" fmla="*/ 15 w 36"/>
                  <a:gd name="T7" fmla="*/ 15 h 18"/>
                  <a:gd name="T8" fmla="*/ 21 w 36"/>
                  <a:gd name="T9" fmla="*/ 15 h 18"/>
                  <a:gd name="T10" fmla="*/ 24 w 36"/>
                  <a:gd name="T11" fmla="*/ 15 h 18"/>
                  <a:gd name="T12" fmla="*/ 27 w 36"/>
                  <a:gd name="T13" fmla="*/ 15 h 18"/>
                  <a:gd name="T14" fmla="*/ 30 w 36"/>
                  <a:gd name="T15" fmla="*/ 12 h 18"/>
                  <a:gd name="T16" fmla="*/ 33 w 36"/>
                  <a:gd name="T17" fmla="*/ 9 h 18"/>
                  <a:gd name="T18" fmla="*/ 36 w 36"/>
                  <a:gd name="T19" fmla="*/ 3 h 18"/>
                  <a:gd name="T20" fmla="*/ 24 w 36"/>
                  <a:gd name="T21" fmla="*/ 0 h 18"/>
                  <a:gd name="T22" fmla="*/ 24 w 36"/>
                  <a:gd name="T23" fmla="*/ 0 h 18"/>
                  <a:gd name="T24" fmla="*/ 24 w 36"/>
                  <a:gd name="T25" fmla="*/ 0 h 18"/>
                  <a:gd name="T26" fmla="*/ 24 w 36"/>
                  <a:gd name="T27" fmla="*/ 0 h 18"/>
                  <a:gd name="T28" fmla="*/ 21 w 36"/>
                  <a:gd name="T29" fmla="*/ 0 h 18"/>
                  <a:gd name="T30" fmla="*/ 18 w 36"/>
                  <a:gd name="T31" fmla="*/ 3 h 18"/>
                  <a:gd name="T32" fmla="*/ 15 w 36"/>
                  <a:gd name="T33" fmla="*/ 3 h 18"/>
                  <a:gd name="T34" fmla="*/ 9 w 36"/>
                  <a:gd name="T35" fmla="*/ 3 h 18"/>
                  <a:gd name="T36" fmla="*/ 0 w 36"/>
                  <a:gd name="T37" fmla="*/ 6 h 18"/>
                  <a:gd name="T38" fmla="*/ 0 w 36"/>
                  <a:gd name="T39" fmla="*/ 6 h 18"/>
                  <a:gd name="T40" fmla="*/ 6 w 36"/>
                  <a:gd name="T41" fmla="*/ 18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18"/>
                  <a:gd name="T65" fmla="*/ 36 w 36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18">
                    <a:moveTo>
                      <a:pt x="6" y="18"/>
                    </a:moveTo>
                    <a:lnTo>
                      <a:pt x="6" y="18"/>
                    </a:lnTo>
                    <a:lnTo>
                      <a:pt x="12" y="15"/>
                    </a:lnTo>
                    <a:lnTo>
                      <a:pt x="15" y="15"/>
                    </a:lnTo>
                    <a:lnTo>
                      <a:pt x="21" y="15"/>
                    </a:lnTo>
                    <a:lnTo>
                      <a:pt x="24" y="15"/>
                    </a:lnTo>
                    <a:lnTo>
                      <a:pt x="27" y="15"/>
                    </a:lnTo>
                    <a:lnTo>
                      <a:pt x="30" y="12"/>
                    </a:lnTo>
                    <a:lnTo>
                      <a:pt x="33" y="9"/>
                    </a:lnTo>
                    <a:lnTo>
                      <a:pt x="36" y="3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9" y="3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06" name="Freeform 129"/>
              <p:cNvSpPr>
                <a:spLocks/>
              </p:cNvSpPr>
              <p:nvPr/>
            </p:nvSpPr>
            <p:spPr bwMode="auto">
              <a:xfrm>
                <a:off x="2169" y="2128"/>
                <a:ext cx="12" cy="12"/>
              </a:xfrm>
              <a:custGeom>
                <a:avLst/>
                <a:gdLst>
                  <a:gd name="T0" fmla="*/ 9 w 12"/>
                  <a:gd name="T1" fmla="*/ 12 h 12"/>
                  <a:gd name="T2" fmla="*/ 9 w 12"/>
                  <a:gd name="T3" fmla="*/ 12 h 12"/>
                  <a:gd name="T4" fmla="*/ 9 w 12"/>
                  <a:gd name="T5" fmla="*/ 12 h 12"/>
                  <a:gd name="T6" fmla="*/ 12 w 12"/>
                  <a:gd name="T7" fmla="*/ 12 h 12"/>
                  <a:gd name="T8" fmla="*/ 6 w 12"/>
                  <a:gd name="T9" fmla="*/ 0 h 12"/>
                  <a:gd name="T10" fmla="*/ 3 w 12"/>
                  <a:gd name="T11" fmla="*/ 0 h 12"/>
                  <a:gd name="T12" fmla="*/ 3 w 12"/>
                  <a:gd name="T13" fmla="*/ 3 h 12"/>
                  <a:gd name="T14" fmla="*/ 0 w 12"/>
                  <a:gd name="T15" fmla="*/ 3 h 12"/>
                  <a:gd name="T16" fmla="*/ 9 w 12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2"/>
                  <a:gd name="T29" fmla="*/ 12 w 1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2">
                    <a:moveTo>
                      <a:pt x="9" y="12"/>
                    </a:moveTo>
                    <a:lnTo>
                      <a:pt x="9" y="12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07" name="Freeform 130"/>
              <p:cNvSpPr>
                <a:spLocks/>
              </p:cNvSpPr>
              <p:nvPr/>
            </p:nvSpPr>
            <p:spPr bwMode="auto">
              <a:xfrm>
                <a:off x="2154" y="2143"/>
                <a:ext cx="15" cy="18"/>
              </a:xfrm>
              <a:custGeom>
                <a:avLst/>
                <a:gdLst>
                  <a:gd name="T0" fmla="*/ 9 w 15"/>
                  <a:gd name="T1" fmla="*/ 18 h 18"/>
                  <a:gd name="T2" fmla="*/ 9 w 15"/>
                  <a:gd name="T3" fmla="*/ 18 h 18"/>
                  <a:gd name="T4" fmla="*/ 9 w 15"/>
                  <a:gd name="T5" fmla="*/ 15 h 18"/>
                  <a:gd name="T6" fmla="*/ 12 w 15"/>
                  <a:gd name="T7" fmla="*/ 12 h 18"/>
                  <a:gd name="T8" fmla="*/ 15 w 15"/>
                  <a:gd name="T9" fmla="*/ 9 h 18"/>
                  <a:gd name="T10" fmla="*/ 15 w 15"/>
                  <a:gd name="T11" fmla="*/ 6 h 18"/>
                  <a:gd name="T12" fmla="*/ 6 w 15"/>
                  <a:gd name="T13" fmla="*/ 0 h 18"/>
                  <a:gd name="T14" fmla="*/ 6 w 15"/>
                  <a:gd name="T15" fmla="*/ 0 h 18"/>
                  <a:gd name="T16" fmla="*/ 3 w 15"/>
                  <a:gd name="T17" fmla="*/ 3 h 18"/>
                  <a:gd name="T18" fmla="*/ 0 w 15"/>
                  <a:gd name="T19" fmla="*/ 9 h 18"/>
                  <a:gd name="T20" fmla="*/ 0 w 15"/>
                  <a:gd name="T21" fmla="*/ 9 h 18"/>
                  <a:gd name="T22" fmla="*/ 0 w 15"/>
                  <a:gd name="T23" fmla="*/ 9 h 18"/>
                  <a:gd name="T24" fmla="*/ 9 w 15"/>
                  <a:gd name="T25" fmla="*/ 18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18"/>
                  <a:gd name="T41" fmla="*/ 15 w 15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18">
                    <a:moveTo>
                      <a:pt x="9" y="18"/>
                    </a:moveTo>
                    <a:lnTo>
                      <a:pt x="9" y="18"/>
                    </a:lnTo>
                    <a:lnTo>
                      <a:pt x="9" y="15"/>
                    </a:lnTo>
                    <a:lnTo>
                      <a:pt x="12" y="12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9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08" name="Freeform 131"/>
              <p:cNvSpPr>
                <a:spLocks/>
              </p:cNvSpPr>
              <p:nvPr/>
            </p:nvSpPr>
            <p:spPr bwMode="auto">
              <a:xfrm>
                <a:off x="2130" y="2152"/>
                <a:ext cx="15" cy="18"/>
              </a:xfrm>
              <a:custGeom>
                <a:avLst/>
                <a:gdLst>
                  <a:gd name="T0" fmla="*/ 6 w 15"/>
                  <a:gd name="T1" fmla="*/ 18 h 18"/>
                  <a:gd name="T2" fmla="*/ 9 w 15"/>
                  <a:gd name="T3" fmla="*/ 18 h 18"/>
                  <a:gd name="T4" fmla="*/ 9 w 15"/>
                  <a:gd name="T5" fmla="*/ 18 h 18"/>
                  <a:gd name="T6" fmla="*/ 12 w 15"/>
                  <a:gd name="T7" fmla="*/ 15 h 18"/>
                  <a:gd name="T8" fmla="*/ 12 w 15"/>
                  <a:gd name="T9" fmla="*/ 15 h 18"/>
                  <a:gd name="T10" fmla="*/ 15 w 15"/>
                  <a:gd name="T11" fmla="*/ 15 h 18"/>
                  <a:gd name="T12" fmla="*/ 15 w 15"/>
                  <a:gd name="T13" fmla="*/ 15 h 18"/>
                  <a:gd name="T14" fmla="*/ 12 w 15"/>
                  <a:gd name="T15" fmla="*/ 0 h 18"/>
                  <a:gd name="T16" fmla="*/ 12 w 15"/>
                  <a:gd name="T17" fmla="*/ 3 h 18"/>
                  <a:gd name="T18" fmla="*/ 9 w 15"/>
                  <a:gd name="T19" fmla="*/ 3 h 18"/>
                  <a:gd name="T20" fmla="*/ 6 w 15"/>
                  <a:gd name="T21" fmla="*/ 3 h 18"/>
                  <a:gd name="T22" fmla="*/ 3 w 15"/>
                  <a:gd name="T23" fmla="*/ 6 h 18"/>
                  <a:gd name="T24" fmla="*/ 0 w 15"/>
                  <a:gd name="T25" fmla="*/ 9 h 18"/>
                  <a:gd name="T26" fmla="*/ 0 w 15"/>
                  <a:gd name="T27" fmla="*/ 9 h 18"/>
                  <a:gd name="T28" fmla="*/ 6 w 15"/>
                  <a:gd name="T29" fmla="*/ 18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"/>
                  <a:gd name="T46" fmla="*/ 0 h 18"/>
                  <a:gd name="T47" fmla="*/ 15 w 15"/>
                  <a:gd name="T48" fmla="*/ 18 h 1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" h="18">
                    <a:moveTo>
                      <a:pt x="6" y="18"/>
                    </a:moveTo>
                    <a:lnTo>
                      <a:pt x="9" y="18"/>
                    </a:lnTo>
                    <a:lnTo>
                      <a:pt x="12" y="15"/>
                    </a:lnTo>
                    <a:lnTo>
                      <a:pt x="15" y="15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09" name="Freeform 132"/>
              <p:cNvSpPr>
                <a:spLocks/>
              </p:cNvSpPr>
              <p:nvPr/>
            </p:nvSpPr>
            <p:spPr bwMode="auto">
              <a:xfrm>
                <a:off x="2121" y="2176"/>
                <a:ext cx="12" cy="6"/>
              </a:xfrm>
              <a:custGeom>
                <a:avLst/>
                <a:gdLst>
                  <a:gd name="T0" fmla="*/ 12 w 12"/>
                  <a:gd name="T1" fmla="*/ 3 h 6"/>
                  <a:gd name="T2" fmla="*/ 12 w 12"/>
                  <a:gd name="T3" fmla="*/ 3 h 6"/>
                  <a:gd name="T4" fmla="*/ 12 w 12"/>
                  <a:gd name="T5" fmla="*/ 3 h 6"/>
                  <a:gd name="T6" fmla="*/ 12 w 12"/>
                  <a:gd name="T7" fmla="*/ 0 h 6"/>
                  <a:gd name="T8" fmla="*/ 12 w 12"/>
                  <a:gd name="T9" fmla="*/ 3 h 6"/>
                  <a:gd name="T10" fmla="*/ 0 w 12"/>
                  <a:gd name="T11" fmla="*/ 0 h 6"/>
                  <a:gd name="T12" fmla="*/ 0 w 12"/>
                  <a:gd name="T13" fmla="*/ 0 h 6"/>
                  <a:gd name="T14" fmla="*/ 0 w 12"/>
                  <a:gd name="T15" fmla="*/ 3 h 6"/>
                  <a:gd name="T16" fmla="*/ 0 w 12"/>
                  <a:gd name="T17" fmla="*/ 6 h 6"/>
                  <a:gd name="T18" fmla="*/ 0 w 12"/>
                  <a:gd name="T19" fmla="*/ 6 h 6"/>
                  <a:gd name="T20" fmla="*/ 12 w 12"/>
                  <a:gd name="T21" fmla="*/ 3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6"/>
                  <a:gd name="T35" fmla="*/ 12 w 12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6">
                    <a:moveTo>
                      <a:pt x="12" y="3"/>
                    </a:moveTo>
                    <a:lnTo>
                      <a:pt x="12" y="3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10" name="Rectangle 133"/>
              <p:cNvSpPr>
                <a:spLocks noChangeArrowheads="1"/>
              </p:cNvSpPr>
              <p:nvPr/>
            </p:nvSpPr>
            <p:spPr bwMode="auto">
              <a:xfrm>
                <a:off x="2121" y="2182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11" name="Freeform 134"/>
              <p:cNvSpPr>
                <a:spLocks/>
              </p:cNvSpPr>
              <p:nvPr/>
            </p:nvSpPr>
            <p:spPr bwMode="auto">
              <a:xfrm>
                <a:off x="2097" y="2179"/>
                <a:ext cx="36" cy="54"/>
              </a:xfrm>
              <a:custGeom>
                <a:avLst/>
                <a:gdLst>
                  <a:gd name="T0" fmla="*/ 15 w 36"/>
                  <a:gd name="T1" fmla="*/ 48 h 54"/>
                  <a:gd name="T2" fmla="*/ 15 w 36"/>
                  <a:gd name="T3" fmla="*/ 48 h 54"/>
                  <a:gd name="T4" fmla="*/ 15 w 36"/>
                  <a:gd name="T5" fmla="*/ 45 h 54"/>
                  <a:gd name="T6" fmla="*/ 15 w 36"/>
                  <a:gd name="T7" fmla="*/ 45 h 54"/>
                  <a:gd name="T8" fmla="*/ 15 w 36"/>
                  <a:gd name="T9" fmla="*/ 42 h 54"/>
                  <a:gd name="T10" fmla="*/ 15 w 36"/>
                  <a:gd name="T11" fmla="*/ 39 h 54"/>
                  <a:gd name="T12" fmla="*/ 15 w 36"/>
                  <a:gd name="T13" fmla="*/ 36 h 54"/>
                  <a:gd name="T14" fmla="*/ 18 w 36"/>
                  <a:gd name="T15" fmla="*/ 36 h 54"/>
                  <a:gd name="T16" fmla="*/ 21 w 36"/>
                  <a:gd name="T17" fmla="*/ 33 h 54"/>
                  <a:gd name="T18" fmla="*/ 24 w 36"/>
                  <a:gd name="T19" fmla="*/ 30 h 54"/>
                  <a:gd name="T20" fmla="*/ 27 w 36"/>
                  <a:gd name="T21" fmla="*/ 24 h 54"/>
                  <a:gd name="T22" fmla="*/ 33 w 36"/>
                  <a:gd name="T23" fmla="*/ 15 h 54"/>
                  <a:gd name="T24" fmla="*/ 36 w 36"/>
                  <a:gd name="T25" fmla="*/ 12 h 54"/>
                  <a:gd name="T26" fmla="*/ 36 w 36"/>
                  <a:gd name="T27" fmla="*/ 9 h 54"/>
                  <a:gd name="T28" fmla="*/ 36 w 36"/>
                  <a:gd name="T29" fmla="*/ 3 h 54"/>
                  <a:gd name="T30" fmla="*/ 36 w 36"/>
                  <a:gd name="T31" fmla="*/ 0 h 54"/>
                  <a:gd name="T32" fmla="*/ 24 w 36"/>
                  <a:gd name="T33" fmla="*/ 3 h 54"/>
                  <a:gd name="T34" fmla="*/ 24 w 36"/>
                  <a:gd name="T35" fmla="*/ 3 h 54"/>
                  <a:gd name="T36" fmla="*/ 24 w 36"/>
                  <a:gd name="T37" fmla="*/ 6 h 54"/>
                  <a:gd name="T38" fmla="*/ 24 w 36"/>
                  <a:gd name="T39" fmla="*/ 6 h 54"/>
                  <a:gd name="T40" fmla="*/ 21 w 36"/>
                  <a:gd name="T41" fmla="*/ 9 h 54"/>
                  <a:gd name="T42" fmla="*/ 18 w 36"/>
                  <a:gd name="T43" fmla="*/ 15 h 54"/>
                  <a:gd name="T44" fmla="*/ 12 w 36"/>
                  <a:gd name="T45" fmla="*/ 21 h 54"/>
                  <a:gd name="T46" fmla="*/ 9 w 36"/>
                  <a:gd name="T47" fmla="*/ 24 h 54"/>
                  <a:gd name="T48" fmla="*/ 6 w 36"/>
                  <a:gd name="T49" fmla="*/ 27 h 54"/>
                  <a:gd name="T50" fmla="*/ 6 w 36"/>
                  <a:gd name="T51" fmla="*/ 30 h 54"/>
                  <a:gd name="T52" fmla="*/ 3 w 36"/>
                  <a:gd name="T53" fmla="*/ 36 h 54"/>
                  <a:gd name="T54" fmla="*/ 3 w 36"/>
                  <a:gd name="T55" fmla="*/ 39 h 54"/>
                  <a:gd name="T56" fmla="*/ 0 w 36"/>
                  <a:gd name="T57" fmla="*/ 45 h 54"/>
                  <a:gd name="T58" fmla="*/ 3 w 36"/>
                  <a:gd name="T59" fmla="*/ 51 h 54"/>
                  <a:gd name="T60" fmla="*/ 6 w 36"/>
                  <a:gd name="T61" fmla="*/ 54 h 54"/>
                  <a:gd name="T62" fmla="*/ 6 w 36"/>
                  <a:gd name="T63" fmla="*/ 54 h 54"/>
                  <a:gd name="T64" fmla="*/ 15 w 36"/>
                  <a:gd name="T65" fmla="*/ 48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54"/>
                  <a:gd name="T101" fmla="*/ 36 w 36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54">
                    <a:moveTo>
                      <a:pt x="15" y="48"/>
                    </a:moveTo>
                    <a:lnTo>
                      <a:pt x="15" y="48"/>
                    </a:lnTo>
                    <a:lnTo>
                      <a:pt x="15" y="45"/>
                    </a:lnTo>
                    <a:lnTo>
                      <a:pt x="15" y="42"/>
                    </a:lnTo>
                    <a:lnTo>
                      <a:pt x="15" y="39"/>
                    </a:lnTo>
                    <a:lnTo>
                      <a:pt x="15" y="36"/>
                    </a:lnTo>
                    <a:lnTo>
                      <a:pt x="18" y="36"/>
                    </a:lnTo>
                    <a:lnTo>
                      <a:pt x="21" y="33"/>
                    </a:lnTo>
                    <a:lnTo>
                      <a:pt x="24" y="30"/>
                    </a:lnTo>
                    <a:lnTo>
                      <a:pt x="27" y="24"/>
                    </a:lnTo>
                    <a:lnTo>
                      <a:pt x="33" y="15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6" y="3"/>
                    </a:lnTo>
                    <a:lnTo>
                      <a:pt x="36" y="0"/>
                    </a:lnTo>
                    <a:lnTo>
                      <a:pt x="24" y="3"/>
                    </a:lnTo>
                    <a:lnTo>
                      <a:pt x="24" y="6"/>
                    </a:lnTo>
                    <a:lnTo>
                      <a:pt x="21" y="9"/>
                    </a:lnTo>
                    <a:lnTo>
                      <a:pt x="18" y="15"/>
                    </a:lnTo>
                    <a:lnTo>
                      <a:pt x="12" y="21"/>
                    </a:lnTo>
                    <a:lnTo>
                      <a:pt x="9" y="24"/>
                    </a:lnTo>
                    <a:lnTo>
                      <a:pt x="6" y="27"/>
                    </a:lnTo>
                    <a:lnTo>
                      <a:pt x="6" y="30"/>
                    </a:lnTo>
                    <a:lnTo>
                      <a:pt x="3" y="36"/>
                    </a:lnTo>
                    <a:lnTo>
                      <a:pt x="3" y="39"/>
                    </a:lnTo>
                    <a:lnTo>
                      <a:pt x="0" y="45"/>
                    </a:lnTo>
                    <a:lnTo>
                      <a:pt x="3" y="51"/>
                    </a:lnTo>
                    <a:lnTo>
                      <a:pt x="6" y="54"/>
                    </a:lnTo>
                    <a:lnTo>
                      <a:pt x="15" y="4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12" name="Rectangle 135"/>
              <p:cNvSpPr>
                <a:spLocks noChangeArrowheads="1"/>
              </p:cNvSpPr>
              <p:nvPr/>
            </p:nvSpPr>
            <p:spPr bwMode="auto">
              <a:xfrm>
                <a:off x="2112" y="2227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13" name="Freeform 136"/>
              <p:cNvSpPr>
                <a:spLocks/>
              </p:cNvSpPr>
              <p:nvPr/>
            </p:nvSpPr>
            <p:spPr bwMode="auto">
              <a:xfrm>
                <a:off x="2103" y="2227"/>
                <a:ext cx="12" cy="9"/>
              </a:xfrm>
              <a:custGeom>
                <a:avLst/>
                <a:gdLst>
                  <a:gd name="T0" fmla="*/ 12 w 12"/>
                  <a:gd name="T1" fmla="*/ 3 h 9"/>
                  <a:gd name="T2" fmla="*/ 0 w 12"/>
                  <a:gd name="T3" fmla="*/ 9 h 9"/>
                  <a:gd name="T4" fmla="*/ 0 w 12"/>
                  <a:gd name="T5" fmla="*/ 6 h 9"/>
                  <a:gd name="T6" fmla="*/ 9 w 12"/>
                  <a:gd name="T7" fmla="*/ 0 h 9"/>
                  <a:gd name="T8" fmla="*/ 12 w 12"/>
                  <a:gd name="T9" fmla="*/ 3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9"/>
                  <a:gd name="T17" fmla="*/ 12 w 12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9">
                    <a:moveTo>
                      <a:pt x="12" y="3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14" name="Freeform 137"/>
              <p:cNvSpPr>
                <a:spLocks/>
              </p:cNvSpPr>
              <p:nvPr/>
            </p:nvSpPr>
            <p:spPr bwMode="auto">
              <a:xfrm>
                <a:off x="2118" y="2236"/>
                <a:ext cx="15" cy="18"/>
              </a:xfrm>
              <a:custGeom>
                <a:avLst/>
                <a:gdLst>
                  <a:gd name="T0" fmla="*/ 15 w 15"/>
                  <a:gd name="T1" fmla="*/ 3 h 18"/>
                  <a:gd name="T2" fmla="*/ 12 w 15"/>
                  <a:gd name="T3" fmla="*/ 3 h 18"/>
                  <a:gd name="T4" fmla="*/ 9 w 15"/>
                  <a:gd name="T5" fmla="*/ 3 h 18"/>
                  <a:gd name="T6" fmla="*/ 6 w 15"/>
                  <a:gd name="T7" fmla="*/ 0 h 18"/>
                  <a:gd name="T8" fmla="*/ 0 w 15"/>
                  <a:gd name="T9" fmla="*/ 12 h 18"/>
                  <a:gd name="T10" fmla="*/ 3 w 15"/>
                  <a:gd name="T11" fmla="*/ 15 h 18"/>
                  <a:gd name="T12" fmla="*/ 9 w 15"/>
                  <a:gd name="T13" fmla="*/ 15 h 18"/>
                  <a:gd name="T14" fmla="*/ 12 w 15"/>
                  <a:gd name="T15" fmla="*/ 18 h 18"/>
                  <a:gd name="T16" fmla="*/ 15 w 15"/>
                  <a:gd name="T17" fmla="*/ 3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8"/>
                  <a:gd name="T29" fmla="*/ 15 w 15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8">
                    <a:moveTo>
                      <a:pt x="15" y="3"/>
                    </a:moveTo>
                    <a:lnTo>
                      <a:pt x="12" y="3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9" y="15"/>
                    </a:lnTo>
                    <a:lnTo>
                      <a:pt x="12" y="18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15" name="Freeform 138"/>
              <p:cNvSpPr>
                <a:spLocks/>
              </p:cNvSpPr>
              <p:nvPr/>
            </p:nvSpPr>
            <p:spPr bwMode="auto">
              <a:xfrm>
                <a:off x="2145" y="2242"/>
                <a:ext cx="15" cy="15"/>
              </a:xfrm>
              <a:custGeom>
                <a:avLst/>
                <a:gdLst>
                  <a:gd name="T0" fmla="*/ 15 w 15"/>
                  <a:gd name="T1" fmla="*/ 3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12 h 15"/>
                  <a:gd name="T8" fmla="*/ 0 w 15"/>
                  <a:gd name="T9" fmla="*/ 12 h 15"/>
                  <a:gd name="T10" fmla="*/ 12 w 15"/>
                  <a:gd name="T11" fmla="*/ 15 h 15"/>
                  <a:gd name="T12" fmla="*/ 15 w 15"/>
                  <a:gd name="T13" fmla="*/ 3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15" y="3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2" y="15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16" name="Freeform 139"/>
              <p:cNvSpPr>
                <a:spLocks/>
              </p:cNvSpPr>
              <p:nvPr/>
            </p:nvSpPr>
            <p:spPr bwMode="auto">
              <a:xfrm>
                <a:off x="2169" y="2248"/>
                <a:ext cx="30" cy="21"/>
              </a:xfrm>
              <a:custGeom>
                <a:avLst/>
                <a:gdLst>
                  <a:gd name="T0" fmla="*/ 30 w 30"/>
                  <a:gd name="T1" fmla="*/ 9 h 21"/>
                  <a:gd name="T2" fmla="*/ 30 w 30"/>
                  <a:gd name="T3" fmla="*/ 9 h 21"/>
                  <a:gd name="T4" fmla="*/ 24 w 30"/>
                  <a:gd name="T5" fmla="*/ 6 h 21"/>
                  <a:gd name="T6" fmla="*/ 18 w 30"/>
                  <a:gd name="T7" fmla="*/ 3 h 21"/>
                  <a:gd name="T8" fmla="*/ 9 w 30"/>
                  <a:gd name="T9" fmla="*/ 0 h 21"/>
                  <a:gd name="T10" fmla="*/ 3 w 30"/>
                  <a:gd name="T11" fmla="*/ 0 h 21"/>
                  <a:gd name="T12" fmla="*/ 3 w 30"/>
                  <a:gd name="T13" fmla="*/ 0 h 21"/>
                  <a:gd name="T14" fmla="*/ 0 w 30"/>
                  <a:gd name="T15" fmla="*/ 12 h 21"/>
                  <a:gd name="T16" fmla="*/ 0 w 30"/>
                  <a:gd name="T17" fmla="*/ 12 h 21"/>
                  <a:gd name="T18" fmla="*/ 6 w 30"/>
                  <a:gd name="T19" fmla="*/ 12 h 21"/>
                  <a:gd name="T20" fmla="*/ 12 w 30"/>
                  <a:gd name="T21" fmla="*/ 15 h 21"/>
                  <a:gd name="T22" fmla="*/ 18 w 30"/>
                  <a:gd name="T23" fmla="*/ 18 h 21"/>
                  <a:gd name="T24" fmla="*/ 24 w 30"/>
                  <a:gd name="T25" fmla="*/ 21 h 21"/>
                  <a:gd name="T26" fmla="*/ 24 w 30"/>
                  <a:gd name="T27" fmla="*/ 21 h 21"/>
                  <a:gd name="T28" fmla="*/ 30 w 30"/>
                  <a:gd name="T29" fmla="*/ 9 h 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0"/>
                  <a:gd name="T46" fmla="*/ 0 h 21"/>
                  <a:gd name="T47" fmla="*/ 30 w 30"/>
                  <a:gd name="T48" fmla="*/ 21 h 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0" h="21">
                    <a:moveTo>
                      <a:pt x="30" y="9"/>
                    </a:moveTo>
                    <a:lnTo>
                      <a:pt x="30" y="9"/>
                    </a:lnTo>
                    <a:lnTo>
                      <a:pt x="24" y="6"/>
                    </a:lnTo>
                    <a:lnTo>
                      <a:pt x="18" y="3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5"/>
                    </a:lnTo>
                    <a:lnTo>
                      <a:pt x="18" y="18"/>
                    </a:lnTo>
                    <a:lnTo>
                      <a:pt x="24" y="21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17" name="Freeform 140"/>
              <p:cNvSpPr>
                <a:spLocks/>
              </p:cNvSpPr>
              <p:nvPr/>
            </p:nvSpPr>
            <p:spPr bwMode="auto">
              <a:xfrm>
                <a:off x="2193" y="2257"/>
                <a:ext cx="24" cy="36"/>
              </a:xfrm>
              <a:custGeom>
                <a:avLst/>
                <a:gdLst>
                  <a:gd name="T0" fmla="*/ 24 w 24"/>
                  <a:gd name="T1" fmla="*/ 27 h 36"/>
                  <a:gd name="T2" fmla="*/ 24 w 24"/>
                  <a:gd name="T3" fmla="*/ 27 h 36"/>
                  <a:gd name="T4" fmla="*/ 24 w 24"/>
                  <a:gd name="T5" fmla="*/ 24 h 36"/>
                  <a:gd name="T6" fmla="*/ 21 w 24"/>
                  <a:gd name="T7" fmla="*/ 24 h 36"/>
                  <a:gd name="T8" fmla="*/ 21 w 24"/>
                  <a:gd name="T9" fmla="*/ 21 h 36"/>
                  <a:gd name="T10" fmla="*/ 21 w 24"/>
                  <a:gd name="T11" fmla="*/ 21 h 36"/>
                  <a:gd name="T12" fmla="*/ 21 w 24"/>
                  <a:gd name="T13" fmla="*/ 18 h 36"/>
                  <a:gd name="T14" fmla="*/ 21 w 24"/>
                  <a:gd name="T15" fmla="*/ 18 h 36"/>
                  <a:gd name="T16" fmla="*/ 21 w 24"/>
                  <a:gd name="T17" fmla="*/ 12 h 36"/>
                  <a:gd name="T18" fmla="*/ 18 w 24"/>
                  <a:gd name="T19" fmla="*/ 9 h 36"/>
                  <a:gd name="T20" fmla="*/ 12 w 24"/>
                  <a:gd name="T21" fmla="*/ 3 h 36"/>
                  <a:gd name="T22" fmla="*/ 6 w 24"/>
                  <a:gd name="T23" fmla="*/ 0 h 36"/>
                  <a:gd name="T24" fmla="*/ 0 w 24"/>
                  <a:gd name="T25" fmla="*/ 12 h 36"/>
                  <a:gd name="T26" fmla="*/ 6 w 24"/>
                  <a:gd name="T27" fmla="*/ 15 h 36"/>
                  <a:gd name="T28" fmla="*/ 6 w 24"/>
                  <a:gd name="T29" fmla="*/ 15 h 36"/>
                  <a:gd name="T30" fmla="*/ 6 w 24"/>
                  <a:gd name="T31" fmla="*/ 18 h 36"/>
                  <a:gd name="T32" fmla="*/ 9 w 24"/>
                  <a:gd name="T33" fmla="*/ 18 h 36"/>
                  <a:gd name="T34" fmla="*/ 9 w 24"/>
                  <a:gd name="T35" fmla="*/ 21 h 36"/>
                  <a:gd name="T36" fmla="*/ 9 w 24"/>
                  <a:gd name="T37" fmla="*/ 24 h 36"/>
                  <a:gd name="T38" fmla="*/ 9 w 24"/>
                  <a:gd name="T39" fmla="*/ 27 h 36"/>
                  <a:gd name="T40" fmla="*/ 12 w 24"/>
                  <a:gd name="T41" fmla="*/ 30 h 36"/>
                  <a:gd name="T42" fmla="*/ 12 w 24"/>
                  <a:gd name="T43" fmla="*/ 33 h 36"/>
                  <a:gd name="T44" fmla="*/ 15 w 24"/>
                  <a:gd name="T45" fmla="*/ 36 h 36"/>
                  <a:gd name="T46" fmla="*/ 15 w 24"/>
                  <a:gd name="T47" fmla="*/ 36 h 36"/>
                  <a:gd name="T48" fmla="*/ 24 w 24"/>
                  <a:gd name="T49" fmla="*/ 27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4"/>
                  <a:gd name="T76" fmla="*/ 0 h 36"/>
                  <a:gd name="T77" fmla="*/ 24 w 24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4" h="36">
                    <a:moveTo>
                      <a:pt x="24" y="27"/>
                    </a:moveTo>
                    <a:lnTo>
                      <a:pt x="24" y="27"/>
                    </a:lnTo>
                    <a:lnTo>
                      <a:pt x="24" y="24"/>
                    </a:lnTo>
                    <a:lnTo>
                      <a:pt x="21" y="24"/>
                    </a:lnTo>
                    <a:lnTo>
                      <a:pt x="21" y="21"/>
                    </a:lnTo>
                    <a:lnTo>
                      <a:pt x="21" y="18"/>
                    </a:lnTo>
                    <a:lnTo>
                      <a:pt x="21" y="12"/>
                    </a:lnTo>
                    <a:lnTo>
                      <a:pt x="18" y="9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9" y="18"/>
                    </a:lnTo>
                    <a:lnTo>
                      <a:pt x="9" y="21"/>
                    </a:lnTo>
                    <a:lnTo>
                      <a:pt x="9" y="24"/>
                    </a:lnTo>
                    <a:lnTo>
                      <a:pt x="9" y="27"/>
                    </a:lnTo>
                    <a:lnTo>
                      <a:pt x="12" y="30"/>
                    </a:lnTo>
                    <a:lnTo>
                      <a:pt x="12" y="33"/>
                    </a:lnTo>
                    <a:lnTo>
                      <a:pt x="15" y="36"/>
                    </a:lnTo>
                    <a:lnTo>
                      <a:pt x="24" y="27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18" name="Rectangle 141"/>
              <p:cNvSpPr>
                <a:spLocks noChangeArrowheads="1"/>
              </p:cNvSpPr>
              <p:nvPr/>
            </p:nvSpPr>
            <p:spPr bwMode="auto">
              <a:xfrm>
                <a:off x="2208" y="2293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19" name="Freeform 142"/>
              <p:cNvSpPr>
                <a:spLocks/>
              </p:cNvSpPr>
              <p:nvPr/>
            </p:nvSpPr>
            <p:spPr bwMode="auto">
              <a:xfrm>
                <a:off x="2208" y="2284"/>
                <a:ext cx="15" cy="12"/>
              </a:xfrm>
              <a:custGeom>
                <a:avLst/>
                <a:gdLst>
                  <a:gd name="T0" fmla="*/ 15 w 15"/>
                  <a:gd name="T1" fmla="*/ 6 h 12"/>
                  <a:gd name="T2" fmla="*/ 15 w 15"/>
                  <a:gd name="T3" fmla="*/ 6 h 12"/>
                  <a:gd name="T4" fmla="*/ 12 w 15"/>
                  <a:gd name="T5" fmla="*/ 3 h 12"/>
                  <a:gd name="T6" fmla="*/ 9 w 15"/>
                  <a:gd name="T7" fmla="*/ 0 h 12"/>
                  <a:gd name="T8" fmla="*/ 0 w 15"/>
                  <a:gd name="T9" fmla="*/ 9 h 12"/>
                  <a:gd name="T10" fmla="*/ 3 w 15"/>
                  <a:gd name="T11" fmla="*/ 9 h 12"/>
                  <a:gd name="T12" fmla="*/ 3 w 15"/>
                  <a:gd name="T13" fmla="*/ 12 h 12"/>
                  <a:gd name="T14" fmla="*/ 3 w 15"/>
                  <a:gd name="T15" fmla="*/ 12 h 12"/>
                  <a:gd name="T16" fmla="*/ 15 w 15"/>
                  <a:gd name="T17" fmla="*/ 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2"/>
                  <a:gd name="T29" fmla="*/ 15 w 15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2">
                    <a:moveTo>
                      <a:pt x="15" y="6"/>
                    </a:moveTo>
                    <a:lnTo>
                      <a:pt x="15" y="6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20" name="Freeform 143"/>
              <p:cNvSpPr>
                <a:spLocks/>
              </p:cNvSpPr>
              <p:nvPr/>
            </p:nvSpPr>
            <p:spPr bwMode="auto">
              <a:xfrm>
                <a:off x="2208" y="2305"/>
                <a:ext cx="15" cy="15"/>
              </a:xfrm>
              <a:custGeom>
                <a:avLst/>
                <a:gdLst>
                  <a:gd name="T0" fmla="*/ 12 w 15"/>
                  <a:gd name="T1" fmla="*/ 15 h 15"/>
                  <a:gd name="T2" fmla="*/ 15 w 15"/>
                  <a:gd name="T3" fmla="*/ 9 h 15"/>
                  <a:gd name="T4" fmla="*/ 15 w 15"/>
                  <a:gd name="T5" fmla="*/ 3 h 15"/>
                  <a:gd name="T6" fmla="*/ 3 w 15"/>
                  <a:gd name="T7" fmla="*/ 0 h 15"/>
                  <a:gd name="T8" fmla="*/ 3 w 15"/>
                  <a:gd name="T9" fmla="*/ 6 h 15"/>
                  <a:gd name="T10" fmla="*/ 0 w 15"/>
                  <a:gd name="T11" fmla="*/ 12 h 15"/>
                  <a:gd name="T12" fmla="*/ 12 w 1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12" y="15"/>
                    </a:moveTo>
                    <a:lnTo>
                      <a:pt x="15" y="9"/>
                    </a:lnTo>
                    <a:lnTo>
                      <a:pt x="15" y="3"/>
                    </a:lnTo>
                    <a:lnTo>
                      <a:pt x="3" y="0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21" name="Freeform 144"/>
              <p:cNvSpPr>
                <a:spLocks/>
              </p:cNvSpPr>
              <p:nvPr/>
            </p:nvSpPr>
            <p:spPr bwMode="auto">
              <a:xfrm>
                <a:off x="2211" y="2329"/>
                <a:ext cx="12" cy="9"/>
              </a:xfrm>
              <a:custGeom>
                <a:avLst/>
                <a:gdLst>
                  <a:gd name="T0" fmla="*/ 9 w 12"/>
                  <a:gd name="T1" fmla="*/ 0 h 9"/>
                  <a:gd name="T2" fmla="*/ 9 w 12"/>
                  <a:gd name="T3" fmla="*/ 0 h 9"/>
                  <a:gd name="T4" fmla="*/ 9 w 12"/>
                  <a:gd name="T5" fmla="*/ 0 h 9"/>
                  <a:gd name="T6" fmla="*/ 12 w 12"/>
                  <a:gd name="T7" fmla="*/ 0 h 9"/>
                  <a:gd name="T8" fmla="*/ 0 w 12"/>
                  <a:gd name="T9" fmla="*/ 6 h 9"/>
                  <a:gd name="T10" fmla="*/ 0 w 12"/>
                  <a:gd name="T11" fmla="*/ 6 h 9"/>
                  <a:gd name="T12" fmla="*/ 3 w 12"/>
                  <a:gd name="T13" fmla="*/ 9 h 9"/>
                  <a:gd name="T14" fmla="*/ 3 w 12"/>
                  <a:gd name="T15" fmla="*/ 9 h 9"/>
                  <a:gd name="T16" fmla="*/ 9 w 12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9"/>
                  <a:gd name="T29" fmla="*/ 12 w 12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9">
                    <a:moveTo>
                      <a:pt x="9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22" name="Rectangle 145"/>
              <p:cNvSpPr>
                <a:spLocks noChangeArrowheads="1"/>
              </p:cNvSpPr>
              <p:nvPr/>
            </p:nvSpPr>
            <p:spPr bwMode="auto">
              <a:xfrm>
                <a:off x="2220" y="2329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23" name="Freeform 146"/>
              <p:cNvSpPr>
                <a:spLocks/>
              </p:cNvSpPr>
              <p:nvPr/>
            </p:nvSpPr>
            <p:spPr bwMode="auto">
              <a:xfrm>
                <a:off x="2214" y="2329"/>
                <a:ext cx="15" cy="15"/>
              </a:xfrm>
              <a:custGeom>
                <a:avLst/>
                <a:gdLst>
                  <a:gd name="T0" fmla="*/ 15 w 15"/>
                  <a:gd name="T1" fmla="*/ 6 h 15"/>
                  <a:gd name="T2" fmla="*/ 15 w 15"/>
                  <a:gd name="T3" fmla="*/ 6 h 15"/>
                  <a:gd name="T4" fmla="*/ 6 w 15"/>
                  <a:gd name="T5" fmla="*/ 0 h 15"/>
                  <a:gd name="T6" fmla="*/ 0 w 15"/>
                  <a:gd name="T7" fmla="*/ 9 h 15"/>
                  <a:gd name="T8" fmla="*/ 9 w 15"/>
                  <a:gd name="T9" fmla="*/ 15 h 15"/>
                  <a:gd name="T10" fmla="*/ 9 w 15"/>
                  <a:gd name="T11" fmla="*/ 15 h 15"/>
                  <a:gd name="T12" fmla="*/ 15 w 15"/>
                  <a:gd name="T13" fmla="*/ 6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15" y="6"/>
                    </a:moveTo>
                    <a:lnTo>
                      <a:pt x="15" y="6"/>
                    </a:lnTo>
                    <a:lnTo>
                      <a:pt x="6" y="0"/>
                    </a:lnTo>
                    <a:lnTo>
                      <a:pt x="0" y="9"/>
                    </a:lnTo>
                    <a:lnTo>
                      <a:pt x="9" y="15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24" name="Freeform 147"/>
              <p:cNvSpPr>
                <a:spLocks/>
              </p:cNvSpPr>
              <p:nvPr/>
            </p:nvSpPr>
            <p:spPr bwMode="auto">
              <a:xfrm>
                <a:off x="2232" y="2341"/>
                <a:ext cx="24" cy="30"/>
              </a:xfrm>
              <a:custGeom>
                <a:avLst/>
                <a:gdLst>
                  <a:gd name="T0" fmla="*/ 24 w 24"/>
                  <a:gd name="T1" fmla="*/ 30 h 30"/>
                  <a:gd name="T2" fmla="*/ 24 w 24"/>
                  <a:gd name="T3" fmla="*/ 30 h 30"/>
                  <a:gd name="T4" fmla="*/ 24 w 24"/>
                  <a:gd name="T5" fmla="*/ 24 h 30"/>
                  <a:gd name="T6" fmla="*/ 21 w 24"/>
                  <a:gd name="T7" fmla="*/ 18 h 30"/>
                  <a:gd name="T8" fmla="*/ 18 w 24"/>
                  <a:gd name="T9" fmla="*/ 15 h 30"/>
                  <a:gd name="T10" fmla="*/ 15 w 24"/>
                  <a:gd name="T11" fmla="*/ 9 h 30"/>
                  <a:gd name="T12" fmla="*/ 12 w 24"/>
                  <a:gd name="T13" fmla="*/ 3 h 30"/>
                  <a:gd name="T14" fmla="*/ 9 w 24"/>
                  <a:gd name="T15" fmla="*/ 0 h 30"/>
                  <a:gd name="T16" fmla="*/ 0 w 24"/>
                  <a:gd name="T17" fmla="*/ 12 h 30"/>
                  <a:gd name="T18" fmla="*/ 3 w 24"/>
                  <a:gd name="T19" fmla="*/ 12 h 30"/>
                  <a:gd name="T20" fmla="*/ 6 w 24"/>
                  <a:gd name="T21" fmla="*/ 15 h 30"/>
                  <a:gd name="T22" fmla="*/ 9 w 24"/>
                  <a:gd name="T23" fmla="*/ 21 h 30"/>
                  <a:gd name="T24" fmla="*/ 9 w 24"/>
                  <a:gd name="T25" fmla="*/ 24 h 30"/>
                  <a:gd name="T26" fmla="*/ 9 w 24"/>
                  <a:gd name="T27" fmla="*/ 27 h 30"/>
                  <a:gd name="T28" fmla="*/ 9 w 24"/>
                  <a:gd name="T29" fmla="*/ 30 h 30"/>
                  <a:gd name="T30" fmla="*/ 9 w 24"/>
                  <a:gd name="T31" fmla="*/ 30 h 30"/>
                  <a:gd name="T32" fmla="*/ 24 w 24"/>
                  <a:gd name="T33" fmla="*/ 3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0"/>
                  <a:gd name="T53" fmla="*/ 24 w 24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0">
                    <a:moveTo>
                      <a:pt x="24" y="30"/>
                    </a:moveTo>
                    <a:lnTo>
                      <a:pt x="24" y="30"/>
                    </a:lnTo>
                    <a:lnTo>
                      <a:pt x="24" y="24"/>
                    </a:lnTo>
                    <a:lnTo>
                      <a:pt x="21" y="18"/>
                    </a:lnTo>
                    <a:lnTo>
                      <a:pt x="18" y="15"/>
                    </a:lnTo>
                    <a:lnTo>
                      <a:pt x="15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6" y="15"/>
                    </a:lnTo>
                    <a:lnTo>
                      <a:pt x="9" y="21"/>
                    </a:lnTo>
                    <a:lnTo>
                      <a:pt x="9" y="24"/>
                    </a:lnTo>
                    <a:lnTo>
                      <a:pt x="9" y="27"/>
                    </a:lnTo>
                    <a:lnTo>
                      <a:pt x="9" y="30"/>
                    </a:lnTo>
                    <a:lnTo>
                      <a:pt x="24" y="3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25" name="Freeform 148"/>
              <p:cNvSpPr>
                <a:spLocks/>
              </p:cNvSpPr>
              <p:nvPr/>
            </p:nvSpPr>
            <p:spPr bwMode="auto">
              <a:xfrm>
                <a:off x="2229" y="2371"/>
                <a:ext cx="27" cy="39"/>
              </a:xfrm>
              <a:custGeom>
                <a:avLst/>
                <a:gdLst>
                  <a:gd name="T0" fmla="*/ 9 w 27"/>
                  <a:gd name="T1" fmla="*/ 39 h 39"/>
                  <a:gd name="T2" fmla="*/ 12 w 27"/>
                  <a:gd name="T3" fmla="*/ 33 h 39"/>
                  <a:gd name="T4" fmla="*/ 18 w 27"/>
                  <a:gd name="T5" fmla="*/ 24 h 39"/>
                  <a:gd name="T6" fmla="*/ 21 w 27"/>
                  <a:gd name="T7" fmla="*/ 18 h 39"/>
                  <a:gd name="T8" fmla="*/ 24 w 27"/>
                  <a:gd name="T9" fmla="*/ 15 h 39"/>
                  <a:gd name="T10" fmla="*/ 24 w 27"/>
                  <a:gd name="T11" fmla="*/ 9 h 39"/>
                  <a:gd name="T12" fmla="*/ 24 w 27"/>
                  <a:gd name="T13" fmla="*/ 6 h 39"/>
                  <a:gd name="T14" fmla="*/ 27 w 27"/>
                  <a:gd name="T15" fmla="*/ 0 h 39"/>
                  <a:gd name="T16" fmla="*/ 12 w 27"/>
                  <a:gd name="T17" fmla="*/ 0 h 39"/>
                  <a:gd name="T18" fmla="*/ 12 w 27"/>
                  <a:gd name="T19" fmla="*/ 3 h 39"/>
                  <a:gd name="T20" fmla="*/ 12 w 27"/>
                  <a:gd name="T21" fmla="*/ 6 h 39"/>
                  <a:gd name="T22" fmla="*/ 12 w 27"/>
                  <a:gd name="T23" fmla="*/ 9 h 39"/>
                  <a:gd name="T24" fmla="*/ 9 w 27"/>
                  <a:gd name="T25" fmla="*/ 12 h 39"/>
                  <a:gd name="T26" fmla="*/ 6 w 27"/>
                  <a:gd name="T27" fmla="*/ 18 h 39"/>
                  <a:gd name="T28" fmla="*/ 3 w 27"/>
                  <a:gd name="T29" fmla="*/ 27 h 39"/>
                  <a:gd name="T30" fmla="*/ 0 w 27"/>
                  <a:gd name="T31" fmla="*/ 33 h 39"/>
                  <a:gd name="T32" fmla="*/ 9 w 27"/>
                  <a:gd name="T33" fmla="*/ 39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39"/>
                  <a:gd name="T53" fmla="*/ 27 w 27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39">
                    <a:moveTo>
                      <a:pt x="9" y="39"/>
                    </a:moveTo>
                    <a:lnTo>
                      <a:pt x="12" y="33"/>
                    </a:lnTo>
                    <a:lnTo>
                      <a:pt x="18" y="24"/>
                    </a:lnTo>
                    <a:lnTo>
                      <a:pt x="21" y="18"/>
                    </a:lnTo>
                    <a:lnTo>
                      <a:pt x="24" y="15"/>
                    </a:lnTo>
                    <a:lnTo>
                      <a:pt x="24" y="9"/>
                    </a:lnTo>
                    <a:lnTo>
                      <a:pt x="24" y="6"/>
                    </a:lnTo>
                    <a:lnTo>
                      <a:pt x="27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2" y="6"/>
                    </a:lnTo>
                    <a:lnTo>
                      <a:pt x="12" y="9"/>
                    </a:lnTo>
                    <a:lnTo>
                      <a:pt x="9" y="12"/>
                    </a:lnTo>
                    <a:lnTo>
                      <a:pt x="6" y="18"/>
                    </a:lnTo>
                    <a:lnTo>
                      <a:pt x="3" y="27"/>
                    </a:lnTo>
                    <a:lnTo>
                      <a:pt x="0" y="33"/>
                    </a:lnTo>
                    <a:lnTo>
                      <a:pt x="9" y="3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26" name="Freeform 149"/>
              <p:cNvSpPr>
                <a:spLocks/>
              </p:cNvSpPr>
              <p:nvPr/>
            </p:nvSpPr>
            <p:spPr bwMode="auto">
              <a:xfrm>
                <a:off x="2223" y="2416"/>
                <a:ext cx="12" cy="12"/>
              </a:xfrm>
              <a:custGeom>
                <a:avLst/>
                <a:gdLst>
                  <a:gd name="T0" fmla="*/ 12 w 12"/>
                  <a:gd name="T1" fmla="*/ 9 h 12"/>
                  <a:gd name="T2" fmla="*/ 12 w 12"/>
                  <a:gd name="T3" fmla="*/ 9 h 12"/>
                  <a:gd name="T4" fmla="*/ 12 w 12"/>
                  <a:gd name="T5" fmla="*/ 6 h 12"/>
                  <a:gd name="T6" fmla="*/ 12 w 12"/>
                  <a:gd name="T7" fmla="*/ 6 h 12"/>
                  <a:gd name="T8" fmla="*/ 12 w 12"/>
                  <a:gd name="T9" fmla="*/ 3 h 12"/>
                  <a:gd name="T10" fmla="*/ 0 w 12"/>
                  <a:gd name="T11" fmla="*/ 0 h 12"/>
                  <a:gd name="T12" fmla="*/ 0 w 12"/>
                  <a:gd name="T13" fmla="*/ 3 h 12"/>
                  <a:gd name="T14" fmla="*/ 0 w 12"/>
                  <a:gd name="T15" fmla="*/ 9 h 12"/>
                  <a:gd name="T16" fmla="*/ 0 w 12"/>
                  <a:gd name="T17" fmla="*/ 12 h 12"/>
                  <a:gd name="T18" fmla="*/ 0 w 12"/>
                  <a:gd name="T19" fmla="*/ 12 h 12"/>
                  <a:gd name="T20" fmla="*/ 12 w 12"/>
                  <a:gd name="T21" fmla="*/ 9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12"/>
                  <a:gd name="T35" fmla="*/ 12 w 1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12">
                    <a:moveTo>
                      <a:pt x="12" y="9"/>
                    </a:moveTo>
                    <a:lnTo>
                      <a:pt x="12" y="9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27" name="Freeform 150"/>
              <p:cNvSpPr>
                <a:spLocks/>
              </p:cNvSpPr>
              <p:nvPr/>
            </p:nvSpPr>
            <p:spPr bwMode="auto">
              <a:xfrm>
                <a:off x="2223" y="2425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12 w 12"/>
                  <a:gd name="T5" fmla="*/ 0 h 6"/>
                  <a:gd name="T6" fmla="*/ 0 w 12"/>
                  <a:gd name="T7" fmla="*/ 3 h 6"/>
                  <a:gd name="T8" fmla="*/ 0 w 12"/>
                  <a:gd name="T9" fmla="*/ 6 h 6"/>
                  <a:gd name="T10" fmla="*/ 0 w 12"/>
                  <a:gd name="T11" fmla="*/ 6 h 6"/>
                  <a:gd name="T12" fmla="*/ 12 w 12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6"/>
                  <a:gd name="T23" fmla="*/ 12 w 12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28" name="Freeform 151"/>
              <p:cNvSpPr>
                <a:spLocks/>
              </p:cNvSpPr>
              <p:nvPr/>
            </p:nvSpPr>
            <p:spPr bwMode="auto">
              <a:xfrm>
                <a:off x="2223" y="2443"/>
                <a:ext cx="15" cy="15"/>
              </a:xfrm>
              <a:custGeom>
                <a:avLst/>
                <a:gdLst>
                  <a:gd name="T0" fmla="*/ 12 w 15"/>
                  <a:gd name="T1" fmla="*/ 15 h 15"/>
                  <a:gd name="T2" fmla="*/ 12 w 15"/>
                  <a:gd name="T3" fmla="*/ 9 h 15"/>
                  <a:gd name="T4" fmla="*/ 15 w 15"/>
                  <a:gd name="T5" fmla="*/ 3 h 15"/>
                  <a:gd name="T6" fmla="*/ 0 w 15"/>
                  <a:gd name="T7" fmla="*/ 0 h 15"/>
                  <a:gd name="T8" fmla="*/ 0 w 15"/>
                  <a:gd name="T9" fmla="*/ 6 h 15"/>
                  <a:gd name="T10" fmla="*/ 0 w 15"/>
                  <a:gd name="T11" fmla="*/ 12 h 15"/>
                  <a:gd name="T12" fmla="*/ 12 w 1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12" y="15"/>
                    </a:moveTo>
                    <a:lnTo>
                      <a:pt x="12" y="9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29" name="Freeform 152"/>
              <p:cNvSpPr>
                <a:spLocks/>
              </p:cNvSpPr>
              <p:nvPr/>
            </p:nvSpPr>
            <p:spPr bwMode="auto">
              <a:xfrm>
                <a:off x="2214" y="2470"/>
                <a:ext cx="18" cy="21"/>
              </a:xfrm>
              <a:custGeom>
                <a:avLst/>
                <a:gdLst>
                  <a:gd name="T0" fmla="*/ 15 w 18"/>
                  <a:gd name="T1" fmla="*/ 21 h 21"/>
                  <a:gd name="T2" fmla="*/ 15 w 18"/>
                  <a:gd name="T3" fmla="*/ 21 h 21"/>
                  <a:gd name="T4" fmla="*/ 18 w 18"/>
                  <a:gd name="T5" fmla="*/ 6 h 21"/>
                  <a:gd name="T6" fmla="*/ 18 w 18"/>
                  <a:gd name="T7" fmla="*/ 0 h 21"/>
                  <a:gd name="T8" fmla="*/ 6 w 18"/>
                  <a:gd name="T9" fmla="*/ 0 h 21"/>
                  <a:gd name="T10" fmla="*/ 6 w 18"/>
                  <a:gd name="T11" fmla="*/ 3 h 21"/>
                  <a:gd name="T12" fmla="*/ 0 w 18"/>
                  <a:gd name="T13" fmla="*/ 18 h 21"/>
                  <a:gd name="T14" fmla="*/ 0 w 18"/>
                  <a:gd name="T15" fmla="*/ 18 h 21"/>
                  <a:gd name="T16" fmla="*/ 15 w 18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21"/>
                  <a:gd name="T29" fmla="*/ 18 w 18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21">
                    <a:moveTo>
                      <a:pt x="15" y="21"/>
                    </a:moveTo>
                    <a:lnTo>
                      <a:pt x="15" y="21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0" y="18"/>
                    </a:lnTo>
                    <a:lnTo>
                      <a:pt x="15" y="21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30" name="Rectangle 153"/>
              <p:cNvSpPr>
                <a:spLocks noChangeArrowheads="1"/>
              </p:cNvSpPr>
              <p:nvPr/>
            </p:nvSpPr>
            <p:spPr bwMode="auto">
              <a:xfrm>
                <a:off x="2229" y="2491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31" name="Freeform 154"/>
              <p:cNvSpPr>
                <a:spLocks/>
              </p:cNvSpPr>
              <p:nvPr/>
            </p:nvSpPr>
            <p:spPr bwMode="auto">
              <a:xfrm>
                <a:off x="2214" y="2488"/>
                <a:ext cx="48" cy="30"/>
              </a:xfrm>
              <a:custGeom>
                <a:avLst/>
                <a:gdLst>
                  <a:gd name="T0" fmla="*/ 48 w 48"/>
                  <a:gd name="T1" fmla="*/ 18 h 30"/>
                  <a:gd name="T2" fmla="*/ 45 w 48"/>
                  <a:gd name="T3" fmla="*/ 18 h 30"/>
                  <a:gd name="T4" fmla="*/ 39 w 48"/>
                  <a:gd name="T5" fmla="*/ 15 h 30"/>
                  <a:gd name="T6" fmla="*/ 27 w 48"/>
                  <a:gd name="T7" fmla="*/ 9 h 30"/>
                  <a:gd name="T8" fmla="*/ 18 w 48"/>
                  <a:gd name="T9" fmla="*/ 6 h 30"/>
                  <a:gd name="T10" fmla="*/ 15 w 48"/>
                  <a:gd name="T11" fmla="*/ 3 h 30"/>
                  <a:gd name="T12" fmla="*/ 15 w 48"/>
                  <a:gd name="T13" fmla="*/ 3 h 30"/>
                  <a:gd name="T14" fmla="*/ 15 w 48"/>
                  <a:gd name="T15" fmla="*/ 3 h 30"/>
                  <a:gd name="T16" fmla="*/ 15 w 48"/>
                  <a:gd name="T17" fmla="*/ 3 h 30"/>
                  <a:gd name="T18" fmla="*/ 15 w 48"/>
                  <a:gd name="T19" fmla="*/ 3 h 30"/>
                  <a:gd name="T20" fmla="*/ 15 w 48"/>
                  <a:gd name="T21" fmla="*/ 3 h 30"/>
                  <a:gd name="T22" fmla="*/ 0 w 48"/>
                  <a:gd name="T23" fmla="*/ 0 h 30"/>
                  <a:gd name="T24" fmla="*/ 0 w 48"/>
                  <a:gd name="T25" fmla="*/ 3 h 30"/>
                  <a:gd name="T26" fmla="*/ 3 w 48"/>
                  <a:gd name="T27" fmla="*/ 6 h 30"/>
                  <a:gd name="T28" fmla="*/ 3 w 48"/>
                  <a:gd name="T29" fmla="*/ 9 h 30"/>
                  <a:gd name="T30" fmla="*/ 6 w 48"/>
                  <a:gd name="T31" fmla="*/ 12 h 30"/>
                  <a:gd name="T32" fmla="*/ 9 w 48"/>
                  <a:gd name="T33" fmla="*/ 15 h 30"/>
                  <a:gd name="T34" fmla="*/ 12 w 48"/>
                  <a:gd name="T35" fmla="*/ 18 h 30"/>
                  <a:gd name="T36" fmla="*/ 24 w 48"/>
                  <a:gd name="T37" fmla="*/ 21 h 30"/>
                  <a:gd name="T38" fmla="*/ 33 w 48"/>
                  <a:gd name="T39" fmla="*/ 27 h 30"/>
                  <a:gd name="T40" fmla="*/ 39 w 48"/>
                  <a:gd name="T41" fmla="*/ 27 h 30"/>
                  <a:gd name="T42" fmla="*/ 42 w 48"/>
                  <a:gd name="T43" fmla="*/ 30 h 30"/>
                  <a:gd name="T44" fmla="*/ 48 w 48"/>
                  <a:gd name="T45" fmla="*/ 18 h 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8"/>
                  <a:gd name="T70" fmla="*/ 0 h 30"/>
                  <a:gd name="T71" fmla="*/ 48 w 48"/>
                  <a:gd name="T72" fmla="*/ 30 h 3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8" h="30">
                    <a:moveTo>
                      <a:pt x="48" y="18"/>
                    </a:moveTo>
                    <a:lnTo>
                      <a:pt x="45" y="18"/>
                    </a:lnTo>
                    <a:lnTo>
                      <a:pt x="39" y="15"/>
                    </a:lnTo>
                    <a:lnTo>
                      <a:pt x="27" y="9"/>
                    </a:lnTo>
                    <a:lnTo>
                      <a:pt x="18" y="6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12"/>
                    </a:lnTo>
                    <a:lnTo>
                      <a:pt x="9" y="15"/>
                    </a:lnTo>
                    <a:lnTo>
                      <a:pt x="12" y="18"/>
                    </a:lnTo>
                    <a:lnTo>
                      <a:pt x="24" y="21"/>
                    </a:lnTo>
                    <a:lnTo>
                      <a:pt x="33" y="27"/>
                    </a:lnTo>
                    <a:lnTo>
                      <a:pt x="39" y="27"/>
                    </a:lnTo>
                    <a:lnTo>
                      <a:pt x="42" y="30"/>
                    </a:lnTo>
                    <a:lnTo>
                      <a:pt x="48" y="1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32" name="Freeform 155"/>
              <p:cNvSpPr>
                <a:spLocks/>
              </p:cNvSpPr>
              <p:nvPr/>
            </p:nvSpPr>
            <p:spPr bwMode="auto">
              <a:xfrm>
                <a:off x="2265" y="2515"/>
                <a:ext cx="18" cy="18"/>
              </a:xfrm>
              <a:custGeom>
                <a:avLst/>
                <a:gdLst>
                  <a:gd name="T0" fmla="*/ 18 w 18"/>
                  <a:gd name="T1" fmla="*/ 15 h 18"/>
                  <a:gd name="T2" fmla="*/ 18 w 18"/>
                  <a:gd name="T3" fmla="*/ 12 h 18"/>
                  <a:gd name="T4" fmla="*/ 18 w 18"/>
                  <a:gd name="T5" fmla="*/ 9 h 18"/>
                  <a:gd name="T6" fmla="*/ 15 w 18"/>
                  <a:gd name="T7" fmla="*/ 6 h 18"/>
                  <a:gd name="T8" fmla="*/ 12 w 18"/>
                  <a:gd name="T9" fmla="*/ 3 h 18"/>
                  <a:gd name="T10" fmla="*/ 12 w 18"/>
                  <a:gd name="T11" fmla="*/ 0 h 18"/>
                  <a:gd name="T12" fmla="*/ 9 w 18"/>
                  <a:gd name="T13" fmla="*/ 0 h 18"/>
                  <a:gd name="T14" fmla="*/ 0 w 18"/>
                  <a:gd name="T15" fmla="*/ 9 h 18"/>
                  <a:gd name="T16" fmla="*/ 0 w 18"/>
                  <a:gd name="T17" fmla="*/ 12 h 18"/>
                  <a:gd name="T18" fmla="*/ 3 w 18"/>
                  <a:gd name="T19" fmla="*/ 12 h 18"/>
                  <a:gd name="T20" fmla="*/ 3 w 18"/>
                  <a:gd name="T21" fmla="*/ 15 h 18"/>
                  <a:gd name="T22" fmla="*/ 6 w 18"/>
                  <a:gd name="T23" fmla="*/ 15 h 18"/>
                  <a:gd name="T24" fmla="*/ 6 w 18"/>
                  <a:gd name="T25" fmla="*/ 18 h 18"/>
                  <a:gd name="T26" fmla="*/ 6 w 18"/>
                  <a:gd name="T27" fmla="*/ 18 h 18"/>
                  <a:gd name="T28" fmla="*/ 18 w 18"/>
                  <a:gd name="T29" fmla="*/ 15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"/>
                  <a:gd name="T46" fmla="*/ 0 h 18"/>
                  <a:gd name="T47" fmla="*/ 18 w 18"/>
                  <a:gd name="T48" fmla="*/ 18 h 1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" h="18">
                    <a:moveTo>
                      <a:pt x="18" y="15"/>
                    </a:moveTo>
                    <a:lnTo>
                      <a:pt x="18" y="12"/>
                    </a:lnTo>
                    <a:lnTo>
                      <a:pt x="18" y="9"/>
                    </a:lnTo>
                    <a:lnTo>
                      <a:pt x="15" y="6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18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33" name="Freeform 156"/>
              <p:cNvSpPr>
                <a:spLocks/>
              </p:cNvSpPr>
              <p:nvPr/>
            </p:nvSpPr>
            <p:spPr bwMode="auto">
              <a:xfrm>
                <a:off x="2271" y="2542"/>
                <a:ext cx="15" cy="15"/>
              </a:xfrm>
              <a:custGeom>
                <a:avLst/>
                <a:gdLst>
                  <a:gd name="T0" fmla="*/ 15 w 15"/>
                  <a:gd name="T1" fmla="*/ 15 h 15"/>
                  <a:gd name="T2" fmla="*/ 15 w 15"/>
                  <a:gd name="T3" fmla="*/ 12 h 15"/>
                  <a:gd name="T4" fmla="*/ 12 w 15"/>
                  <a:gd name="T5" fmla="*/ 6 h 15"/>
                  <a:gd name="T6" fmla="*/ 12 w 15"/>
                  <a:gd name="T7" fmla="*/ 0 h 15"/>
                  <a:gd name="T8" fmla="*/ 0 w 15"/>
                  <a:gd name="T9" fmla="*/ 3 h 15"/>
                  <a:gd name="T10" fmla="*/ 0 w 15"/>
                  <a:gd name="T11" fmla="*/ 6 h 15"/>
                  <a:gd name="T12" fmla="*/ 0 w 15"/>
                  <a:gd name="T13" fmla="*/ 12 h 15"/>
                  <a:gd name="T14" fmla="*/ 0 w 15"/>
                  <a:gd name="T15" fmla="*/ 15 h 15"/>
                  <a:gd name="T16" fmla="*/ 15 w 15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5"/>
                  <a:gd name="T29" fmla="*/ 15 w 15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5">
                    <a:moveTo>
                      <a:pt x="15" y="15"/>
                    </a:moveTo>
                    <a:lnTo>
                      <a:pt x="15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34" name="Freeform 157"/>
              <p:cNvSpPr>
                <a:spLocks/>
              </p:cNvSpPr>
              <p:nvPr/>
            </p:nvSpPr>
            <p:spPr bwMode="auto">
              <a:xfrm>
                <a:off x="2244" y="2569"/>
                <a:ext cx="39" cy="39"/>
              </a:xfrm>
              <a:custGeom>
                <a:avLst/>
                <a:gdLst>
                  <a:gd name="T0" fmla="*/ 12 w 39"/>
                  <a:gd name="T1" fmla="*/ 39 h 39"/>
                  <a:gd name="T2" fmla="*/ 12 w 39"/>
                  <a:gd name="T3" fmla="*/ 39 h 39"/>
                  <a:gd name="T4" fmla="*/ 18 w 39"/>
                  <a:gd name="T5" fmla="*/ 33 h 39"/>
                  <a:gd name="T6" fmla="*/ 24 w 39"/>
                  <a:gd name="T7" fmla="*/ 30 h 39"/>
                  <a:gd name="T8" fmla="*/ 27 w 39"/>
                  <a:gd name="T9" fmla="*/ 21 h 39"/>
                  <a:gd name="T10" fmla="*/ 33 w 39"/>
                  <a:gd name="T11" fmla="*/ 15 h 39"/>
                  <a:gd name="T12" fmla="*/ 36 w 39"/>
                  <a:gd name="T13" fmla="*/ 12 h 39"/>
                  <a:gd name="T14" fmla="*/ 36 w 39"/>
                  <a:gd name="T15" fmla="*/ 6 h 39"/>
                  <a:gd name="T16" fmla="*/ 39 w 39"/>
                  <a:gd name="T17" fmla="*/ 3 h 39"/>
                  <a:gd name="T18" fmla="*/ 27 w 39"/>
                  <a:gd name="T19" fmla="*/ 0 h 39"/>
                  <a:gd name="T20" fmla="*/ 24 w 39"/>
                  <a:gd name="T21" fmla="*/ 3 h 39"/>
                  <a:gd name="T22" fmla="*/ 24 w 39"/>
                  <a:gd name="T23" fmla="*/ 6 h 39"/>
                  <a:gd name="T24" fmla="*/ 21 w 39"/>
                  <a:gd name="T25" fmla="*/ 9 h 39"/>
                  <a:gd name="T26" fmla="*/ 18 w 39"/>
                  <a:gd name="T27" fmla="*/ 15 h 39"/>
                  <a:gd name="T28" fmla="*/ 12 w 39"/>
                  <a:gd name="T29" fmla="*/ 21 h 39"/>
                  <a:gd name="T30" fmla="*/ 9 w 39"/>
                  <a:gd name="T31" fmla="*/ 24 h 39"/>
                  <a:gd name="T32" fmla="*/ 3 w 39"/>
                  <a:gd name="T33" fmla="*/ 30 h 39"/>
                  <a:gd name="T34" fmla="*/ 0 w 39"/>
                  <a:gd name="T35" fmla="*/ 33 h 39"/>
                  <a:gd name="T36" fmla="*/ 12 w 39"/>
                  <a:gd name="T37" fmla="*/ 39 h 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"/>
                  <a:gd name="T58" fmla="*/ 0 h 39"/>
                  <a:gd name="T59" fmla="*/ 39 w 39"/>
                  <a:gd name="T60" fmla="*/ 39 h 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" h="39">
                    <a:moveTo>
                      <a:pt x="12" y="39"/>
                    </a:moveTo>
                    <a:lnTo>
                      <a:pt x="12" y="39"/>
                    </a:lnTo>
                    <a:lnTo>
                      <a:pt x="18" y="33"/>
                    </a:lnTo>
                    <a:lnTo>
                      <a:pt x="24" y="30"/>
                    </a:lnTo>
                    <a:lnTo>
                      <a:pt x="27" y="21"/>
                    </a:lnTo>
                    <a:lnTo>
                      <a:pt x="33" y="15"/>
                    </a:lnTo>
                    <a:lnTo>
                      <a:pt x="36" y="12"/>
                    </a:lnTo>
                    <a:lnTo>
                      <a:pt x="36" y="6"/>
                    </a:lnTo>
                    <a:lnTo>
                      <a:pt x="39" y="3"/>
                    </a:lnTo>
                    <a:lnTo>
                      <a:pt x="27" y="0"/>
                    </a:lnTo>
                    <a:lnTo>
                      <a:pt x="24" y="3"/>
                    </a:lnTo>
                    <a:lnTo>
                      <a:pt x="24" y="6"/>
                    </a:lnTo>
                    <a:lnTo>
                      <a:pt x="21" y="9"/>
                    </a:lnTo>
                    <a:lnTo>
                      <a:pt x="18" y="15"/>
                    </a:lnTo>
                    <a:lnTo>
                      <a:pt x="12" y="21"/>
                    </a:lnTo>
                    <a:lnTo>
                      <a:pt x="9" y="24"/>
                    </a:lnTo>
                    <a:lnTo>
                      <a:pt x="3" y="30"/>
                    </a:lnTo>
                    <a:lnTo>
                      <a:pt x="0" y="33"/>
                    </a:lnTo>
                    <a:lnTo>
                      <a:pt x="12" y="3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35" name="Freeform 158"/>
              <p:cNvSpPr>
                <a:spLocks/>
              </p:cNvSpPr>
              <p:nvPr/>
            </p:nvSpPr>
            <p:spPr bwMode="auto">
              <a:xfrm>
                <a:off x="2244" y="259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36" name="Freeform 159"/>
              <p:cNvSpPr>
                <a:spLocks/>
              </p:cNvSpPr>
              <p:nvPr/>
            </p:nvSpPr>
            <p:spPr bwMode="auto">
              <a:xfrm>
                <a:off x="2232" y="2602"/>
                <a:ext cx="24" cy="21"/>
              </a:xfrm>
              <a:custGeom>
                <a:avLst/>
                <a:gdLst>
                  <a:gd name="T0" fmla="*/ 3 w 24"/>
                  <a:gd name="T1" fmla="*/ 21 h 21"/>
                  <a:gd name="T2" fmla="*/ 3 w 24"/>
                  <a:gd name="T3" fmla="*/ 21 h 21"/>
                  <a:gd name="T4" fmla="*/ 6 w 24"/>
                  <a:gd name="T5" fmla="*/ 21 h 21"/>
                  <a:gd name="T6" fmla="*/ 9 w 24"/>
                  <a:gd name="T7" fmla="*/ 18 h 21"/>
                  <a:gd name="T8" fmla="*/ 12 w 24"/>
                  <a:gd name="T9" fmla="*/ 18 h 21"/>
                  <a:gd name="T10" fmla="*/ 15 w 24"/>
                  <a:gd name="T11" fmla="*/ 15 h 21"/>
                  <a:gd name="T12" fmla="*/ 18 w 24"/>
                  <a:gd name="T13" fmla="*/ 12 h 21"/>
                  <a:gd name="T14" fmla="*/ 21 w 24"/>
                  <a:gd name="T15" fmla="*/ 9 h 21"/>
                  <a:gd name="T16" fmla="*/ 24 w 24"/>
                  <a:gd name="T17" fmla="*/ 6 h 21"/>
                  <a:gd name="T18" fmla="*/ 12 w 24"/>
                  <a:gd name="T19" fmla="*/ 0 h 21"/>
                  <a:gd name="T20" fmla="*/ 12 w 24"/>
                  <a:gd name="T21" fmla="*/ 3 h 21"/>
                  <a:gd name="T22" fmla="*/ 9 w 24"/>
                  <a:gd name="T23" fmla="*/ 3 h 21"/>
                  <a:gd name="T24" fmla="*/ 9 w 24"/>
                  <a:gd name="T25" fmla="*/ 6 h 21"/>
                  <a:gd name="T26" fmla="*/ 6 w 24"/>
                  <a:gd name="T27" fmla="*/ 6 h 21"/>
                  <a:gd name="T28" fmla="*/ 6 w 24"/>
                  <a:gd name="T29" fmla="*/ 6 h 21"/>
                  <a:gd name="T30" fmla="*/ 3 w 24"/>
                  <a:gd name="T31" fmla="*/ 6 h 21"/>
                  <a:gd name="T32" fmla="*/ 0 w 24"/>
                  <a:gd name="T33" fmla="*/ 6 h 21"/>
                  <a:gd name="T34" fmla="*/ 0 w 24"/>
                  <a:gd name="T35" fmla="*/ 6 h 21"/>
                  <a:gd name="T36" fmla="*/ 3 w 24"/>
                  <a:gd name="T37" fmla="*/ 21 h 2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"/>
                  <a:gd name="T58" fmla="*/ 0 h 21"/>
                  <a:gd name="T59" fmla="*/ 24 w 24"/>
                  <a:gd name="T60" fmla="*/ 21 h 2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" h="21">
                    <a:moveTo>
                      <a:pt x="3" y="21"/>
                    </a:moveTo>
                    <a:lnTo>
                      <a:pt x="3" y="21"/>
                    </a:lnTo>
                    <a:lnTo>
                      <a:pt x="6" y="21"/>
                    </a:lnTo>
                    <a:lnTo>
                      <a:pt x="9" y="18"/>
                    </a:lnTo>
                    <a:lnTo>
                      <a:pt x="12" y="18"/>
                    </a:lnTo>
                    <a:lnTo>
                      <a:pt x="15" y="15"/>
                    </a:lnTo>
                    <a:lnTo>
                      <a:pt x="18" y="12"/>
                    </a:lnTo>
                    <a:lnTo>
                      <a:pt x="21" y="9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37" name="Freeform 160"/>
              <p:cNvSpPr>
                <a:spLocks/>
              </p:cNvSpPr>
              <p:nvPr/>
            </p:nvSpPr>
            <p:spPr bwMode="auto">
              <a:xfrm>
                <a:off x="2205" y="2605"/>
                <a:ext cx="15" cy="15"/>
              </a:xfrm>
              <a:custGeom>
                <a:avLst/>
                <a:gdLst>
                  <a:gd name="T0" fmla="*/ 0 w 15"/>
                  <a:gd name="T1" fmla="*/ 12 h 15"/>
                  <a:gd name="T2" fmla="*/ 3 w 15"/>
                  <a:gd name="T3" fmla="*/ 15 h 15"/>
                  <a:gd name="T4" fmla="*/ 9 w 15"/>
                  <a:gd name="T5" fmla="*/ 15 h 15"/>
                  <a:gd name="T6" fmla="*/ 15 w 15"/>
                  <a:gd name="T7" fmla="*/ 15 h 15"/>
                  <a:gd name="T8" fmla="*/ 15 w 15"/>
                  <a:gd name="T9" fmla="*/ 3 h 15"/>
                  <a:gd name="T10" fmla="*/ 12 w 15"/>
                  <a:gd name="T11" fmla="*/ 3 h 15"/>
                  <a:gd name="T12" fmla="*/ 6 w 15"/>
                  <a:gd name="T13" fmla="*/ 0 h 15"/>
                  <a:gd name="T14" fmla="*/ 3 w 15"/>
                  <a:gd name="T15" fmla="*/ 0 h 15"/>
                  <a:gd name="T16" fmla="*/ 0 w 15"/>
                  <a:gd name="T17" fmla="*/ 12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5"/>
                  <a:gd name="T29" fmla="*/ 15 w 15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5">
                    <a:moveTo>
                      <a:pt x="0" y="12"/>
                    </a:moveTo>
                    <a:lnTo>
                      <a:pt x="3" y="15"/>
                    </a:lnTo>
                    <a:lnTo>
                      <a:pt x="9" y="15"/>
                    </a:lnTo>
                    <a:lnTo>
                      <a:pt x="15" y="15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38" name="Freeform 161"/>
              <p:cNvSpPr>
                <a:spLocks/>
              </p:cNvSpPr>
              <p:nvPr/>
            </p:nvSpPr>
            <p:spPr bwMode="auto">
              <a:xfrm>
                <a:off x="2181" y="2599"/>
                <a:ext cx="15" cy="15"/>
              </a:xfrm>
              <a:custGeom>
                <a:avLst/>
                <a:gdLst>
                  <a:gd name="T0" fmla="*/ 0 w 15"/>
                  <a:gd name="T1" fmla="*/ 12 h 15"/>
                  <a:gd name="T2" fmla="*/ 3 w 15"/>
                  <a:gd name="T3" fmla="*/ 12 h 15"/>
                  <a:gd name="T4" fmla="*/ 12 w 15"/>
                  <a:gd name="T5" fmla="*/ 15 h 15"/>
                  <a:gd name="T6" fmla="*/ 12 w 15"/>
                  <a:gd name="T7" fmla="*/ 15 h 15"/>
                  <a:gd name="T8" fmla="*/ 15 w 15"/>
                  <a:gd name="T9" fmla="*/ 3 h 15"/>
                  <a:gd name="T10" fmla="*/ 15 w 15"/>
                  <a:gd name="T11" fmla="*/ 3 h 15"/>
                  <a:gd name="T12" fmla="*/ 6 w 15"/>
                  <a:gd name="T13" fmla="*/ 0 h 15"/>
                  <a:gd name="T14" fmla="*/ 3 w 15"/>
                  <a:gd name="T15" fmla="*/ 0 h 15"/>
                  <a:gd name="T16" fmla="*/ 0 w 15"/>
                  <a:gd name="T17" fmla="*/ 12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5"/>
                  <a:gd name="T29" fmla="*/ 15 w 15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5">
                    <a:moveTo>
                      <a:pt x="0" y="12"/>
                    </a:moveTo>
                    <a:lnTo>
                      <a:pt x="3" y="12"/>
                    </a:lnTo>
                    <a:lnTo>
                      <a:pt x="12" y="15"/>
                    </a:lnTo>
                    <a:lnTo>
                      <a:pt x="15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39" name="Freeform 162"/>
              <p:cNvSpPr>
                <a:spLocks/>
              </p:cNvSpPr>
              <p:nvPr/>
            </p:nvSpPr>
            <p:spPr bwMode="auto">
              <a:xfrm>
                <a:off x="2142" y="2596"/>
                <a:ext cx="27" cy="18"/>
              </a:xfrm>
              <a:custGeom>
                <a:avLst/>
                <a:gdLst>
                  <a:gd name="T0" fmla="*/ 12 w 27"/>
                  <a:gd name="T1" fmla="*/ 18 h 18"/>
                  <a:gd name="T2" fmla="*/ 12 w 27"/>
                  <a:gd name="T3" fmla="*/ 18 h 18"/>
                  <a:gd name="T4" fmla="*/ 15 w 27"/>
                  <a:gd name="T5" fmla="*/ 18 h 18"/>
                  <a:gd name="T6" fmla="*/ 15 w 27"/>
                  <a:gd name="T7" fmla="*/ 15 h 18"/>
                  <a:gd name="T8" fmla="*/ 18 w 27"/>
                  <a:gd name="T9" fmla="*/ 15 h 18"/>
                  <a:gd name="T10" fmla="*/ 18 w 27"/>
                  <a:gd name="T11" fmla="*/ 15 h 18"/>
                  <a:gd name="T12" fmla="*/ 21 w 27"/>
                  <a:gd name="T13" fmla="*/ 15 h 18"/>
                  <a:gd name="T14" fmla="*/ 24 w 27"/>
                  <a:gd name="T15" fmla="*/ 12 h 18"/>
                  <a:gd name="T16" fmla="*/ 27 w 27"/>
                  <a:gd name="T17" fmla="*/ 12 h 18"/>
                  <a:gd name="T18" fmla="*/ 27 w 27"/>
                  <a:gd name="T19" fmla="*/ 12 h 18"/>
                  <a:gd name="T20" fmla="*/ 27 w 27"/>
                  <a:gd name="T21" fmla="*/ 0 h 18"/>
                  <a:gd name="T22" fmla="*/ 27 w 27"/>
                  <a:gd name="T23" fmla="*/ 0 h 18"/>
                  <a:gd name="T24" fmla="*/ 24 w 27"/>
                  <a:gd name="T25" fmla="*/ 0 h 18"/>
                  <a:gd name="T26" fmla="*/ 18 w 27"/>
                  <a:gd name="T27" fmla="*/ 0 h 18"/>
                  <a:gd name="T28" fmla="*/ 15 w 27"/>
                  <a:gd name="T29" fmla="*/ 3 h 18"/>
                  <a:gd name="T30" fmla="*/ 12 w 27"/>
                  <a:gd name="T31" fmla="*/ 3 h 18"/>
                  <a:gd name="T32" fmla="*/ 9 w 27"/>
                  <a:gd name="T33" fmla="*/ 6 h 18"/>
                  <a:gd name="T34" fmla="*/ 6 w 27"/>
                  <a:gd name="T35" fmla="*/ 9 h 18"/>
                  <a:gd name="T36" fmla="*/ 3 w 27"/>
                  <a:gd name="T37" fmla="*/ 12 h 18"/>
                  <a:gd name="T38" fmla="*/ 0 w 27"/>
                  <a:gd name="T39" fmla="*/ 12 h 18"/>
                  <a:gd name="T40" fmla="*/ 12 w 27"/>
                  <a:gd name="T41" fmla="*/ 18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"/>
                  <a:gd name="T64" fmla="*/ 0 h 18"/>
                  <a:gd name="T65" fmla="*/ 27 w 27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" h="18">
                    <a:moveTo>
                      <a:pt x="12" y="18"/>
                    </a:moveTo>
                    <a:lnTo>
                      <a:pt x="12" y="18"/>
                    </a:lnTo>
                    <a:lnTo>
                      <a:pt x="15" y="18"/>
                    </a:lnTo>
                    <a:lnTo>
                      <a:pt x="15" y="15"/>
                    </a:lnTo>
                    <a:lnTo>
                      <a:pt x="18" y="15"/>
                    </a:lnTo>
                    <a:lnTo>
                      <a:pt x="21" y="15"/>
                    </a:lnTo>
                    <a:lnTo>
                      <a:pt x="24" y="12"/>
                    </a:lnTo>
                    <a:lnTo>
                      <a:pt x="27" y="12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9" y="6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40" name="Rectangle 163"/>
              <p:cNvSpPr>
                <a:spLocks noChangeArrowheads="1"/>
              </p:cNvSpPr>
              <p:nvPr/>
            </p:nvSpPr>
            <p:spPr bwMode="auto">
              <a:xfrm>
                <a:off x="2142" y="2608"/>
                <a:ext cx="3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41" name="Freeform 164"/>
              <p:cNvSpPr>
                <a:spLocks/>
              </p:cNvSpPr>
              <p:nvPr/>
            </p:nvSpPr>
            <p:spPr bwMode="auto">
              <a:xfrm>
                <a:off x="2136" y="2608"/>
                <a:ext cx="18" cy="45"/>
              </a:xfrm>
              <a:custGeom>
                <a:avLst/>
                <a:gdLst>
                  <a:gd name="T0" fmla="*/ 12 w 18"/>
                  <a:gd name="T1" fmla="*/ 45 h 45"/>
                  <a:gd name="T2" fmla="*/ 12 w 18"/>
                  <a:gd name="T3" fmla="*/ 42 h 45"/>
                  <a:gd name="T4" fmla="*/ 12 w 18"/>
                  <a:gd name="T5" fmla="*/ 36 h 45"/>
                  <a:gd name="T6" fmla="*/ 12 w 18"/>
                  <a:gd name="T7" fmla="*/ 27 h 45"/>
                  <a:gd name="T8" fmla="*/ 15 w 18"/>
                  <a:gd name="T9" fmla="*/ 18 h 45"/>
                  <a:gd name="T10" fmla="*/ 15 w 18"/>
                  <a:gd name="T11" fmla="*/ 15 h 45"/>
                  <a:gd name="T12" fmla="*/ 15 w 18"/>
                  <a:gd name="T13" fmla="*/ 12 h 45"/>
                  <a:gd name="T14" fmla="*/ 18 w 18"/>
                  <a:gd name="T15" fmla="*/ 9 h 45"/>
                  <a:gd name="T16" fmla="*/ 18 w 18"/>
                  <a:gd name="T17" fmla="*/ 6 h 45"/>
                  <a:gd name="T18" fmla="*/ 6 w 18"/>
                  <a:gd name="T19" fmla="*/ 0 h 45"/>
                  <a:gd name="T20" fmla="*/ 6 w 18"/>
                  <a:gd name="T21" fmla="*/ 3 h 45"/>
                  <a:gd name="T22" fmla="*/ 3 w 18"/>
                  <a:gd name="T23" fmla="*/ 9 h 45"/>
                  <a:gd name="T24" fmla="*/ 3 w 18"/>
                  <a:gd name="T25" fmla="*/ 12 h 45"/>
                  <a:gd name="T26" fmla="*/ 0 w 18"/>
                  <a:gd name="T27" fmla="*/ 18 h 45"/>
                  <a:gd name="T28" fmla="*/ 0 w 18"/>
                  <a:gd name="T29" fmla="*/ 27 h 45"/>
                  <a:gd name="T30" fmla="*/ 0 w 18"/>
                  <a:gd name="T31" fmla="*/ 33 h 45"/>
                  <a:gd name="T32" fmla="*/ 0 w 18"/>
                  <a:gd name="T33" fmla="*/ 42 h 45"/>
                  <a:gd name="T34" fmla="*/ 0 w 18"/>
                  <a:gd name="T35" fmla="*/ 45 h 45"/>
                  <a:gd name="T36" fmla="*/ 12 w 18"/>
                  <a:gd name="T37" fmla="*/ 45 h 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"/>
                  <a:gd name="T58" fmla="*/ 0 h 45"/>
                  <a:gd name="T59" fmla="*/ 18 w 18"/>
                  <a:gd name="T60" fmla="*/ 45 h 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" h="45">
                    <a:moveTo>
                      <a:pt x="12" y="45"/>
                    </a:moveTo>
                    <a:lnTo>
                      <a:pt x="12" y="42"/>
                    </a:lnTo>
                    <a:lnTo>
                      <a:pt x="12" y="36"/>
                    </a:lnTo>
                    <a:lnTo>
                      <a:pt x="12" y="27"/>
                    </a:lnTo>
                    <a:lnTo>
                      <a:pt x="15" y="18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8" y="9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12" y="4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42" name="Freeform 165"/>
              <p:cNvSpPr>
                <a:spLocks/>
              </p:cNvSpPr>
              <p:nvPr/>
            </p:nvSpPr>
            <p:spPr bwMode="auto">
              <a:xfrm>
                <a:off x="2133" y="2665"/>
                <a:ext cx="15" cy="12"/>
              </a:xfrm>
              <a:custGeom>
                <a:avLst/>
                <a:gdLst>
                  <a:gd name="T0" fmla="*/ 12 w 15"/>
                  <a:gd name="T1" fmla="*/ 12 h 12"/>
                  <a:gd name="T2" fmla="*/ 12 w 15"/>
                  <a:gd name="T3" fmla="*/ 12 h 12"/>
                  <a:gd name="T4" fmla="*/ 15 w 15"/>
                  <a:gd name="T5" fmla="*/ 3 h 12"/>
                  <a:gd name="T6" fmla="*/ 15 w 15"/>
                  <a:gd name="T7" fmla="*/ 0 h 12"/>
                  <a:gd name="T8" fmla="*/ 0 w 15"/>
                  <a:gd name="T9" fmla="*/ 0 h 12"/>
                  <a:gd name="T10" fmla="*/ 0 w 15"/>
                  <a:gd name="T11" fmla="*/ 0 h 12"/>
                  <a:gd name="T12" fmla="*/ 0 w 15"/>
                  <a:gd name="T13" fmla="*/ 6 h 12"/>
                  <a:gd name="T14" fmla="*/ 0 w 15"/>
                  <a:gd name="T15" fmla="*/ 6 h 12"/>
                  <a:gd name="T16" fmla="*/ 12 w 15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2"/>
                  <a:gd name="T29" fmla="*/ 15 w 15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2">
                    <a:moveTo>
                      <a:pt x="12" y="12"/>
                    </a:moveTo>
                    <a:lnTo>
                      <a:pt x="12" y="12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43" name="Freeform 166"/>
              <p:cNvSpPr>
                <a:spLocks/>
              </p:cNvSpPr>
              <p:nvPr/>
            </p:nvSpPr>
            <p:spPr bwMode="auto">
              <a:xfrm>
                <a:off x="2130" y="2671"/>
                <a:ext cx="15" cy="9"/>
              </a:xfrm>
              <a:custGeom>
                <a:avLst/>
                <a:gdLst>
                  <a:gd name="T0" fmla="*/ 12 w 15"/>
                  <a:gd name="T1" fmla="*/ 9 h 9"/>
                  <a:gd name="T2" fmla="*/ 0 w 15"/>
                  <a:gd name="T3" fmla="*/ 6 h 9"/>
                  <a:gd name="T4" fmla="*/ 3 w 15"/>
                  <a:gd name="T5" fmla="*/ 0 h 9"/>
                  <a:gd name="T6" fmla="*/ 15 w 15"/>
                  <a:gd name="T7" fmla="*/ 6 h 9"/>
                  <a:gd name="T8" fmla="*/ 12 w 15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12" y="9"/>
                    </a:moveTo>
                    <a:lnTo>
                      <a:pt x="0" y="6"/>
                    </a:lnTo>
                    <a:lnTo>
                      <a:pt x="3" y="0"/>
                    </a:lnTo>
                    <a:lnTo>
                      <a:pt x="15" y="6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44" name="Freeform 167"/>
              <p:cNvSpPr>
                <a:spLocks/>
              </p:cNvSpPr>
              <p:nvPr/>
            </p:nvSpPr>
            <p:spPr bwMode="auto">
              <a:xfrm>
                <a:off x="2118" y="2686"/>
                <a:ext cx="18" cy="18"/>
              </a:xfrm>
              <a:custGeom>
                <a:avLst/>
                <a:gdLst>
                  <a:gd name="T0" fmla="*/ 12 w 18"/>
                  <a:gd name="T1" fmla="*/ 18 h 18"/>
                  <a:gd name="T2" fmla="*/ 12 w 18"/>
                  <a:gd name="T3" fmla="*/ 15 h 18"/>
                  <a:gd name="T4" fmla="*/ 12 w 18"/>
                  <a:gd name="T5" fmla="*/ 15 h 18"/>
                  <a:gd name="T6" fmla="*/ 15 w 18"/>
                  <a:gd name="T7" fmla="*/ 12 h 18"/>
                  <a:gd name="T8" fmla="*/ 18 w 18"/>
                  <a:gd name="T9" fmla="*/ 6 h 18"/>
                  <a:gd name="T10" fmla="*/ 18 w 18"/>
                  <a:gd name="T11" fmla="*/ 6 h 18"/>
                  <a:gd name="T12" fmla="*/ 6 w 18"/>
                  <a:gd name="T13" fmla="*/ 0 h 18"/>
                  <a:gd name="T14" fmla="*/ 6 w 18"/>
                  <a:gd name="T15" fmla="*/ 0 h 18"/>
                  <a:gd name="T16" fmla="*/ 3 w 18"/>
                  <a:gd name="T17" fmla="*/ 3 h 18"/>
                  <a:gd name="T18" fmla="*/ 0 w 18"/>
                  <a:gd name="T19" fmla="*/ 9 h 18"/>
                  <a:gd name="T20" fmla="*/ 0 w 18"/>
                  <a:gd name="T21" fmla="*/ 12 h 18"/>
                  <a:gd name="T22" fmla="*/ 0 w 18"/>
                  <a:gd name="T23" fmla="*/ 12 h 18"/>
                  <a:gd name="T24" fmla="*/ 12 w 18"/>
                  <a:gd name="T25" fmla="*/ 18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18"/>
                  <a:gd name="T41" fmla="*/ 18 w 18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18">
                    <a:moveTo>
                      <a:pt x="12" y="18"/>
                    </a:moveTo>
                    <a:lnTo>
                      <a:pt x="12" y="15"/>
                    </a:lnTo>
                    <a:lnTo>
                      <a:pt x="15" y="12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45" name="Freeform 168"/>
              <p:cNvSpPr>
                <a:spLocks/>
              </p:cNvSpPr>
              <p:nvPr/>
            </p:nvSpPr>
            <p:spPr bwMode="auto">
              <a:xfrm>
                <a:off x="2115" y="2713"/>
                <a:ext cx="18" cy="66"/>
              </a:xfrm>
              <a:custGeom>
                <a:avLst/>
                <a:gdLst>
                  <a:gd name="T0" fmla="*/ 12 w 18"/>
                  <a:gd name="T1" fmla="*/ 66 h 66"/>
                  <a:gd name="T2" fmla="*/ 15 w 18"/>
                  <a:gd name="T3" fmla="*/ 57 h 66"/>
                  <a:gd name="T4" fmla="*/ 15 w 18"/>
                  <a:gd name="T5" fmla="*/ 45 h 66"/>
                  <a:gd name="T6" fmla="*/ 15 w 18"/>
                  <a:gd name="T7" fmla="*/ 33 h 66"/>
                  <a:gd name="T8" fmla="*/ 18 w 18"/>
                  <a:gd name="T9" fmla="*/ 24 h 66"/>
                  <a:gd name="T10" fmla="*/ 18 w 18"/>
                  <a:gd name="T11" fmla="*/ 15 h 66"/>
                  <a:gd name="T12" fmla="*/ 15 w 18"/>
                  <a:gd name="T13" fmla="*/ 6 h 66"/>
                  <a:gd name="T14" fmla="*/ 15 w 18"/>
                  <a:gd name="T15" fmla="*/ 0 h 66"/>
                  <a:gd name="T16" fmla="*/ 3 w 18"/>
                  <a:gd name="T17" fmla="*/ 0 h 66"/>
                  <a:gd name="T18" fmla="*/ 3 w 18"/>
                  <a:gd name="T19" fmla="*/ 6 h 66"/>
                  <a:gd name="T20" fmla="*/ 3 w 18"/>
                  <a:gd name="T21" fmla="*/ 15 h 66"/>
                  <a:gd name="T22" fmla="*/ 3 w 18"/>
                  <a:gd name="T23" fmla="*/ 24 h 66"/>
                  <a:gd name="T24" fmla="*/ 3 w 18"/>
                  <a:gd name="T25" fmla="*/ 33 h 66"/>
                  <a:gd name="T26" fmla="*/ 3 w 18"/>
                  <a:gd name="T27" fmla="*/ 45 h 66"/>
                  <a:gd name="T28" fmla="*/ 0 w 18"/>
                  <a:gd name="T29" fmla="*/ 54 h 66"/>
                  <a:gd name="T30" fmla="*/ 0 w 18"/>
                  <a:gd name="T31" fmla="*/ 66 h 66"/>
                  <a:gd name="T32" fmla="*/ 12 w 18"/>
                  <a:gd name="T33" fmla="*/ 66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66"/>
                  <a:gd name="T53" fmla="*/ 18 w 18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66">
                    <a:moveTo>
                      <a:pt x="12" y="66"/>
                    </a:moveTo>
                    <a:lnTo>
                      <a:pt x="15" y="57"/>
                    </a:lnTo>
                    <a:lnTo>
                      <a:pt x="15" y="45"/>
                    </a:lnTo>
                    <a:lnTo>
                      <a:pt x="15" y="33"/>
                    </a:lnTo>
                    <a:lnTo>
                      <a:pt x="18" y="24"/>
                    </a:lnTo>
                    <a:lnTo>
                      <a:pt x="18" y="15"/>
                    </a:lnTo>
                    <a:lnTo>
                      <a:pt x="15" y="6"/>
                    </a:lnTo>
                    <a:lnTo>
                      <a:pt x="15" y="0"/>
                    </a:lnTo>
                    <a:lnTo>
                      <a:pt x="3" y="0"/>
                    </a:lnTo>
                    <a:lnTo>
                      <a:pt x="3" y="6"/>
                    </a:lnTo>
                    <a:lnTo>
                      <a:pt x="3" y="15"/>
                    </a:lnTo>
                    <a:lnTo>
                      <a:pt x="3" y="24"/>
                    </a:lnTo>
                    <a:lnTo>
                      <a:pt x="3" y="33"/>
                    </a:lnTo>
                    <a:lnTo>
                      <a:pt x="3" y="45"/>
                    </a:lnTo>
                    <a:lnTo>
                      <a:pt x="0" y="54"/>
                    </a:lnTo>
                    <a:lnTo>
                      <a:pt x="0" y="66"/>
                    </a:lnTo>
                    <a:lnTo>
                      <a:pt x="12" y="6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46" name="Freeform 169"/>
              <p:cNvSpPr>
                <a:spLocks/>
              </p:cNvSpPr>
              <p:nvPr/>
            </p:nvSpPr>
            <p:spPr bwMode="auto">
              <a:xfrm>
                <a:off x="2109" y="2791"/>
                <a:ext cx="15" cy="15"/>
              </a:xfrm>
              <a:custGeom>
                <a:avLst/>
                <a:gdLst>
                  <a:gd name="T0" fmla="*/ 12 w 15"/>
                  <a:gd name="T1" fmla="*/ 15 h 15"/>
                  <a:gd name="T2" fmla="*/ 12 w 15"/>
                  <a:gd name="T3" fmla="*/ 12 h 15"/>
                  <a:gd name="T4" fmla="*/ 15 w 15"/>
                  <a:gd name="T5" fmla="*/ 3 h 15"/>
                  <a:gd name="T6" fmla="*/ 3 w 15"/>
                  <a:gd name="T7" fmla="*/ 0 h 15"/>
                  <a:gd name="T8" fmla="*/ 0 w 15"/>
                  <a:gd name="T9" fmla="*/ 9 h 15"/>
                  <a:gd name="T10" fmla="*/ 0 w 15"/>
                  <a:gd name="T11" fmla="*/ 12 h 15"/>
                  <a:gd name="T12" fmla="*/ 12 w 1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12" y="15"/>
                    </a:moveTo>
                    <a:lnTo>
                      <a:pt x="12" y="12"/>
                    </a:lnTo>
                    <a:lnTo>
                      <a:pt x="15" y="3"/>
                    </a:lnTo>
                    <a:lnTo>
                      <a:pt x="3" y="0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47" name="Freeform 170"/>
              <p:cNvSpPr>
                <a:spLocks/>
              </p:cNvSpPr>
              <p:nvPr/>
            </p:nvSpPr>
            <p:spPr bwMode="auto">
              <a:xfrm>
                <a:off x="2097" y="2815"/>
                <a:ext cx="18" cy="18"/>
              </a:xfrm>
              <a:custGeom>
                <a:avLst/>
                <a:gdLst>
                  <a:gd name="T0" fmla="*/ 12 w 18"/>
                  <a:gd name="T1" fmla="*/ 18 h 18"/>
                  <a:gd name="T2" fmla="*/ 15 w 18"/>
                  <a:gd name="T3" fmla="*/ 15 h 18"/>
                  <a:gd name="T4" fmla="*/ 18 w 18"/>
                  <a:gd name="T5" fmla="*/ 9 h 18"/>
                  <a:gd name="T6" fmla="*/ 18 w 18"/>
                  <a:gd name="T7" fmla="*/ 3 h 18"/>
                  <a:gd name="T8" fmla="*/ 6 w 18"/>
                  <a:gd name="T9" fmla="*/ 0 h 18"/>
                  <a:gd name="T10" fmla="*/ 6 w 18"/>
                  <a:gd name="T11" fmla="*/ 3 h 18"/>
                  <a:gd name="T12" fmla="*/ 3 w 18"/>
                  <a:gd name="T13" fmla="*/ 6 h 18"/>
                  <a:gd name="T14" fmla="*/ 0 w 18"/>
                  <a:gd name="T15" fmla="*/ 9 h 18"/>
                  <a:gd name="T16" fmla="*/ 12 w 18"/>
                  <a:gd name="T17" fmla="*/ 18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12" y="18"/>
                    </a:moveTo>
                    <a:lnTo>
                      <a:pt x="15" y="15"/>
                    </a:lnTo>
                    <a:lnTo>
                      <a:pt x="18" y="9"/>
                    </a:lnTo>
                    <a:lnTo>
                      <a:pt x="18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48" name="Freeform 171"/>
              <p:cNvSpPr>
                <a:spLocks/>
              </p:cNvSpPr>
              <p:nvPr/>
            </p:nvSpPr>
            <p:spPr bwMode="auto">
              <a:xfrm>
                <a:off x="2079" y="2833"/>
                <a:ext cx="21" cy="18"/>
              </a:xfrm>
              <a:custGeom>
                <a:avLst/>
                <a:gdLst>
                  <a:gd name="T0" fmla="*/ 6 w 21"/>
                  <a:gd name="T1" fmla="*/ 18 h 18"/>
                  <a:gd name="T2" fmla="*/ 6 w 21"/>
                  <a:gd name="T3" fmla="*/ 18 h 18"/>
                  <a:gd name="T4" fmla="*/ 9 w 21"/>
                  <a:gd name="T5" fmla="*/ 18 h 18"/>
                  <a:gd name="T6" fmla="*/ 15 w 21"/>
                  <a:gd name="T7" fmla="*/ 15 h 18"/>
                  <a:gd name="T8" fmla="*/ 18 w 21"/>
                  <a:gd name="T9" fmla="*/ 12 h 18"/>
                  <a:gd name="T10" fmla="*/ 21 w 21"/>
                  <a:gd name="T11" fmla="*/ 9 h 18"/>
                  <a:gd name="T12" fmla="*/ 12 w 21"/>
                  <a:gd name="T13" fmla="*/ 0 h 18"/>
                  <a:gd name="T14" fmla="*/ 12 w 21"/>
                  <a:gd name="T15" fmla="*/ 3 h 18"/>
                  <a:gd name="T16" fmla="*/ 9 w 21"/>
                  <a:gd name="T17" fmla="*/ 3 h 18"/>
                  <a:gd name="T18" fmla="*/ 3 w 21"/>
                  <a:gd name="T19" fmla="*/ 6 h 18"/>
                  <a:gd name="T20" fmla="*/ 0 w 21"/>
                  <a:gd name="T21" fmla="*/ 6 h 18"/>
                  <a:gd name="T22" fmla="*/ 0 w 21"/>
                  <a:gd name="T23" fmla="*/ 6 h 18"/>
                  <a:gd name="T24" fmla="*/ 6 w 21"/>
                  <a:gd name="T25" fmla="*/ 18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18"/>
                  <a:gd name="T41" fmla="*/ 21 w 21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18">
                    <a:moveTo>
                      <a:pt x="6" y="18"/>
                    </a:moveTo>
                    <a:lnTo>
                      <a:pt x="6" y="18"/>
                    </a:lnTo>
                    <a:lnTo>
                      <a:pt x="9" y="18"/>
                    </a:lnTo>
                    <a:lnTo>
                      <a:pt x="15" y="15"/>
                    </a:lnTo>
                    <a:lnTo>
                      <a:pt x="18" y="12"/>
                    </a:lnTo>
                    <a:lnTo>
                      <a:pt x="21" y="9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49" name="Rectangle 172"/>
              <p:cNvSpPr>
                <a:spLocks noChangeArrowheads="1"/>
              </p:cNvSpPr>
              <p:nvPr/>
            </p:nvSpPr>
            <p:spPr bwMode="auto">
              <a:xfrm>
                <a:off x="2079" y="2839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50" name="Freeform 173"/>
              <p:cNvSpPr>
                <a:spLocks/>
              </p:cNvSpPr>
              <p:nvPr/>
            </p:nvSpPr>
            <p:spPr bwMode="auto">
              <a:xfrm>
                <a:off x="2034" y="2824"/>
                <a:ext cx="51" cy="30"/>
              </a:xfrm>
              <a:custGeom>
                <a:avLst/>
                <a:gdLst>
                  <a:gd name="T0" fmla="*/ 0 w 51"/>
                  <a:gd name="T1" fmla="*/ 9 h 30"/>
                  <a:gd name="T2" fmla="*/ 6 w 51"/>
                  <a:gd name="T3" fmla="*/ 15 h 30"/>
                  <a:gd name="T4" fmla="*/ 15 w 51"/>
                  <a:gd name="T5" fmla="*/ 21 h 30"/>
                  <a:gd name="T6" fmla="*/ 18 w 51"/>
                  <a:gd name="T7" fmla="*/ 24 h 30"/>
                  <a:gd name="T8" fmla="*/ 21 w 51"/>
                  <a:gd name="T9" fmla="*/ 27 h 30"/>
                  <a:gd name="T10" fmla="*/ 27 w 51"/>
                  <a:gd name="T11" fmla="*/ 30 h 30"/>
                  <a:gd name="T12" fmla="*/ 30 w 51"/>
                  <a:gd name="T13" fmla="*/ 30 h 30"/>
                  <a:gd name="T14" fmla="*/ 36 w 51"/>
                  <a:gd name="T15" fmla="*/ 30 h 30"/>
                  <a:gd name="T16" fmla="*/ 42 w 51"/>
                  <a:gd name="T17" fmla="*/ 30 h 30"/>
                  <a:gd name="T18" fmla="*/ 45 w 51"/>
                  <a:gd name="T19" fmla="*/ 30 h 30"/>
                  <a:gd name="T20" fmla="*/ 51 w 51"/>
                  <a:gd name="T21" fmla="*/ 27 h 30"/>
                  <a:gd name="T22" fmla="*/ 45 w 51"/>
                  <a:gd name="T23" fmla="*/ 15 h 30"/>
                  <a:gd name="T24" fmla="*/ 42 w 51"/>
                  <a:gd name="T25" fmla="*/ 18 h 30"/>
                  <a:gd name="T26" fmla="*/ 39 w 51"/>
                  <a:gd name="T27" fmla="*/ 18 h 30"/>
                  <a:gd name="T28" fmla="*/ 36 w 51"/>
                  <a:gd name="T29" fmla="*/ 18 h 30"/>
                  <a:gd name="T30" fmla="*/ 33 w 51"/>
                  <a:gd name="T31" fmla="*/ 18 h 30"/>
                  <a:gd name="T32" fmla="*/ 30 w 51"/>
                  <a:gd name="T33" fmla="*/ 18 h 30"/>
                  <a:gd name="T34" fmla="*/ 27 w 51"/>
                  <a:gd name="T35" fmla="*/ 15 h 30"/>
                  <a:gd name="T36" fmla="*/ 24 w 51"/>
                  <a:gd name="T37" fmla="*/ 12 h 30"/>
                  <a:gd name="T38" fmla="*/ 21 w 51"/>
                  <a:gd name="T39" fmla="*/ 12 h 30"/>
                  <a:gd name="T40" fmla="*/ 15 w 51"/>
                  <a:gd name="T41" fmla="*/ 6 h 30"/>
                  <a:gd name="T42" fmla="*/ 12 w 51"/>
                  <a:gd name="T43" fmla="*/ 0 h 30"/>
                  <a:gd name="T44" fmla="*/ 0 w 51"/>
                  <a:gd name="T45" fmla="*/ 9 h 3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1"/>
                  <a:gd name="T70" fmla="*/ 0 h 30"/>
                  <a:gd name="T71" fmla="*/ 51 w 51"/>
                  <a:gd name="T72" fmla="*/ 30 h 3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1" h="30">
                    <a:moveTo>
                      <a:pt x="0" y="9"/>
                    </a:moveTo>
                    <a:lnTo>
                      <a:pt x="6" y="15"/>
                    </a:lnTo>
                    <a:lnTo>
                      <a:pt x="15" y="21"/>
                    </a:lnTo>
                    <a:lnTo>
                      <a:pt x="18" y="24"/>
                    </a:lnTo>
                    <a:lnTo>
                      <a:pt x="21" y="27"/>
                    </a:lnTo>
                    <a:lnTo>
                      <a:pt x="27" y="30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42" y="30"/>
                    </a:lnTo>
                    <a:lnTo>
                      <a:pt x="45" y="30"/>
                    </a:lnTo>
                    <a:lnTo>
                      <a:pt x="51" y="27"/>
                    </a:lnTo>
                    <a:lnTo>
                      <a:pt x="45" y="15"/>
                    </a:lnTo>
                    <a:lnTo>
                      <a:pt x="42" y="18"/>
                    </a:lnTo>
                    <a:lnTo>
                      <a:pt x="39" y="18"/>
                    </a:lnTo>
                    <a:lnTo>
                      <a:pt x="36" y="18"/>
                    </a:lnTo>
                    <a:lnTo>
                      <a:pt x="33" y="18"/>
                    </a:lnTo>
                    <a:lnTo>
                      <a:pt x="30" y="18"/>
                    </a:lnTo>
                    <a:lnTo>
                      <a:pt x="27" y="15"/>
                    </a:lnTo>
                    <a:lnTo>
                      <a:pt x="24" y="12"/>
                    </a:lnTo>
                    <a:lnTo>
                      <a:pt x="21" y="12"/>
                    </a:lnTo>
                    <a:lnTo>
                      <a:pt x="15" y="6"/>
                    </a:lnTo>
                    <a:lnTo>
                      <a:pt x="1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51" name="Freeform 174"/>
              <p:cNvSpPr>
                <a:spLocks/>
              </p:cNvSpPr>
              <p:nvPr/>
            </p:nvSpPr>
            <p:spPr bwMode="auto">
              <a:xfrm>
                <a:off x="2019" y="2803"/>
                <a:ext cx="18" cy="18"/>
              </a:xfrm>
              <a:custGeom>
                <a:avLst/>
                <a:gdLst>
                  <a:gd name="T0" fmla="*/ 0 w 18"/>
                  <a:gd name="T1" fmla="*/ 9 h 18"/>
                  <a:gd name="T2" fmla="*/ 0 w 18"/>
                  <a:gd name="T3" fmla="*/ 9 h 18"/>
                  <a:gd name="T4" fmla="*/ 9 w 18"/>
                  <a:gd name="T5" fmla="*/ 18 h 18"/>
                  <a:gd name="T6" fmla="*/ 9 w 18"/>
                  <a:gd name="T7" fmla="*/ 18 h 18"/>
                  <a:gd name="T8" fmla="*/ 18 w 18"/>
                  <a:gd name="T9" fmla="*/ 9 h 18"/>
                  <a:gd name="T10" fmla="*/ 18 w 18"/>
                  <a:gd name="T11" fmla="*/ 9 h 18"/>
                  <a:gd name="T12" fmla="*/ 12 w 18"/>
                  <a:gd name="T13" fmla="*/ 0 h 18"/>
                  <a:gd name="T14" fmla="*/ 9 w 18"/>
                  <a:gd name="T15" fmla="*/ 0 h 18"/>
                  <a:gd name="T16" fmla="*/ 0 w 18"/>
                  <a:gd name="T17" fmla="*/ 9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0" y="9"/>
                    </a:moveTo>
                    <a:lnTo>
                      <a:pt x="0" y="9"/>
                    </a:lnTo>
                    <a:lnTo>
                      <a:pt x="9" y="18"/>
                    </a:lnTo>
                    <a:lnTo>
                      <a:pt x="18" y="9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52" name="Freeform 175"/>
              <p:cNvSpPr>
                <a:spLocks/>
              </p:cNvSpPr>
              <p:nvPr/>
            </p:nvSpPr>
            <p:spPr bwMode="auto">
              <a:xfrm>
                <a:off x="2001" y="2782"/>
                <a:ext cx="18" cy="18"/>
              </a:xfrm>
              <a:custGeom>
                <a:avLst/>
                <a:gdLst>
                  <a:gd name="T0" fmla="*/ 0 w 18"/>
                  <a:gd name="T1" fmla="*/ 12 h 18"/>
                  <a:gd name="T2" fmla="*/ 0 w 18"/>
                  <a:gd name="T3" fmla="*/ 12 h 18"/>
                  <a:gd name="T4" fmla="*/ 6 w 18"/>
                  <a:gd name="T5" fmla="*/ 15 h 18"/>
                  <a:gd name="T6" fmla="*/ 9 w 18"/>
                  <a:gd name="T7" fmla="*/ 18 h 18"/>
                  <a:gd name="T8" fmla="*/ 18 w 18"/>
                  <a:gd name="T9" fmla="*/ 12 h 18"/>
                  <a:gd name="T10" fmla="*/ 15 w 18"/>
                  <a:gd name="T11" fmla="*/ 6 h 18"/>
                  <a:gd name="T12" fmla="*/ 9 w 18"/>
                  <a:gd name="T13" fmla="*/ 3 h 18"/>
                  <a:gd name="T14" fmla="*/ 9 w 18"/>
                  <a:gd name="T15" fmla="*/ 0 h 18"/>
                  <a:gd name="T16" fmla="*/ 0 w 18"/>
                  <a:gd name="T17" fmla="*/ 1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0" y="12"/>
                    </a:moveTo>
                    <a:lnTo>
                      <a:pt x="0" y="12"/>
                    </a:lnTo>
                    <a:lnTo>
                      <a:pt x="6" y="15"/>
                    </a:lnTo>
                    <a:lnTo>
                      <a:pt x="9" y="18"/>
                    </a:lnTo>
                    <a:lnTo>
                      <a:pt x="18" y="12"/>
                    </a:lnTo>
                    <a:lnTo>
                      <a:pt x="15" y="6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53" name="Freeform 176"/>
              <p:cNvSpPr>
                <a:spLocks/>
              </p:cNvSpPr>
              <p:nvPr/>
            </p:nvSpPr>
            <p:spPr bwMode="auto">
              <a:xfrm>
                <a:off x="1947" y="2770"/>
                <a:ext cx="51" cy="21"/>
              </a:xfrm>
              <a:custGeom>
                <a:avLst/>
                <a:gdLst>
                  <a:gd name="T0" fmla="*/ 12 w 51"/>
                  <a:gd name="T1" fmla="*/ 21 h 21"/>
                  <a:gd name="T2" fmla="*/ 9 w 51"/>
                  <a:gd name="T3" fmla="*/ 21 h 21"/>
                  <a:gd name="T4" fmla="*/ 15 w 51"/>
                  <a:gd name="T5" fmla="*/ 18 h 21"/>
                  <a:gd name="T6" fmla="*/ 21 w 51"/>
                  <a:gd name="T7" fmla="*/ 15 h 21"/>
                  <a:gd name="T8" fmla="*/ 24 w 51"/>
                  <a:gd name="T9" fmla="*/ 15 h 21"/>
                  <a:gd name="T10" fmla="*/ 30 w 51"/>
                  <a:gd name="T11" fmla="*/ 15 h 21"/>
                  <a:gd name="T12" fmla="*/ 33 w 51"/>
                  <a:gd name="T13" fmla="*/ 15 h 21"/>
                  <a:gd name="T14" fmla="*/ 36 w 51"/>
                  <a:gd name="T15" fmla="*/ 15 h 21"/>
                  <a:gd name="T16" fmla="*/ 42 w 51"/>
                  <a:gd name="T17" fmla="*/ 15 h 21"/>
                  <a:gd name="T18" fmla="*/ 45 w 51"/>
                  <a:gd name="T19" fmla="*/ 18 h 21"/>
                  <a:gd name="T20" fmla="*/ 45 w 51"/>
                  <a:gd name="T21" fmla="*/ 15 h 21"/>
                  <a:gd name="T22" fmla="*/ 51 w 51"/>
                  <a:gd name="T23" fmla="*/ 6 h 21"/>
                  <a:gd name="T24" fmla="*/ 51 w 51"/>
                  <a:gd name="T25" fmla="*/ 6 h 21"/>
                  <a:gd name="T26" fmla="*/ 45 w 51"/>
                  <a:gd name="T27" fmla="*/ 3 h 21"/>
                  <a:gd name="T28" fmla="*/ 39 w 51"/>
                  <a:gd name="T29" fmla="*/ 0 h 21"/>
                  <a:gd name="T30" fmla="*/ 33 w 51"/>
                  <a:gd name="T31" fmla="*/ 0 h 21"/>
                  <a:gd name="T32" fmla="*/ 27 w 51"/>
                  <a:gd name="T33" fmla="*/ 0 h 21"/>
                  <a:gd name="T34" fmla="*/ 21 w 51"/>
                  <a:gd name="T35" fmla="*/ 3 h 21"/>
                  <a:gd name="T36" fmla="*/ 15 w 51"/>
                  <a:gd name="T37" fmla="*/ 3 h 21"/>
                  <a:gd name="T38" fmla="*/ 9 w 51"/>
                  <a:gd name="T39" fmla="*/ 6 h 21"/>
                  <a:gd name="T40" fmla="*/ 3 w 51"/>
                  <a:gd name="T41" fmla="*/ 9 h 21"/>
                  <a:gd name="T42" fmla="*/ 0 w 51"/>
                  <a:gd name="T43" fmla="*/ 12 h 21"/>
                  <a:gd name="T44" fmla="*/ 12 w 51"/>
                  <a:gd name="T45" fmla="*/ 21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1"/>
                  <a:gd name="T70" fmla="*/ 0 h 21"/>
                  <a:gd name="T71" fmla="*/ 51 w 51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1" h="21">
                    <a:moveTo>
                      <a:pt x="12" y="21"/>
                    </a:moveTo>
                    <a:lnTo>
                      <a:pt x="9" y="21"/>
                    </a:lnTo>
                    <a:lnTo>
                      <a:pt x="15" y="18"/>
                    </a:lnTo>
                    <a:lnTo>
                      <a:pt x="21" y="15"/>
                    </a:lnTo>
                    <a:lnTo>
                      <a:pt x="24" y="15"/>
                    </a:lnTo>
                    <a:lnTo>
                      <a:pt x="30" y="15"/>
                    </a:lnTo>
                    <a:lnTo>
                      <a:pt x="33" y="15"/>
                    </a:lnTo>
                    <a:lnTo>
                      <a:pt x="36" y="15"/>
                    </a:lnTo>
                    <a:lnTo>
                      <a:pt x="42" y="15"/>
                    </a:lnTo>
                    <a:lnTo>
                      <a:pt x="45" y="18"/>
                    </a:lnTo>
                    <a:lnTo>
                      <a:pt x="45" y="15"/>
                    </a:lnTo>
                    <a:lnTo>
                      <a:pt x="51" y="6"/>
                    </a:lnTo>
                    <a:lnTo>
                      <a:pt x="45" y="3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3"/>
                    </a:lnTo>
                    <a:lnTo>
                      <a:pt x="15" y="3"/>
                    </a:lnTo>
                    <a:lnTo>
                      <a:pt x="9" y="6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12" y="21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54" name="Freeform 177"/>
              <p:cNvSpPr>
                <a:spLocks/>
              </p:cNvSpPr>
              <p:nvPr/>
            </p:nvSpPr>
            <p:spPr bwMode="auto">
              <a:xfrm>
                <a:off x="1947" y="277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55" name="Freeform 178"/>
              <p:cNvSpPr>
                <a:spLocks/>
              </p:cNvSpPr>
              <p:nvPr/>
            </p:nvSpPr>
            <p:spPr bwMode="auto">
              <a:xfrm>
                <a:off x="1944" y="2782"/>
                <a:ext cx="18" cy="27"/>
              </a:xfrm>
              <a:custGeom>
                <a:avLst/>
                <a:gdLst>
                  <a:gd name="T0" fmla="*/ 18 w 18"/>
                  <a:gd name="T1" fmla="*/ 21 h 27"/>
                  <a:gd name="T2" fmla="*/ 15 w 18"/>
                  <a:gd name="T3" fmla="*/ 15 h 27"/>
                  <a:gd name="T4" fmla="*/ 15 w 18"/>
                  <a:gd name="T5" fmla="*/ 12 h 27"/>
                  <a:gd name="T6" fmla="*/ 12 w 18"/>
                  <a:gd name="T7" fmla="*/ 9 h 27"/>
                  <a:gd name="T8" fmla="*/ 12 w 18"/>
                  <a:gd name="T9" fmla="*/ 9 h 27"/>
                  <a:gd name="T10" fmla="*/ 15 w 18"/>
                  <a:gd name="T11" fmla="*/ 9 h 27"/>
                  <a:gd name="T12" fmla="*/ 15 w 18"/>
                  <a:gd name="T13" fmla="*/ 9 h 27"/>
                  <a:gd name="T14" fmla="*/ 15 w 18"/>
                  <a:gd name="T15" fmla="*/ 9 h 27"/>
                  <a:gd name="T16" fmla="*/ 3 w 18"/>
                  <a:gd name="T17" fmla="*/ 0 h 27"/>
                  <a:gd name="T18" fmla="*/ 3 w 18"/>
                  <a:gd name="T19" fmla="*/ 3 h 27"/>
                  <a:gd name="T20" fmla="*/ 0 w 18"/>
                  <a:gd name="T21" fmla="*/ 6 h 27"/>
                  <a:gd name="T22" fmla="*/ 0 w 18"/>
                  <a:gd name="T23" fmla="*/ 9 h 27"/>
                  <a:gd name="T24" fmla="*/ 0 w 18"/>
                  <a:gd name="T25" fmla="*/ 12 h 27"/>
                  <a:gd name="T26" fmla="*/ 3 w 18"/>
                  <a:gd name="T27" fmla="*/ 15 h 27"/>
                  <a:gd name="T28" fmla="*/ 6 w 18"/>
                  <a:gd name="T29" fmla="*/ 21 h 27"/>
                  <a:gd name="T30" fmla="*/ 9 w 18"/>
                  <a:gd name="T31" fmla="*/ 27 h 27"/>
                  <a:gd name="T32" fmla="*/ 18 w 18"/>
                  <a:gd name="T33" fmla="*/ 21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27"/>
                  <a:gd name="T53" fmla="*/ 18 w 18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27">
                    <a:moveTo>
                      <a:pt x="18" y="21"/>
                    </a:moveTo>
                    <a:lnTo>
                      <a:pt x="15" y="15"/>
                    </a:lnTo>
                    <a:lnTo>
                      <a:pt x="15" y="12"/>
                    </a:lnTo>
                    <a:lnTo>
                      <a:pt x="12" y="9"/>
                    </a:lnTo>
                    <a:lnTo>
                      <a:pt x="15" y="9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6" y="21"/>
                    </a:lnTo>
                    <a:lnTo>
                      <a:pt x="9" y="27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56" name="Freeform 179"/>
              <p:cNvSpPr>
                <a:spLocks/>
              </p:cNvSpPr>
              <p:nvPr/>
            </p:nvSpPr>
            <p:spPr bwMode="auto">
              <a:xfrm>
                <a:off x="1962" y="2812"/>
                <a:ext cx="18" cy="18"/>
              </a:xfrm>
              <a:custGeom>
                <a:avLst/>
                <a:gdLst>
                  <a:gd name="T0" fmla="*/ 18 w 18"/>
                  <a:gd name="T1" fmla="*/ 9 h 18"/>
                  <a:gd name="T2" fmla="*/ 12 w 18"/>
                  <a:gd name="T3" fmla="*/ 3 h 18"/>
                  <a:gd name="T4" fmla="*/ 9 w 18"/>
                  <a:gd name="T5" fmla="*/ 0 h 18"/>
                  <a:gd name="T6" fmla="*/ 0 w 18"/>
                  <a:gd name="T7" fmla="*/ 6 h 18"/>
                  <a:gd name="T8" fmla="*/ 3 w 18"/>
                  <a:gd name="T9" fmla="*/ 9 h 18"/>
                  <a:gd name="T10" fmla="*/ 9 w 18"/>
                  <a:gd name="T11" fmla="*/ 18 h 18"/>
                  <a:gd name="T12" fmla="*/ 18 w 18"/>
                  <a:gd name="T13" fmla="*/ 9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8"/>
                  <a:gd name="T23" fmla="*/ 18 w 18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8">
                    <a:moveTo>
                      <a:pt x="18" y="9"/>
                    </a:moveTo>
                    <a:lnTo>
                      <a:pt x="12" y="3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9" y="18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57" name="Freeform 180"/>
              <p:cNvSpPr>
                <a:spLocks/>
              </p:cNvSpPr>
              <p:nvPr/>
            </p:nvSpPr>
            <p:spPr bwMode="auto">
              <a:xfrm>
                <a:off x="1977" y="2833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15 w 18"/>
                  <a:gd name="T3" fmla="*/ 6 h 18"/>
                  <a:gd name="T4" fmla="*/ 12 w 18"/>
                  <a:gd name="T5" fmla="*/ 3 h 18"/>
                  <a:gd name="T6" fmla="*/ 12 w 18"/>
                  <a:gd name="T7" fmla="*/ 0 h 18"/>
                  <a:gd name="T8" fmla="*/ 0 w 18"/>
                  <a:gd name="T9" fmla="*/ 6 h 18"/>
                  <a:gd name="T10" fmla="*/ 3 w 18"/>
                  <a:gd name="T11" fmla="*/ 9 h 18"/>
                  <a:gd name="T12" fmla="*/ 3 w 18"/>
                  <a:gd name="T13" fmla="*/ 12 h 18"/>
                  <a:gd name="T14" fmla="*/ 6 w 18"/>
                  <a:gd name="T15" fmla="*/ 18 h 18"/>
                  <a:gd name="T16" fmla="*/ 18 w 18"/>
                  <a:gd name="T17" fmla="*/ 1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18" y="12"/>
                    </a:moveTo>
                    <a:lnTo>
                      <a:pt x="15" y="6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6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58" name="Freeform 181"/>
              <p:cNvSpPr>
                <a:spLocks/>
              </p:cNvSpPr>
              <p:nvPr/>
            </p:nvSpPr>
            <p:spPr bwMode="auto">
              <a:xfrm>
                <a:off x="1983" y="2860"/>
                <a:ext cx="36" cy="42"/>
              </a:xfrm>
              <a:custGeom>
                <a:avLst/>
                <a:gdLst>
                  <a:gd name="T0" fmla="*/ 36 w 36"/>
                  <a:gd name="T1" fmla="*/ 42 h 42"/>
                  <a:gd name="T2" fmla="*/ 36 w 36"/>
                  <a:gd name="T3" fmla="*/ 39 h 42"/>
                  <a:gd name="T4" fmla="*/ 33 w 36"/>
                  <a:gd name="T5" fmla="*/ 36 h 42"/>
                  <a:gd name="T6" fmla="*/ 33 w 36"/>
                  <a:gd name="T7" fmla="*/ 33 h 42"/>
                  <a:gd name="T8" fmla="*/ 30 w 36"/>
                  <a:gd name="T9" fmla="*/ 27 h 42"/>
                  <a:gd name="T10" fmla="*/ 27 w 36"/>
                  <a:gd name="T11" fmla="*/ 24 h 42"/>
                  <a:gd name="T12" fmla="*/ 24 w 36"/>
                  <a:gd name="T13" fmla="*/ 21 h 42"/>
                  <a:gd name="T14" fmla="*/ 18 w 36"/>
                  <a:gd name="T15" fmla="*/ 15 h 42"/>
                  <a:gd name="T16" fmla="*/ 15 w 36"/>
                  <a:gd name="T17" fmla="*/ 12 h 42"/>
                  <a:gd name="T18" fmla="*/ 12 w 36"/>
                  <a:gd name="T19" fmla="*/ 6 h 42"/>
                  <a:gd name="T20" fmla="*/ 12 w 36"/>
                  <a:gd name="T21" fmla="*/ 6 h 42"/>
                  <a:gd name="T22" fmla="*/ 12 w 36"/>
                  <a:gd name="T23" fmla="*/ 3 h 42"/>
                  <a:gd name="T24" fmla="*/ 12 w 36"/>
                  <a:gd name="T25" fmla="*/ 0 h 42"/>
                  <a:gd name="T26" fmla="*/ 12 w 36"/>
                  <a:gd name="T27" fmla="*/ 3 h 42"/>
                  <a:gd name="T28" fmla="*/ 0 w 36"/>
                  <a:gd name="T29" fmla="*/ 0 h 42"/>
                  <a:gd name="T30" fmla="*/ 0 w 36"/>
                  <a:gd name="T31" fmla="*/ 0 h 42"/>
                  <a:gd name="T32" fmla="*/ 0 w 36"/>
                  <a:gd name="T33" fmla="*/ 6 h 42"/>
                  <a:gd name="T34" fmla="*/ 0 w 36"/>
                  <a:gd name="T35" fmla="*/ 9 h 42"/>
                  <a:gd name="T36" fmla="*/ 3 w 36"/>
                  <a:gd name="T37" fmla="*/ 12 h 42"/>
                  <a:gd name="T38" fmla="*/ 6 w 36"/>
                  <a:gd name="T39" fmla="*/ 18 h 42"/>
                  <a:gd name="T40" fmla="*/ 9 w 36"/>
                  <a:gd name="T41" fmla="*/ 24 h 42"/>
                  <a:gd name="T42" fmla="*/ 15 w 36"/>
                  <a:gd name="T43" fmla="*/ 30 h 42"/>
                  <a:gd name="T44" fmla="*/ 18 w 36"/>
                  <a:gd name="T45" fmla="*/ 33 h 42"/>
                  <a:gd name="T46" fmla="*/ 21 w 36"/>
                  <a:gd name="T47" fmla="*/ 36 h 42"/>
                  <a:gd name="T48" fmla="*/ 21 w 36"/>
                  <a:gd name="T49" fmla="*/ 39 h 42"/>
                  <a:gd name="T50" fmla="*/ 21 w 36"/>
                  <a:gd name="T51" fmla="*/ 39 h 42"/>
                  <a:gd name="T52" fmla="*/ 24 w 36"/>
                  <a:gd name="T53" fmla="*/ 42 h 42"/>
                  <a:gd name="T54" fmla="*/ 24 w 36"/>
                  <a:gd name="T55" fmla="*/ 39 h 42"/>
                  <a:gd name="T56" fmla="*/ 36 w 36"/>
                  <a:gd name="T57" fmla="*/ 42 h 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6"/>
                  <a:gd name="T88" fmla="*/ 0 h 42"/>
                  <a:gd name="T89" fmla="*/ 36 w 36"/>
                  <a:gd name="T90" fmla="*/ 42 h 4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6" h="42">
                    <a:moveTo>
                      <a:pt x="36" y="42"/>
                    </a:moveTo>
                    <a:lnTo>
                      <a:pt x="36" y="39"/>
                    </a:lnTo>
                    <a:lnTo>
                      <a:pt x="33" y="36"/>
                    </a:lnTo>
                    <a:lnTo>
                      <a:pt x="33" y="33"/>
                    </a:lnTo>
                    <a:lnTo>
                      <a:pt x="30" y="27"/>
                    </a:lnTo>
                    <a:lnTo>
                      <a:pt x="27" y="24"/>
                    </a:lnTo>
                    <a:lnTo>
                      <a:pt x="24" y="21"/>
                    </a:lnTo>
                    <a:lnTo>
                      <a:pt x="18" y="15"/>
                    </a:lnTo>
                    <a:lnTo>
                      <a:pt x="15" y="12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6" y="18"/>
                    </a:lnTo>
                    <a:lnTo>
                      <a:pt x="9" y="24"/>
                    </a:lnTo>
                    <a:lnTo>
                      <a:pt x="15" y="30"/>
                    </a:lnTo>
                    <a:lnTo>
                      <a:pt x="18" y="33"/>
                    </a:lnTo>
                    <a:lnTo>
                      <a:pt x="21" y="36"/>
                    </a:lnTo>
                    <a:lnTo>
                      <a:pt x="21" y="39"/>
                    </a:lnTo>
                    <a:lnTo>
                      <a:pt x="24" y="42"/>
                    </a:lnTo>
                    <a:lnTo>
                      <a:pt x="24" y="39"/>
                    </a:lnTo>
                    <a:lnTo>
                      <a:pt x="36" y="4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59" name="Rectangle 182"/>
              <p:cNvSpPr>
                <a:spLocks noChangeArrowheads="1"/>
              </p:cNvSpPr>
              <p:nvPr/>
            </p:nvSpPr>
            <p:spPr bwMode="auto">
              <a:xfrm>
                <a:off x="2019" y="2899"/>
                <a:ext cx="1" cy="3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60" name="Freeform 183"/>
              <p:cNvSpPr>
                <a:spLocks/>
              </p:cNvSpPr>
              <p:nvPr/>
            </p:nvSpPr>
            <p:spPr bwMode="auto">
              <a:xfrm>
                <a:off x="2001" y="2899"/>
                <a:ext cx="18" cy="21"/>
              </a:xfrm>
              <a:custGeom>
                <a:avLst/>
                <a:gdLst>
                  <a:gd name="T0" fmla="*/ 12 w 18"/>
                  <a:gd name="T1" fmla="*/ 21 h 21"/>
                  <a:gd name="T2" fmla="*/ 15 w 18"/>
                  <a:gd name="T3" fmla="*/ 15 h 21"/>
                  <a:gd name="T4" fmla="*/ 18 w 18"/>
                  <a:gd name="T5" fmla="*/ 3 h 21"/>
                  <a:gd name="T6" fmla="*/ 6 w 18"/>
                  <a:gd name="T7" fmla="*/ 0 h 21"/>
                  <a:gd name="T8" fmla="*/ 3 w 18"/>
                  <a:gd name="T9" fmla="*/ 12 h 21"/>
                  <a:gd name="T10" fmla="*/ 0 w 18"/>
                  <a:gd name="T11" fmla="*/ 18 h 21"/>
                  <a:gd name="T12" fmla="*/ 12 w 18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1"/>
                  <a:gd name="T23" fmla="*/ 18 w 18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1">
                    <a:moveTo>
                      <a:pt x="12" y="21"/>
                    </a:moveTo>
                    <a:lnTo>
                      <a:pt x="15" y="15"/>
                    </a:lnTo>
                    <a:lnTo>
                      <a:pt x="18" y="3"/>
                    </a:lnTo>
                    <a:lnTo>
                      <a:pt x="6" y="0"/>
                    </a:lnTo>
                    <a:lnTo>
                      <a:pt x="3" y="12"/>
                    </a:lnTo>
                    <a:lnTo>
                      <a:pt x="0" y="18"/>
                    </a:lnTo>
                    <a:lnTo>
                      <a:pt x="12" y="21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61" name="Freeform 184"/>
              <p:cNvSpPr>
                <a:spLocks/>
              </p:cNvSpPr>
              <p:nvPr/>
            </p:nvSpPr>
            <p:spPr bwMode="auto">
              <a:xfrm>
                <a:off x="1995" y="2929"/>
                <a:ext cx="15" cy="15"/>
              </a:xfrm>
              <a:custGeom>
                <a:avLst/>
                <a:gdLst>
                  <a:gd name="T0" fmla="*/ 12 w 15"/>
                  <a:gd name="T1" fmla="*/ 15 h 15"/>
                  <a:gd name="T2" fmla="*/ 15 w 15"/>
                  <a:gd name="T3" fmla="*/ 6 h 15"/>
                  <a:gd name="T4" fmla="*/ 15 w 15"/>
                  <a:gd name="T5" fmla="*/ 3 h 15"/>
                  <a:gd name="T6" fmla="*/ 3 w 15"/>
                  <a:gd name="T7" fmla="*/ 0 h 15"/>
                  <a:gd name="T8" fmla="*/ 3 w 15"/>
                  <a:gd name="T9" fmla="*/ 6 h 15"/>
                  <a:gd name="T10" fmla="*/ 0 w 15"/>
                  <a:gd name="T11" fmla="*/ 12 h 15"/>
                  <a:gd name="T12" fmla="*/ 12 w 1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12" y="15"/>
                    </a:moveTo>
                    <a:lnTo>
                      <a:pt x="15" y="6"/>
                    </a:lnTo>
                    <a:lnTo>
                      <a:pt x="15" y="3"/>
                    </a:lnTo>
                    <a:lnTo>
                      <a:pt x="3" y="0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62" name="Freeform 185"/>
              <p:cNvSpPr>
                <a:spLocks/>
              </p:cNvSpPr>
              <p:nvPr/>
            </p:nvSpPr>
            <p:spPr bwMode="auto">
              <a:xfrm>
                <a:off x="1992" y="2956"/>
                <a:ext cx="15" cy="15"/>
              </a:xfrm>
              <a:custGeom>
                <a:avLst/>
                <a:gdLst>
                  <a:gd name="T0" fmla="*/ 12 w 15"/>
                  <a:gd name="T1" fmla="*/ 15 h 15"/>
                  <a:gd name="T2" fmla="*/ 12 w 15"/>
                  <a:gd name="T3" fmla="*/ 12 h 15"/>
                  <a:gd name="T4" fmla="*/ 15 w 15"/>
                  <a:gd name="T5" fmla="*/ 3 h 15"/>
                  <a:gd name="T6" fmla="*/ 15 w 15"/>
                  <a:gd name="T7" fmla="*/ 3 h 15"/>
                  <a:gd name="T8" fmla="*/ 0 w 15"/>
                  <a:gd name="T9" fmla="*/ 0 h 15"/>
                  <a:gd name="T10" fmla="*/ 0 w 15"/>
                  <a:gd name="T11" fmla="*/ 0 h 15"/>
                  <a:gd name="T12" fmla="*/ 0 w 15"/>
                  <a:gd name="T13" fmla="*/ 9 h 15"/>
                  <a:gd name="T14" fmla="*/ 0 w 15"/>
                  <a:gd name="T15" fmla="*/ 12 h 15"/>
                  <a:gd name="T16" fmla="*/ 12 w 15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5"/>
                  <a:gd name="T29" fmla="*/ 15 w 15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5">
                    <a:moveTo>
                      <a:pt x="12" y="15"/>
                    </a:moveTo>
                    <a:lnTo>
                      <a:pt x="12" y="12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63" name="Freeform 186"/>
              <p:cNvSpPr>
                <a:spLocks/>
              </p:cNvSpPr>
              <p:nvPr/>
            </p:nvSpPr>
            <p:spPr bwMode="auto">
              <a:xfrm>
                <a:off x="2001" y="2944"/>
                <a:ext cx="48" cy="42"/>
              </a:xfrm>
              <a:custGeom>
                <a:avLst/>
                <a:gdLst>
                  <a:gd name="T0" fmla="*/ 48 w 48"/>
                  <a:gd name="T1" fmla="*/ 6 h 42"/>
                  <a:gd name="T2" fmla="*/ 48 w 48"/>
                  <a:gd name="T3" fmla="*/ 6 h 42"/>
                  <a:gd name="T4" fmla="*/ 48 w 48"/>
                  <a:gd name="T5" fmla="*/ 3 h 42"/>
                  <a:gd name="T6" fmla="*/ 45 w 48"/>
                  <a:gd name="T7" fmla="*/ 3 h 42"/>
                  <a:gd name="T8" fmla="*/ 42 w 48"/>
                  <a:gd name="T9" fmla="*/ 0 h 42"/>
                  <a:gd name="T10" fmla="*/ 39 w 48"/>
                  <a:gd name="T11" fmla="*/ 0 h 42"/>
                  <a:gd name="T12" fmla="*/ 33 w 48"/>
                  <a:gd name="T13" fmla="*/ 3 h 42"/>
                  <a:gd name="T14" fmla="*/ 30 w 48"/>
                  <a:gd name="T15" fmla="*/ 3 h 42"/>
                  <a:gd name="T16" fmla="*/ 21 w 48"/>
                  <a:gd name="T17" fmla="*/ 9 h 42"/>
                  <a:gd name="T18" fmla="*/ 15 w 48"/>
                  <a:gd name="T19" fmla="*/ 15 h 42"/>
                  <a:gd name="T20" fmla="*/ 6 w 48"/>
                  <a:gd name="T21" fmla="*/ 21 h 42"/>
                  <a:gd name="T22" fmla="*/ 0 w 48"/>
                  <a:gd name="T23" fmla="*/ 27 h 42"/>
                  <a:gd name="T24" fmla="*/ 0 w 48"/>
                  <a:gd name="T25" fmla="*/ 27 h 42"/>
                  <a:gd name="T26" fmla="*/ 0 w 48"/>
                  <a:gd name="T27" fmla="*/ 27 h 42"/>
                  <a:gd name="T28" fmla="*/ 3 w 48"/>
                  <a:gd name="T29" fmla="*/ 42 h 42"/>
                  <a:gd name="T30" fmla="*/ 3 w 48"/>
                  <a:gd name="T31" fmla="*/ 39 h 42"/>
                  <a:gd name="T32" fmla="*/ 9 w 48"/>
                  <a:gd name="T33" fmla="*/ 39 h 42"/>
                  <a:gd name="T34" fmla="*/ 15 w 48"/>
                  <a:gd name="T35" fmla="*/ 33 h 42"/>
                  <a:gd name="T36" fmla="*/ 24 w 48"/>
                  <a:gd name="T37" fmla="*/ 27 h 42"/>
                  <a:gd name="T38" fmla="*/ 30 w 48"/>
                  <a:gd name="T39" fmla="*/ 21 h 42"/>
                  <a:gd name="T40" fmla="*/ 36 w 48"/>
                  <a:gd name="T41" fmla="*/ 15 h 42"/>
                  <a:gd name="T42" fmla="*/ 39 w 48"/>
                  <a:gd name="T43" fmla="*/ 15 h 42"/>
                  <a:gd name="T44" fmla="*/ 42 w 48"/>
                  <a:gd name="T45" fmla="*/ 15 h 42"/>
                  <a:gd name="T46" fmla="*/ 39 w 48"/>
                  <a:gd name="T47" fmla="*/ 15 h 42"/>
                  <a:gd name="T48" fmla="*/ 39 w 48"/>
                  <a:gd name="T49" fmla="*/ 15 h 42"/>
                  <a:gd name="T50" fmla="*/ 39 w 48"/>
                  <a:gd name="T51" fmla="*/ 12 h 42"/>
                  <a:gd name="T52" fmla="*/ 39 w 48"/>
                  <a:gd name="T53" fmla="*/ 12 h 42"/>
                  <a:gd name="T54" fmla="*/ 39 w 48"/>
                  <a:gd name="T55" fmla="*/ 12 h 42"/>
                  <a:gd name="T56" fmla="*/ 48 w 48"/>
                  <a:gd name="T57" fmla="*/ 6 h 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8"/>
                  <a:gd name="T88" fmla="*/ 0 h 42"/>
                  <a:gd name="T89" fmla="*/ 48 w 48"/>
                  <a:gd name="T90" fmla="*/ 42 h 4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8" h="42">
                    <a:moveTo>
                      <a:pt x="48" y="6"/>
                    </a:moveTo>
                    <a:lnTo>
                      <a:pt x="48" y="6"/>
                    </a:lnTo>
                    <a:lnTo>
                      <a:pt x="48" y="3"/>
                    </a:lnTo>
                    <a:lnTo>
                      <a:pt x="45" y="3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3" y="3"/>
                    </a:lnTo>
                    <a:lnTo>
                      <a:pt x="30" y="3"/>
                    </a:lnTo>
                    <a:lnTo>
                      <a:pt x="21" y="9"/>
                    </a:lnTo>
                    <a:lnTo>
                      <a:pt x="15" y="15"/>
                    </a:lnTo>
                    <a:lnTo>
                      <a:pt x="6" y="21"/>
                    </a:lnTo>
                    <a:lnTo>
                      <a:pt x="0" y="27"/>
                    </a:lnTo>
                    <a:lnTo>
                      <a:pt x="3" y="42"/>
                    </a:lnTo>
                    <a:lnTo>
                      <a:pt x="3" y="39"/>
                    </a:lnTo>
                    <a:lnTo>
                      <a:pt x="9" y="39"/>
                    </a:lnTo>
                    <a:lnTo>
                      <a:pt x="15" y="33"/>
                    </a:lnTo>
                    <a:lnTo>
                      <a:pt x="24" y="27"/>
                    </a:lnTo>
                    <a:lnTo>
                      <a:pt x="30" y="21"/>
                    </a:lnTo>
                    <a:lnTo>
                      <a:pt x="36" y="15"/>
                    </a:lnTo>
                    <a:lnTo>
                      <a:pt x="39" y="15"/>
                    </a:lnTo>
                    <a:lnTo>
                      <a:pt x="42" y="15"/>
                    </a:lnTo>
                    <a:lnTo>
                      <a:pt x="39" y="15"/>
                    </a:lnTo>
                    <a:lnTo>
                      <a:pt x="39" y="12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64" name="Freeform 187"/>
              <p:cNvSpPr>
                <a:spLocks/>
              </p:cNvSpPr>
              <p:nvPr/>
            </p:nvSpPr>
            <p:spPr bwMode="auto">
              <a:xfrm>
                <a:off x="2040" y="2950"/>
                <a:ext cx="15" cy="18"/>
              </a:xfrm>
              <a:custGeom>
                <a:avLst/>
                <a:gdLst>
                  <a:gd name="T0" fmla="*/ 15 w 15"/>
                  <a:gd name="T1" fmla="*/ 15 h 18"/>
                  <a:gd name="T2" fmla="*/ 15 w 15"/>
                  <a:gd name="T3" fmla="*/ 12 h 18"/>
                  <a:gd name="T4" fmla="*/ 12 w 15"/>
                  <a:gd name="T5" fmla="*/ 6 h 18"/>
                  <a:gd name="T6" fmla="*/ 9 w 15"/>
                  <a:gd name="T7" fmla="*/ 0 h 18"/>
                  <a:gd name="T8" fmla="*/ 0 w 15"/>
                  <a:gd name="T9" fmla="*/ 6 h 18"/>
                  <a:gd name="T10" fmla="*/ 0 w 15"/>
                  <a:gd name="T11" fmla="*/ 12 h 18"/>
                  <a:gd name="T12" fmla="*/ 3 w 15"/>
                  <a:gd name="T13" fmla="*/ 18 h 18"/>
                  <a:gd name="T14" fmla="*/ 3 w 15"/>
                  <a:gd name="T15" fmla="*/ 18 h 18"/>
                  <a:gd name="T16" fmla="*/ 15 w 15"/>
                  <a:gd name="T17" fmla="*/ 15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8"/>
                  <a:gd name="T29" fmla="*/ 15 w 15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8">
                    <a:moveTo>
                      <a:pt x="15" y="15"/>
                    </a:moveTo>
                    <a:lnTo>
                      <a:pt x="15" y="12"/>
                    </a:lnTo>
                    <a:lnTo>
                      <a:pt x="12" y="6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3" y="18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65" name="Freeform 188"/>
              <p:cNvSpPr>
                <a:spLocks/>
              </p:cNvSpPr>
              <p:nvPr/>
            </p:nvSpPr>
            <p:spPr bwMode="auto">
              <a:xfrm>
                <a:off x="2058" y="2962"/>
                <a:ext cx="15" cy="18"/>
              </a:xfrm>
              <a:custGeom>
                <a:avLst/>
                <a:gdLst>
                  <a:gd name="T0" fmla="*/ 6 w 15"/>
                  <a:gd name="T1" fmla="*/ 0 h 18"/>
                  <a:gd name="T2" fmla="*/ 3 w 15"/>
                  <a:gd name="T3" fmla="*/ 3 h 18"/>
                  <a:gd name="T4" fmla="*/ 3 w 15"/>
                  <a:gd name="T5" fmla="*/ 3 h 18"/>
                  <a:gd name="T6" fmla="*/ 0 w 15"/>
                  <a:gd name="T7" fmla="*/ 6 h 18"/>
                  <a:gd name="T8" fmla="*/ 0 w 15"/>
                  <a:gd name="T9" fmla="*/ 6 h 18"/>
                  <a:gd name="T10" fmla="*/ 0 w 15"/>
                  <a:gd name="T11" fmla="*/ 6 h 18"/>
                  <a:gd name="T12" fmla="*/ 0 w 15"/>
                  <a:gd name="T13" fmla="*/ 18 h 18"/>
                  <a:gd name="T14" fmla="*/ 3 w 15"/>
                  <a:gd name="T15" fmla="*/ 18 h 18"/>
                  <a:gd name="T16" fmla="*/ 9 w 15"/>
                  <a:gd name="T17" fmla="*/ 15 h 18"/>
                  <a:gd name="T18" fmla="*/ 12 w 15"/>
                  <a:gd name="T19" fmla="*/ 12 h 18"/>
                  <a:gd name="T20" fmla="*/ 15 w 15"/>
                  <a:gd name="T21" fmla="*/ 9 h 18"/>
                  <a:gd name="T22" fmla="*/ 15 w 15"/>
                  <a:gd name="T23" fmla="*/ 6 h 18"/>
                  <a:gd name="T24" fmla="*/ 6 w 15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18"/>
                  <a:gd name="T41" fmla="*/ 15 w 15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18">
                    <a:moveTo>
                      <a:pt x="6" y="0"/>
                    </a:moveTo>
                    <a:lnTo>
                      <a:pt x="3" y="3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3" y="18"/>
                    </a:lnTo>
                    <a:lnTo>
                      <a:pt x="9" y="15"/>
                    </a:lnTo>
                    <a:lnTo>
                      <a:pt x="12" y="12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66" name="Freeform 189"/>
              <p:cNvSpPr>
                <a:spLocks/>
              </p:cNvSpPr>
              <p:nvPr/>
            </p:nvSpPr>
            <p:spPr bwMode="auto">
              <a:xfrm>
                <a:off x="2070" y="2938"/>
                <a:ext cx="15" cy="18"/>
              </a:xfrm>
              <a:custGeom>
                <a:avLst/>
                <a:gdLst>
                  <a:gd name="T0" fmla="*/ 6 w 15"/>
                  <a:gd name="T1" fmla="*/ 0 h 18"/>
                  <a:gd name="T2" fmla="*/ 6 w 15"/>
                  <a:gd name="T3" fmla="*/ 0 h 18"/>
                  <a:gd name="T4" fmla="*/ 0 w 15"/>
                  <a:gd name="T5" fmla="*/ 9 h 18"/>
                  <a:gd name="T6" fmla="*/ 0 w 15"/>
                  <a:gd name="T7" fmla="*/ 12 h 18"/>
                  <a:gd name="T8" fmla="*/ 9 w 15"/>
                  <a:gd name="T9" fmla="*/ 18 h 18"/>
                  <a:gd name="T10" fmla="*/ 12 w 15"/>
                  <a:gd name="T11" fmla="*/ 15 h 18"/>
                  <a:gd name="T12" fmla="*/ 15 w 15"/>
                  <a:gd name="T13" fmla="*/ 6 h 18"/>
                  <a:gd name="T14" fmla="*/ 15 w 15"/>
                  <a:gd name="T15" fmla="*/ 6 h 18"/>
                  <a:gd name="T16" fmla="*/ 6 w 15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8"/>
                  <a:gd name="T29" fmla="*/ 15 w 15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8">
                    <a:moveTo>
                      <a:pt x="6" y="0"/>
                    </a:moveTo>
                    <a:lnTo>
                      <a:pt x="6" y="0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9" y="18"/>
                    </a:lnTo>
                    <a:lnTo>
                      <a:pt x="12" y="15"/>
                    </a:lnTo>
                    <a:lnTo>
                      <a:pt x="15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67" name="Freeform 190"/>
              <p:cNvSpPr>
                <a:spLocks/>
              </p:cNvSpPr>
              <p:nvPr/>
            </p:nvSpPr>
            <p:spPr bwMode="auto">
              <a:xfrm>
                <a:off x="2082" y="2926"/>
                <a:ext cx="12" cy="9"/>
              </a:xfrm>
              <a:custGeom>
                <a:avLst/>
                <a:gdLst>
                  <a:gd name="T0" fmla="*/ 3 w 12"/>
                  <a:gd name="T1" fmla="*/ 0 h 9"/>
                  <a:gd name="T2" fmla="*/ 3 w 12"/>
                  <a:gd name="T3" fmla="*/ 0 h 9"/>
                  <a:gd name="T4" fmla="*/ 0 w 12"/>
                  <a:gd name="T5" fmla="*/ 0 h 9"/>
                  <a:gd name="T6" fmla="*/ 12 w 12"/>
                  <a:gd name="T7" fmla="*/ 9 h 9"/>
                  <a:gd name="T8" fmla="*/ 12 w 12"/>
                  <a:gd name="T9" fmla="*/ 9 h 9"/>
                  <a:gd name="T10" fmla="*/ 12 w 12"/>
                  <a:gd name="T11" fmla="*/ 9 h 9"/>
                  <a:gd name="T12" fmla="*/ 3 w 1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9"/>
                  <a:gd name="T23" fmla="*/ 12 w 12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9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2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68" name="Freeform 191"/>
              <p:cNvSpPr>
                <a:spLocks/>
              </p:cNvSpPr>
              <p:nvPr/>
            </p:nvSpPr>
            <p:spPr bwMode="auto">
              <a:xfrm>
                <a:off x="2085" y="2923"/>
                <a:ext cx="30" cy="24"/>
              </a:xfrm>
              <a:custGeom>
                <a:avLst/>
                <a:gdLst>
                  <a:gd name="T0" fmla="*/ 24 w 30"/>
                  <a:gd name="T1" fmla="*/ 12 h 24"/>
                  <a:gd name="T2" fmla="*/ 24 w 30"/>
                  <a:gd name="T3" fmla="*/ 12 h 24"/>
                  <a:gd name="T4" fmla="*/ 24 w 30"/>
                  <a:gd name="T5" fmla="*/ 12 h 24"/>
                  <a:gd name="T6" fmla="*/ 24 w 30"/>
                  <a:gd name="T7" fmla="*/ 12 h 24"/>
                  <a:gd name="T8" fmla="*/ 24 w 30"/>
                  <a:gd name="T9" fmla="*/ 12 h 24"/>
                  <a:gd name="T10" fmla="*/ 24 w 30"/>
                  <a:gd name="T11" fmla="*/ 12 h 24"/>
                  <a:gd name="T12" fmla="*/ 21 w 30"/>
                  <a:gd name="T13" fmla="*/ 9 h 24"/>
                  <a:gd name="T14" fmla="*/ 21 w 30"/>
                  <a:gd name="T15" fmla="*/ 6 h 24"/>
                  <a:gd name="T16" fmla="*/ 15 w 30"/>
                  <a:gd name="T17" fmla="*/ 3 h 24"/>
                  <a:gd name="T18" fmla="*/ 12 w 30"/>
                  <a:gd name="T19" fmla="*/ 3 h 24"/>
                  <a:gd name="T20" fmla="*/ 9 w 30"/>
                  <a:gd name="T21" fmla="*/ 0 h 24"/>
                  <a:gd name="T22" fmla="*/ 6 w 30"/>
                  <a:gd name="T23" fmla="*/ 0 h 24"/>
                  <a:gd name="T24" fmla="*/ 3 w 30"/>
                  <a:gd name="T25" fmla="*/ 0 h 24"/>
                  <a:gd name="T26" fmla="*/ 0 w 30"/>
                  <a:gd name="T27" fmla="*/ 3 h 24"/>
                  <a:gd name="T28" fmla="*/ 9 w 30"/>
                  <a:gd name="T29" fmla="*/ 12 h 24"/>
                  <a:gd name="T30" fmla="*/ 6 w 30"/>
                  <a:gd name="T31" fmla="*/ 15 h 24"/>
                  <a:gd name="T32" fmla="*/ 6 w 30"/>
                  <a:gd name="T33" fmla="*/ 15 h 24"/>
                  <a:gd name="T34" fmla="*/ 6 w 30"/>
                  <a:gd name="T35" fmla="*/ 15 h 24"/>
                  <a:gd name="T36" fmla="*/ 6 w 30"/>
                  <a:gd name="T37" fmla="*/ 15 h 24"/>
                  <a:gd name="T38" fmla="*/ 9 w 30"/>
                  <a:gd name="T39" fmla="*/ 15 h 24"/>
                  <a:gd name="T40" fmla="*/ 12 w 30"/>
                  <a:gd name="T41" fmla="*/ 18 h 24"/>
                  <a:gd name="T42" fmla="*/ 15 w 30"/>
                  <a:gd name="T43" fmla="*/ 21 h 24"/>
                  <a:gd name="T44" fmla="*/ 18 w 30"/>
                  <a:gd name="T45" fmla="*/ 21 h 24"/>
                  <a:gd name="T46" fmla="*/ 21 w 30"/>
                  <a:gd name="T47" fmla="*/ 24 h 24"/>
                  <a:gd name="T48" fmla="*/ 24 w 30"/>
                  <a:gd name="T49" fmla="*/ 24 h 24"/>
                  <a:gd name="T50" fmla="*/ 27 w 30"/>
                  <a:gd name="T51" fmla="*/ 24 h 24"/>
                  <a:gd name="T52" fmla="*/ 30 w 30"/>
                  <a:gd name="T53" fmla="*/ 21 h 24"/>
                  <a:gd name="T54" fmla="*/ 30 w 30"/>
                  <a:gd name="T55" fmla="*/ 21 h 24"/>
                  <a:gd name="T56" fmla="*/ 24 w 30"/>
                  <a:gd name="T57" fmla="*/ 12 h 2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24"/>
                  <a:gd name="T89" fmla="*/ 30 w 30"/>
                  <a:gd name="T90" fmla="*/ 24 h 2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24">
                    <a:moveTo>
                      <a:pt x="24" y="12"/>
                    </a:moveTo>
                    <a:lnTo>
                      <a:pt x="24" y="12"/>
                    </a:lnTo>
                    <a:lnTo>
                      <a:pt x="21" y="9"/>
                    </a:lnTo>
                    <a:lnTo>
                      <a:pt x="21" y="6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9" y="12"/>
                    </a:lnTo>
                    <a:lnTo>
                      <a:pt x="6" y="15"/>
                    </a:lnTo>
                    <a:lnTo>
                      <a:pt x="9" y="15"/>
                    </a:lnTo>
                    <a:lnTo>
                      <a:pt x="12" y="18"/>
                    </a:lnTo>
                    <a:lnTo>
                      <a:pt x="15" y="21"/>
                    </a:lnTo>
                    <a:lnTo>
                      <a:pt x="18" y="21"/>
                    </a:lnTo>
                    <a:lnTo>
                      <a:pt x="21" y="24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30" y="21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69" name="Rectangle 192"/>
              <p:cNvSpPr>
                <a:spLocks noChangeArrowheads="1"/>
              </p:cNvSpPr>
              <p:nvPr/>
            </p:nvSpPr>
            <p:spPr bwMode="auto">
              <a:xfrm>
                <a:off x="2115" y="2944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70" name="Freeform 193"/>
              <p:cNvSpPr>
                <a:spLocks/>
              </p:cNvSpPr>
              <p:nvPr/>
            </p:nvSpPr>
            <p:spPr bwMode="auto">
              <a:xfrm>
                <a:off x="2109" y="2926"/>
                <a:ext cx="39" cy="18"/>
              </a:xfrm>
              <a:custGeom>
                <a:avLst/>
                <a:gdLst>
                  <a:gd name="T0" fmla="*/ 39 w 39"/>
                  <a:gd name="T1" fmla="*/ 15 h 18"/>
                  <a:gd name="T2" fmla="*/ 39 w 39"/>
                  <a:gd name="T3" fmla="*/ 15 h 18"/>
                  <a:gd name="T4" fmla="*/ 39 w 39"/>
                  <a:gd name="T5" fmla="*/ 12 h 18"/>
                  <a:gd name="T6" fmla="*/ 39 w 39"/>
                  <a:gd name="T7" fmla="*/ 9 h 18"/>
                  <a:gd name="T8" fmla="*/ 36 w 39"/>
                  <a:gd name="T9" fmla="*/ 6 h 18"/>
                  <a:gd name="T10" fmla="*/ 36 w 39"/>
                  <a:gd name="T11" fmla="*/ 3 h 18"/>
                  <a:gd name="T12" fmla="*/ 33 w 39"/>
                  <a:gd name="T13" fmla="*/ 3 h 18"/>
                  <a:gd name="T14" fmla="*/ 30 w 39"/>
                  <a:gd name="T15" fmla="*/ 0 h 18"/>
                  <a:gd name="T16" fmla="*/ 27 w 39"/>
                  <a:gd name="T17" fmla="*/ 0 h 18"/>
                  <a:gd name="T18" fmla="*/ 24 w 39"/>
                  <a:gd name="T19" fmla="*/ 0 h 18"/>
                  <a:gd name="T20" fmla="*/ 18 w 39"/>
                  <a:gd name="T21" fmla="*/ 0 h 18"/>
                  <a:gd name="T22" fmla="*/ 12 w 39"/>
                  <a:gd name="T23" fmla="*/ 3 h 18"/>
                  <a:gd name="T24" fmla="*/ 6 w 39"/>
                  <a:gd name="T25" fmla="*/ 3 h 18"/>
                  <a:gd name="T26" fmla="*/ 0 w 39"/>
                  <a:gd name="T27" fmla="*/ 9 h 18"/>
                  <a:gd name="T28" fmla="*/ 6 w 39"/>
                  <a:gd name="T29" fmla="*/ 18 h 18"/>
                  <a:gd name="T30" fmla="*/ 12 w 39"/>
                  <a:gd name="T31" fmla="*/ 15 h 18"/>
                  <a:gd name="T32" fmla="*/ 15 w 39"/>
                  <a:gd name="T33" fmla="*/ 15 h 18"/>
                  <a:gd name="T34" fmla="*/ 21 w 39"/>
                  <a:gd name="T35" fmla="*/ 12 h 18"/>
                  <a:gd name="T36" fmla="*/ 24 w 39"/>
                  <a:gd name="T37" fmla="*/ 12 h 18"/>
                  <a:gd name="T38" fmla="*/ 24 w 39"/>
                  <a:gd name="T39" fmla="*/ 12 h 18"/>
                  <a:gd name="T40" fmla="*/ 24 w 39"/>
                  <a:gd name="T41" fmla="*/ 12 h 18"/>
                  <a:gd name="T42" fmla="*/ 27 w 39"/>
                  <a:gd name="T43" fmla="*/ 15 h 18"/>
                  <a:gd name="T44" fmla="*/ 27 w 39"/>
                  <a:gd name="T45" fmla="*/ 15 h 18"/>
                  <a:gd name="T46" fmla="*/ 27 w 39"/>
                  <a:gd name="T47" fmla="*/ 15 h 18"/>
                  <a:gd name="T48" fmla="*/ 27 w 39"/>
                  <a:gd name="T49" fmla="*/ 15 h 18"/>
                  <a:gd name="T50" fmla="*/ 27 w 39"/>
                  <a:gd name="T51" fmla="*/ 15 h 18"/>
                  <a:gd name="T52" fmla="*/ 27 w 39"/>
                  <a:gd name="T53" fmla="*/ 15 h 18"/>
                  <a:gd name="T54" fmla="*/ 27 w 39"/>
                  <a:gd name="T55" fmla="*/ 15 h 18"/>
                  <a:gd name="T56" fmla="*/ 39 w 39"/>
                  <a:gd name="T57" fmla="*/ 15 h 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9"/>
                  <a:gd name="T88" fmla="*/ 0 h 18"/>
                  <a:gd name="T89" fmla="*/ 39 w 39"/>
                  <a:gd name="T90" fmla="*/ 18 h 1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9" h="18">
                    <a:moveTo>
                      <a:pt x="39" y="15"/>
                    </a:moveTo>
                    <a:lnTo>
                      <a:pt x="39" y="15"/>
                    </a:lnTo>
                    <a:lnTo>
                      <a:pt x="39" y="12"/>
                    </a:lnTo>
                    <a:lnTo>
                      <a:pt x="39" y="9"/>
                    </a:lnTo>
                    <a:lnTo>
                      <a:pt x="36" y="6"/>
                    </a:lnTo>
                    <a:lnTo>
                      <a:pt x="36" y="3"/>
                    </a:lnTo>
                    <a:lnTo>
                      <a:pt x="33" y="3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3"/>
                    </a:lnTo>
                    <a:lnTo>
                      <a:pt x="6" y="3"/>
                    </a:lnTo>
                    <a:lnTo>
                      <a:pt x="0" y="9"/>
                    </a:lnTo>
                    <a:lnTo>
                      <a:pt x="6" y="18"/>
                    </a:lnTo>
                    <a:lnTo>
                      <a:pt x="12" y="15"/>
                    </a:lnTo>
                    <a:lnTo>
                      <a:pt x="15" y="15"/>
                    </a:lnTo>
                    <a:lnTo>
                      <a:pt x="21" y="12"/>
                    </a:lnTo>
                    <a:lnTo>
                      <a:pt x="24" y="12"/>
                    </a:lnTo>
                    <a:lnTo>
                      <a:pt x="27" y="15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71" name="Freeform 194"/>
              <p:cNvSpPr>
                <a:spLocks/>
              </p:cNvSpPr>
              <p:nvPr/>
            </p:nvSpPr>
            <p:spPr bwMode="auto">
              <a:xfrm>
                <a:off x="2133" y="2941"/>
                <a:ext cx="15" cy="3"/>
              </a:xfrm>
              <a:custGeom>
                <a:avLst/>
                <a:gdLst>
                  <a:gd name="T0" fmla="*/ 15 w 15"/>
                  <a:gd name="T1" fmla="*/ 3 h 3"/>
                  <a:gd name="T2" fmla="*/ 0 w 15"/>
                  <a:gd name="T3" fmla="*/ 0 h 3"/>
                  <a:gd name="T4" fmla="*/ 3 w 15"/>
                  <a:gd name="T5" fmla="*/ 0 h 3"/>
                  <a:gd name="T6" fmla="*/ 15 w 15"/>
                  <a:gd name="T7" fmla="*/ 0 h 3"/>
                  <a:gd name="T8" fmla="*/ 15 w 15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3"/>
                  <a:gd name="T17" fmla="*/ 15 w 1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3">
                    <a:moveTo>
                      <a:pt x="15" y="3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5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72" name="Freeform 195"/>
              <p:cNvSpPr>
                <a:spLocks/>
              </p:cNvSpPr>
              <p:nvPr/>
            </p:nvSpPr>
            <p:spPr bwMode="auto">
              <a:xfrm>
                <a:off x="2127" y="2953"/>
                <a:ext cx="15" cy="18"/>
              </a:xfrm>
              <a:custGeom>
                <a:avLst/>
                <a:gdLst>
                  <a:gd name="T0" fmla="*/ 12 w 15"/>
                  <a:gd name="T1" fmla="*/ 18 h 18"/>
                  <a:gd name="T2" fmla="*/ 12 w 15"/>
                  <a:gd name="T3" fmla="*/ 15 h 18"/>
                  <a:gd name="T4" fmla="*/ 15 w 15"/>
                  <a:gd name="T5" fmla="*/ 6 h 18"/>
                  <a:gd name="T6" fmla="*/ 15 w 15"/>
                  <a:gd name="T7" fmla="*/ 6 h 18"/>
                  <a:gd name="T8" fmla="*/ 3 w 15"/>
                  <a:gd name="T9" fmla="*/ 0 h 18"/>
                  <a:gd name="T10" fmla="*/ 3 w 15"/>
                  <a:gd name="T11" fmla="*/ 3 h 18"/>
                  <a:gd name="T12" fmla="*/ 0 w 15"/>
                  <a:gd name="T13" fmla="*/ 9 h 18"/>
                  <a:gd name="T14" fmla="*/ 0 w 15"/>
                  <a:gd name="T15" fmla="*/ 12 h 18"/>
                  <a:gd name="T16" fmla="*/ 12 w 15"/>
                  <a:gd name="T17" fmla="*/ 18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8"/>
                  <a:gd name="T29" fmla="*/ 15 w 15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8">
                    <a:moveTo>
                      <a:pt x="12" y="18"/>
                    </a:moveTo>
                    <a:lnTo>
                      <a:pt x="12" y="15"/>
                    </a:lnTo>
                    <a:lnTo>
                      <a:pt x="15" y="6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73" name="Freeform 196"/>
              <p:cNvSpPr>
                <a:spLocks/>
              </p:cNvSpPr>
              <p:nvPr/>
            </p:nvSpPr>
            <p:spPr bwMode="auto">
              <a:xfrm>
                <a:off x="2115" y="2977"/>
                <a:ext cx="18" cy="18"/>
              </a:xfrm>
              <a:custGeom>
                <a:avLst/>
                <a:gdLst>
                  <a:gd name="T0" fmla="*/ 12 w 18"/>
                  <a:gd name="T1" fmla="*/ 18 h 18"/>
                  <a:gd name="T2" fmla="*/ 12 w 18"/>
                  <a:gd name="T3" fmla="*/ 15 h 18"/>
                  <a:gd name="T4" fmla="*/ 18 w 18"/>
                  <a:gd name="T5" fmla="*/ 6 h 18"/>
                  <a:gd name="T6" fmla="*/ 6 w 18"/>
                  <a:gd name="T7" fmla="*/ 0 h 18"/>
                  <a:gd name="T8" fmla="*/ 0 w 18"/>
                  <a:gd name="T9" fmla="*/ 12 h 18"/>
                  <a:gd name="T10" fmla="*/ 0 w 18"/>
                  <a:gd name="T11" fmla="*/ 12 h 18"/>
                  <a:gd name="T12" fmla="*/ 12 w 18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8"/>
                  <a:gd name="T23" fmla="*/ 18 w 18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8">
                    <a:moveTo>
                      <a:pt x="12" y="18"/>
                    </a:moveTo>
                    <a:lnTo>
                      <a:pt x="12" y="15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74" name="Freeform 197"/>
              <p:cNvSpPr>
                <a:spLocks/>
              </p:cNvSpPr>
              <p:nvPr/>
            </p:nvSpPr>
            <p:spPr bwMode="auto">
              <a:xfrm>
                <a:off x="2109" y="3001"/>
                <a:ext cx="15" cy="24"/>
              </a:xfrm>
              <a:custGeom>
                <a:avLst/>
                <a:gdLst>
                  <a:gd name="T0" fmla="*/ 12 w 15"/>
                  <a:gd name="T1" fmla="*/ 12 h 24"/>
                  <a:gd name="T2" fmla="*/ 12 w 15"/>
                  <a:gd name="T3" fmla="*/ 12 h 24"/>
                  <a:gd name="T4" fmla="*/ 12 w 15"/>
                  <a:gd name="T5" fmla="*/ 12 h 24"/>
                  <a:gd name="T6" fmla="*/ 12 w 15"/>
                  <a:gd name="T7" fmla="*/ 12 h 24"/>
                  <a:gd name="T8" fmla="*/ 12 w 15"/>
                  <a:gd name="T9" fmla="*/ 12 h 24"/>
                  <a:gd name="T10" fmla="*/ 12 w 15"/>
                  <a:gd name="T11" fmla="*/ 12 h 24"/>
                  <a:gd name="T12" fmla="*/ 12 w 15"/>
                  <a:gd name="T13" fmla="*/ 12 h 24"/>
                  <a:gd name="T14" fmla="*/ 12 w 15"/>
                  <a:gd name="T15" fmla="*/ 12 h 24"/>
                  <a:gd name="T16" fmla="*/ 12 w 15"/>
                  <a:gd name="T17" fmla="*/ 12 h 24"/>
                  <a:gd name="T18" fmla="*/ 12 w 15"/>
                  <a:gd name="T19" fmla="*/ 12 h 24"/>
                  <a:gd name="T20" fmla="*/ 12 w 15"/>
                  <a:gd name="T21" fmla="*/ 9 h 24"/>
                  <a:gd name="T22" fmla="*/ 12 w 15"/>
                  <a:gd name="T23" fmla="*/ 6 h 24"/>
                  <a:gd name="T24" fmla="*/ 0 w 15"/>
                  <a:gd name="T25" fmla="*/ 0 h 24"/>
                  <a:gd name="T26" fmla="*/ 0 w 15"/>
                  <a:gd name="T27" fmla="*/ 6 h 24"/>
                  <a:gd name="T28" fmla="*/ 0 w 15"/>
                  <a:gd name="T29" fmla="*/ 9 h 24"/>
                  <a:gd name="T30" fmla="*/ 0 w 15"/>
                  <a:gd name="T31" fmla="*/ 12 h 24"/>
                  <a:gd name="T32" fmla="*/ 0 w 15"/>
                  <a:gd name="T33" fmla="*/ 15 h 24"/>
                  <a:gd name="T34" fmla="*/ 0 w 15"/>
                  <a:gd name="T35" fmla="*/ 18 h 24"/>
                  <a:gd name="T36" fmla="*/ 3 w 15"/>
                  <a:gd name="T37" fmla="*/ 21 h 24"/>
                  <a:gd name="T38" fmla="*/ 6 w 15"/>
                  <a:gd name="T39" fmla="*/ 24 h 24"/>
                  <a:gd name="T40" fmla="*/ 9 w 15"/>
                  <a:gd name="T41" fmla="*/ 24 h 24"/>
                  <a:gd name="T42" fmla="*/ 12 w 15"/>
                  <a:gd name="T43" fmla="*/ 24 h 24"/>
                  <a:gd name="T44" fmla="*/ 15 w 15"/>
                  <a:gd name="T45" fmla="*/ 24 h 24"/>
                  <a:gd name="T46" fmla="*/ 15 w 15"/>
                  <a:gd name="T47" fmla="*/ 24 h 24"/>
                  <a:gd name="T48" fmla="*/ 12 w 15"/>
                  <a:gd name="T49" fmla="*/ 12 h 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"/>
                  <a:gd name="T76" fmla="*/ 0 h 24"/>
                  <a:gd name="T77" fmla="*/ 15 w 15"/>
                  <a:gd name="T78" fmla="*/ 24 h 2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" h="24">
                    <a:moveTo>
                      <a:pt x="12" y="12"/>
                    </a:moveTo>
                    <a:lnTo>
                      <a:pt x="12" y="12"/>
                    </a:lnTo>
                    <a:lnTo>
                      <a:pt x="12" y="9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6" y="24"/>
                    </a:lnTo>
                    <a:lnTo>
                      <a:pt x="9" y="24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75" name="Freeform 198"/>
              <p:cNvSpPr>
                <a:spLocks/>
              </p:cNvSpPr>
              <p:nvPr/>
            </p:nvSpPr>
            <p:spPr bwMode="auto">
              <a:xfrm>
                <a:off x="2121" y="3010"/>
                <a:ext cx="33" cy="33"/>
              </a:xfrm>
              <a:custGeom>
                <a:avLst/>
                <a:gdLst>
                  <a:gd name="T0" fmla="*/ 33 w 33"/>
                  <a:gd name="T1" fmla="*/ 33 h 33"/>
                  <a:gd name="T2" fmla="*/ 33 w 33"/>
                  <a:gd name="T3" fmla="*/ 33 h 33"/>
                  <a:gd name="T4" fmla="*/ 33 w 33"/>
                  <a:gd name="T5" fmla="*/ 24 h 33"/>
                  <a:gd name="T6" fmla="*/ 33 w 33"/>
                  <a:gd name="T7" fmla="*/ 18 h 33"/>
                  <a:gd name="T8" fmla="*/ 33 w 33"/>
                  <a:gd name="T9" fmla="*/ 15 h 33"/>
                  <a:gd name="T10" fmla="*/ 33 w 33"/>
                  <a:gd name="T11" fmla="*/ 12 h 33"/>
                  <a:gd name="T12" fmla="*/ 30 w 33"/>
                  <a:gd name="T13" fmla="*/ 9 h 33"/>
                  <a:gd name="T14" fmla="*/ 30 w 33"/>
                  <a:gd name="T15" fmla="*/ 9 h 33"/>
                  <a:gd name="T16" fmla="*/ 27 w 33"/>
                  <a:gd name="T17" fmla="*/ 6 h 33"/>
                  <a:gd name="T18" fmla="*/ 24 w 33"/>
                  <a:gd name="T19" fmla="*/ 3 h 33"/>
                  <a:gd name="T20" fmla="*/ 21 w 33"/>
                  <a:gd name="T21" fmla="*/ 3 h 33"/>
                  <a:gd name="T22" fmla="*/ 21 w 33"/>
                  <a:gd name="T23" fmla="*/ 3 h 33"/>
                  <a:gd name="T24" fmla="*/ 15 w 33"/>
                  <a:gd name="T25" fmla="*/ 3 h 33"/>
                  <a:gd name="T26" fmla="*/ 9 w 33"/>
                  <a:gd name="T27" fmla="*/ 0 h 33"/>
                  <a:gd name="T28" fmla="*/ 0 w 33"/>
                  <a:gd name="T29" fmla="*/ 3 h 33"/>
                  <a:gd name="T30" fmla="*/ 3 w 33"/>
                  <a:gd name="T31" fmla="*/ 15 h 33"/>
                  <a:gd name="T32" fmla="*/ 9 w 33"/>
                  <a:gd name="T33" fmla="*/ 15 h 33"/>
                  <a:gd name="T34" fmla="*/ 15 w 33"/>
                  <a:gd name="T35" fmla="*/ 15 h 33"/>
                  <a:gd name="T36" fmla="*/ 18 w 33"/>
                  <a:gd name="T37" fmla="*/ 15 h 33"/>
                  <a:gd name="T38" fmla="*/ 18 w 33"/>
                  <a:gd name="T39" fmla="*/ 15 h 33"/>
                  <a:gd name="T40" fmla="*/ 18 w 33"/>
                  <a:gd name="T41" fmla="*/ 15 h 33"/>
                  <a:gd name="T42" fmla="*/ 18 w 33"/>
                  <a:gd name="T43" fmla="*/ 15 h 33"/>
                  <a:gd name="T44" fmla="*/ 21 w 33"/>
                  <a:gd name="T45" fmla="*/ 15 h 33"/>
                  <a:gd name="T46" fmla="*/ 21 w 33"/>
                  <a:gd name="T47" fmla="*/ 18 h 33"/>
                  <a:gd name="T48" fmla="*/ 21 w 33"/>
                  <a:gd name="T49" fmla="*/ 18 h 33"/>
                  <a:gd name="T50" fmla="*/ 21 w 33"/>
                  <a:gd name="T51" fmla="*/ 18 h 33"/>
                  <a:gd name="T52" fmla="*/ 21 w 33"/>
                  <a:gd name="T53" fmla="*/ 21 h 33"/>
                  <a:gd name="T54" fmla="*/ 21 w 33"/>
                  <a:gd name="T55" fmla="*/ 24 h 33"/>
                  <a:gd name="T56" fmla="*/ 18 w 33"/>
                  <a:gd name="T57" fmla="*/ 30 h 33"/>
                  <a:gd name="T58" fmla="*/ 18 w 33"/>
                  <a:gd name="T59" fmla="*/ 30 h 33"/>
                  <a:gd name="T60" fmla="*/ 33 w 33"/>
                  <a:gd name="T61" fmla="*/ 33 h 3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3"/>
                  <a:gd name="T94" fmla="*/ 0 h 33"/>
                  <a:gd name="T95" fmla="*/ 33 w 33"/>
                  <a:gd name="T96" fmla="*/ 33 h 3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3" h="33">
                    <a:moveTo>
                      <a:pt x="33" y="33"/>
                    </a:moveTo>
                    <a:lnTo>
                      <a:pt x="33" y="33"/>
                    </a:lnTo>
                    <a:lnTo>
                      <a:pt x="33" y="24"/>
                    </a:lnTo>
                    <a:lnTo>
                      <a:pt x="33" y="18"/>
                    </a:lnTo>
                    <a:lnTo>
                      <a:pt x="33" y="15"/>
                    </a:lnTo>
                    <a:lnTo>
                      <a:pt x="33" y="12"/>
                    </a:lnTo>
                    <a:lnTo>
                      <a:pt x="30" y="9"/>
                    </a:lnTo>
                    <a:lnTo>
                      <a:pt x="27" y="6"/>
                    </a:lnTo>
                    <a:lnTo>
                      <a:pt x="24" y="3"/>
                    </a:lnTo>
                    <a:lnTo>
                      <a:pt x="21" y="3"/>
                    </a:lnTo>
                    <a:lnTo>
                      <a:pt x="15" y="3"/>
                    </a:lnTo>
                    <a:lnTo>
                      <a:pt x="9" y="0"/>
                    </a:lnTo>
                    <a:lnTo>
                      <a:pt x="0" y="3"/>
                    </a:lnTo>
                    <a:lnTo>
                      <a:pt x="3" y="15"/>
                    </a:lnTo>
                    <a:lnTo>
                      <a:pt x="9" y="15"/>
                    </a:lnTo>
                    <a:lnTo>
                      <a:pt x="15" y="15"/>
                    </a:lnTo>
                    <a:lnTo>
                      <a:pt x="18" y="15"/>
                    </a:lnTo>
                    <a:lnTo>
                      <a:pt x="21" y="15"/>
                    </a:lnTo>
                    <a:lnTo>
                      <a:pt x="21" y="18"/>
                    </a:lnTo>
                    <a:lnTo>
                      <a:pt x="21" y="21"/>
                    </a:lnTo>
                    <a:lnTo>
                      <a:pt x="21" y="24"/>
                    </a:lnTo>
                    <a:lnTo>
                      <a:pt x="18" y="30"/>
                    </a:lnTo>
                    <a:lnTo>
                      <a:pt x="33" y="3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76" name="Freeform 199"/>
              <p:cNvSpPr>
                <a:spLocks/>
              </p:cNvSpPr>
              <p:nvPr/>
            </p:nvSpPr>
            <p:spPr bwMode="auto">
              <a:xfrm>
                <a:off x="2139" y="3055"/>
                <a:ext cx="18" cy="15"/>
              </a:xfrm>
              <a:custGeom>
                <a:avLst/>
                <a:gdLst>
                  <a:gd name="T0" fmla="*/ 18 w 18"/>
                  <a:gd name="T1" fmla="*/ 6 h 15"/>
                  <a:gd name="T2" fmla="*/ 18 w 18"/>
                  <a:gd name="T3" fmla="*/ 6 h 15"/>
                  <a:gd name="T4" fmla="*/ 15 w 18"/>
                  <a:gd name="T5" fmla="*/ 3 h 15"/>
                  <a:gd name="T6" fmla="*/ 15 w 18"/>
                  <a:gd name="T7" fmla="*/ 3 h 15"/>
                  <a:gd name="T8" fmla="*/ 15 w 18"/>
                  <a:gd name="T9" fmla="*/ 3 h 15"/>
                  <a:gd name="T10" fmla="*/ 15 w 18"/>
                  <a:gd name="T11" fmla="*/ 0 h 15"/>
                  <a:gd name="T12" fmla="*/ 15 w 18"/>
                  <a:gd name="T13" fmla="*/ 0 h 15"/>
                  <a:gd name="T14" fmla="*/ 0 w 18"/>
                  <a:gd name="T15" fmla="*/ 0 h 15"/>
                  <a:gd name="T16" fmla="*/ 3 w 18"/>
                  <a:gd name="T17" fmla="*/ 6 h 15"/>
                  <a:gd name="T18" fmla="*/ 3 w 18"/>
                  <a:gd name="T19" fmla="*/ 6 h 15"/>
                  <a:gd name="T20" fmla="*/ 3 w 18"/>
                  <a:gd name="T21" fmla="*/ 9 h 15"/>
                  <a:gd name="T22" fmla="*/ 6 w 18"/>
                  <a:gd name="T23" fmla="*/ 12 h 15"/>
                  <a:gd name="T24" fmla="*/ 9 w 18"/>
                  <a:gd name="T25" fmla="*/ 15 h 15"/>
                  <a:gd name="T26" fmla="*/ 9 w 18"/>
                  <a:gd name="T27" fmla="*/ 15 h 15"/>
                  <a:gd name="T28" fmla="*/ 18 w 18"/>
                  <a:gd name="T29" fmla="*/ 6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"/>
                  <a:gd name="T46" fmla="*/ 0 h 15"/>
                  <a:gd name="T47" fmla="*/ 18 w 18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" h="15">
                    <a:moveTo>
                      <a:pt x="18" y="6"/>
                    </a:moveTo>
                    <a:lnTo>
                      <a:pt x="18" y="6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12"/>
                    </a:lnTo>
                    <a:lnTo>
                      <a:pt x="9" y="15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77" name="Freeform 200"/>
              <p:cNvSpPr>
                <a:spLocks/>
              </p:cNvSpPr>
              <p:nvPr/>
            </p:nvSpPr>
            <p:spPr bwMode="auto">
              <a:xfrm>
                <a:off x="2148" y="3061"/>
                <a:ext cx="9" cy="9"/>
              </a:xfrm>
              <a:custGeom>
                <a:avLst/>
                <a:gdLst>
                  <a:gd name="T0" fmla="*/ 9 w 9"/>
                  <a:gd name="T1" fmla="*/ 0 h 9"/>
                  <a:gd name="T2" fmla="*/ 0 w 9"/>
                  <a:gd name="T3" fmla="*/ 9 h 9"/>
                  <a:gd name="T4" fmla="*/ 0 w 9"/>
                  <a:gd name="T5" fmla="*/ 9 h 9"/>
                  <a:gd name="T6" fmla="*/ 9 w 9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9"/>
                  <a:gd name="T14" fmla="*/ 9 w 9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9">
                    <a:moveTo>
                      <a:pt x="9" y="0"/>
                    </a:moveTo>
                    <a:lnTo>
                      <a:pt x="0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78" name="Freeform 201"/>
              <p:cNvSpPr>
                <a:spLocks/>
              </p:cNvSpPr>
              <p:nvPr/>
            </p:nvSpPr>
            <p:spPr bwMode="auto">
              <a:xfrm>
                <a:off x="2163" y="3055"/>
                <a:ext cx="18" cy="18"/>
              </a:xfrm>
              <a:custGeom>
                <a:avLst/>
                <a:gdLst>
                  <a:gd name="T0" fmla="*/ 15 w 18"/>
                  <a:gd name="T1" fmla="*/ 0 h 18"/>
                  <a:gd name="T2" fmla="*/ 12 w 18"/>
                  <a:gd name="T3" fmla="*/ 0 h 18"/>
                  <a:gd name="T4" fmla="*/ 9 w 18"/>
                  <a:gd name="T5" fmla="*/ 3 h 18"/>
                  <a:gd name="T6" fmla="*/ 3 w 18"/>
                  <a:gd name="T7" fmla="*/ 3 h 18"/>
                  <a:gd name="T8" fmla="*/ 0 w 18"/>
                  <a:gd name="T9" fmla="*/ 6 h 18"/>
                  <a:gd name="T10" fmla="*/ 3 w 18"/>
                  <a:gd name="T11" fmla="*/ 18 h 18"/>
                  <a:gd name="T12" fmla="*/ 6 w 18"/>
                  <a:gd name="T13" fmla="*/ 18 h 18"/>
                  <a:gd name="T14" fmla="*/ 12 w 18"/>
                  <a:gd name="T15" fmla="*/ 15 h 18"/>
                  <a:gd name="T16" fmla="*/ 15 w 18"/>
                  <a:gd name="T17" fmla="*/ 15 h 18"/>
                  <a:gd name="T18" fmla="*/ 18 w 18"/>
                  <a:gd name="T19" fmla="*/ 15 h 18"/>
                  <a:gd name="T20" fmla="*/ 15 w 18"/>
                  <a:gd name="T21" fmla="*/ 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8"/>
                  <a:gd name="T35" fmla="*/ 18 w 18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8">
                    <a:moveTo>
                      <a:pt x="15" y="0"/>
                    </a:moveTo>
                    <a:lnTo>
                      <a:pt x="12" y="0"/>
                    </a:lnTo>
                    <a:lnTo>
                      <a:pt x="9" y="3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6" y="18"/>
                    </a:lnTo>
                    <a:lnTo>
                      <a:pt x="12" y="15"/>
                    </a:lnTo>
                    <a:lnTo>
                      <a:pt x="15" y="15"/>
                    </a:lnTo>
                    <a:lnTo>
                      <a:pt x="18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79" name="Freeform 202"/>
              <p:cNvSpPr>
                <a:spLocks/>
              </p:cNvSpPr>
              <p:nvPr/>
            </p:nvSpPr>
            <p:spPr bwMode="auto">
              <a:xfrm>
                <a:off x="2187" y="3061"/>
                <a:ext cx="12" cy="9"/>
              </a:xfrm>
              <a:custGeom>
                <a:avLst/>
                <a:gdLst>
                  <a:gd name="T0" fmla="*/ 12 w 12"/>
                  <a:gd name="T1" fmla="*/ 6 h 9"/>
                  <a:gd name="T2" fmla="*/ 12 w 12"/>
                  <a:gd name="T3" fmla="*/ 6 h 9"/>
                  <a:gd name="T4" fmla="*/ 9 w 12"/>
                  <a:gd name="T5" fmla="*/ 3 h 9"/>
                  <a:gd name="T6" fmla="*/ 9 w 12"/>
                  <a:gd name="T7" fmla="*/ 0 h 9"/>
                  <a:gd name="T8" fmla="*/ 0 w 12"/>
                  <a:gd name="T9" fmla="*/ 9 h 9"/>
                  <a:gd name="T10" fmla="*/ 0 w 12"/>
                  <a:gd name="T11" fmla="*/ 9 h 9"/>
                  <a:gd name="T12" fmla="*/ 0 w 12"/>
                  <a:gd name="T13" fmla="*/ 9 h 9"/>
                  <a:gd name="T14" fmla="*/ 0 w 12"/>
                  <a:gd name="T15" fmla="*/ 9 h 9"/>
                  <a:gd name="T16" fmla="*/ 12 w 12"/>
                  <a:gd name="T17" fmla="*/ 6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9"/>
                  <a:gd name="T29" fmla="*/ 12 w 12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9">
                    <a:moveTo>
                      <a:pt x="12" y="6"/>
                    </a:moveTo>
                    <a:lnTo>
                      <a:pt x="12" y="6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80" name="Freeform 203"/>
              <p:cNvSpPr>
                <a:spLocks/>
              </p:cNvSpPr>
              <p:nvPr/>
            </p:nvSpPr>
            <p:spPr bwMode="auto">
              <a:xfrm>
                <a:off x="2187" y="3067"/>
                <a:ext cx="27" cy="39"/>
              </a:xfrm>
              <a:custGeom>
                <a:avLst/>
                <a:gdLst>
                  <a:gd name="T0" fmla="*/ 27 w 27"/>
                  <a:gd name="T1" fmla="*/ 30 h 39"/>
                  <a:gd name="T2" fmla="*/ 24 w 27"/>
                  <a:gd name="T3" fmla="*/ 27 h 39"/>
                  <a:gd name="T4" fmla="*/ 18 w 27"/>
                  <a:gd name="T5" fmla="*/ 24 h 39"/>
                  <a:gd name="T6" fmla="*/ 18 w 27"/>
                  <a:gd name="T7" fmla="*/ 24 h 39"/>
                  <a:gd name="T8" fmla="*/ 15 w 27"/>
                  <a:gd name="T9" fmla="*/ 21 h 39"/>
                  <a:gd name="T10" fmla="*/ 12 w 27"/>
                  <a:gd name="T11" fmla="*/ 21 h 39"/>
                  <a:gd name="T12" fmla="*/ 12 w 27"/>
                  <a:gd name="T13" fmla="*/ 18 h 39"/>
                  <a:gd name="T14" fmla="*/ 12 w 27"/>
                  <a:gd name="T15" fmla="*/ 18 h 39"/>
                  <a:gd name="T16" fmla="*/ 12 w 27"/>
                  <a:gd name="T17" fmla="*/ 18 h 39"/>
                  <a:gd name="T18" fmla="*/ 12 w 27"/>
                  <a:gd name="T19" fmla="*/ 18 h 39"/>
                  <a:gd name="T20" fmla="*/ 12 w 27"/>
                  <a:gd name="T21" fmla="*/ 15 h 39"/>
                  <a:gd name="T22" fmla="*/ 12 w 27"/>
                  <a:gd name="T23" fmla="*/ 9 h 39"/>
                  <a:gd name="T24" fmla="*/ 12 w 27"/>
                  <a:gd name="T25" fmla="*/ 6 h 39"/>
                  <a:gd name="T26" fmla="*/ 12 w 27"/>
                  <a:gd name="T27" fmla="*/ 0 h 39"/>
                  <a:gd name="T28" fmla="*/ 0 w 27"/>
                  <a:gd name="T29" fmla="*/ 3 h 39"/>
                  <a:gd name="T30" fmla="*/ 0 w 27"/>
                  <a:gd name="T31" fmla="*/ 6 h 39"/>
                  <a:gd name="T32" fmla="*/ 0 w 27"/>
                  <a:gd name="T33" fmla="*/ 9 h 39"/>
                  <a:gd name="T34" fmla="*/ 0 w 27"/>
                  <a:gd name="T35" fmla="*/ 12 h 39"/>
                  <a:gd name="T36" fmla="*/ 0 w 27"/>
                  <a:gd name="T37" fmla="*/ 18 h 39"/>
                  <a:gd name="T38" fmla="*/ 0 w 27"/>
                  <a:gd name="T39" fmla="*/ 21 h 39"/>
                  <a:gd name="T40" fmla="*/ 0 w 27"/>
                  <a:gd name="T41" fmla="*/ 24 h 39"/>
                  <a:gd name="T42" fmla="*/ 0 w 27"/>
                  <a:gd name="T43" fmla="*/ 24 h 39"/>
                  <a:gd name="T44" fmla="*/ 3 w 27"/>
                  <a:gd name="T45" fmla="*/ 27 h 39"/>
                  <a:gd name="T46" fmla="*/ 6 w 27"/>
                  <a:gd name="T47" fmla="*/ 30 h 39"/>
                  <a:gd name="T48" fmla="*/ 9 w 27"/>
                  <a:gd name="T49" fmla="*/ 33 h 39"/>
                  <a:gd name="T50" fmla="*/ 12 w 27"/>
                  <a:gd name="T51" fmla="*/ 36 h 39"/>
                  <a:gd name="T52" fmla="*/ 15 w 27"/>
                  <a:gd name="T53" fmla="*/ 39 h 39"/>
                  <a:gd name="T54" fmla="*/ 12 w 27"/>
                  <a:gd name="T55" fmla="*/ 36 h 39"/>
                  <a:gd name="T56" fmla="*/ 27 w 27"/>
                  <a:gd name="T57" fmla="*/ 30 h 3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7"/>
                  <a:gd name="T88" fmla="*/ 0 h 39"/>
                  <a:gd name="T89" fmla="*/ 27 w 27"/>
                  <a:gd name="T90" fmla="*/ 39 h 3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7" h="39">
                    <a:moveTo>
                      <a:pt x="27" y="30"/>
                    </a:moveTo>
                    <a:lnTo>
                      <a:pt x="24" y="27"/>
                    </a:lnTo>
                    <a:lnTo>
                      <a:pt x="18" y="24"/>
                    </a:lnTo>
                    <a:lnTo>
                      <a:pt x="15" y="21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5"/>
                    </a:lnTo>
                    <a:lnTo>
                      <a:pt x="12" y="9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3" y="27"/>
                    </a:lnTo>
                    <a:lnTo>
                      <a:pt x="6" y="30"/>
                    </a:lnTo>
                    <a:lnTo>
                      <a:pt x="9" y="33"/>
                    </a:lnTo>
                    <a:lnTo>
                      <a:pt x="12" y="36"/>
                    </a:lnTo>
                    <a:lnTo>
                      <a:pt x="15" y="39"/>
                    </a:lnTo>
                    <a:lnTo>
                      <a:pt x="12" y="36"/>
                    </a:lnTo>
                    <a:lnTo>
                      <a:pt x="27" y="3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81" name="Freeform 204"/>
              <p:cNvSpPr>
                <a:spLocks/>
              </p:cNvSpPr>
              <p:nvPr/>
            </p:nvSpPr>
            <p:spPr bwMode="auto">
              <a:xfrm>
                <a:off x="2211" y="3094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3 w 3"/>
                  <a:gd name="T5" fmla="*/ 3 h 3"/>
                  <a:gd name="T6" fmla="*/ 0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82" name="Freeform 205"/>
              <p:cNvSpPr>
                <a:spLocks/>
              </p:cNvSpPr>
              <p:nvPr/>
            </p:nvSpPr>
            <p:spPr bwMode="auto">
              <a:xfrm>
                <a:off x="2199" y="3097"/>
                <a:ext cx="15" cy="27"/>
              </a:xfrm>
              <a:custGeom>
                <a:avLst/>
                <a:gdLst>
                  <a:gd name="T0" fmla="*/ 15 w 15"/>
                  <a:gd name="T1" fmla="*/ 27 h 27"/>
                  <a:gd name="T2" fmla="*/ 15 w 15"/>
                  <a:gd name="T3" fmla="*/ 24 h 27"/>
                  <a:gd name="T4" fmla="*/ 15 w 15"/>
                  <a:gd name="T5" fmla="*/ 21 h 27"/>
                  <a:gd name="T6" fmla="*/ 15 w 15"/>
                  <a:gd name="T7" fmla="*/ 18 h 27"/>
                  <a:gd name="T8" fmla="*/ 15 w 15"/>
                  <a:gd name="T9" fmla="*/ 12 h 27"/>
                  <a:gd name="T10" fmla="*/ 15 w 15"/>
                  <a:gd name="T11" fmla="*/ 6 h 27"/>
                  <a:gd name="T12" fmla="*/ 15 w 15"/>
                  <a:gd name="T13" fmla="*/ 0 h 27"/>
                  <a:gd name="T14" fmla="*/ 0 w 15"/>
                  <a:gd name="T15" fmla="*/ 6 h 27"/>
                  <a:gd name="T16" fmla="*/ 3 w 15"/>
                  <a:gd name="T17" fmla="*/ 9 h 27"/>
                  <a:gd name="T18" fmla="*/ 3 w 15"/>
                  <a:gd name="T19" fmla="*/ 12 h 27"/>
                  <a:gd name="T20" fmla="*/ 3 w 15"/>
                  <a:gd name="T21" fmla="*/ 15 h 27"/>
                  <a:gd name="T22" fmla="*/ 0 w 15"/>
                  <a:gd name="T23" fmla="*/ 21 h 27"/>
                  <a:gd name="T24" fmla="*/ 0 w 15"/>
                  <a:gd name="T25" fmla="*/ 24 h 27"/>
                  <a:gd name="T26" fmla="*/ 0 w 15"/>
                  <a:gd name="T27" fmla="*/ 27 h 27"/>
                  <a:gd name="T28" fmla="*/ 15 w 15"/>
                  <a:gd name="T29" fmla="*/ 27 h 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"/>
                  <a:gd name="T46" fmla="*/ 0 h 27"/>
                  <a:gd name="T47" fmla="*/ 15 w 15"/>
                  <a:gd name="T48" fmla="*/ 27 h 2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" h="27">
                    <a:moveTo>
                      <a:pt x="15" y="27"/>
                    </a:moveTo>
                    <a:lnTo>
                      <a:pt x="15" y="24"/>
                    </a:lnTo>
                    <a:lnTo>
                      <a:pt x="15" y="21"/>
                    </a:lnTo>
                    <a:lnTo>
                      <a:pt x="15" y="18"/>
                    </a:lnTo>
                    <a:lnTo>
                      <a:pt x="15" y="12"/>
                    </a:lnTo>
                    <a:lnTo>
                      <a:pt x="15" y="6"/>
                    </a:lnTo>
                    <a:lnTo>
                      <a:pt x="15" y="0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83" name="Freeform 206"/>
              <p:cNvSpPr>
                <a:spLocks/>
              </p:cNvSpPr>
              <p:nvPr/>
            </p:nvSpPr>
            <p:spPr bwMode="auto">
              <a:xfrm>
                <a:off x="2211" y="3127"/>
                <a:ext cx="18" cy="15"/>
              </a:xfrm>
              <a:custGeom>
                <a:avLst/>
                <a:gdLst>
                  <a:gd name="T0" fmla="*/ 12 w 18"/>
                  <a:gd name="T1" fmla="*/ 0 h 15"/>
                  <a:gd name="T2" fmla="*/ 9 w 18"/>
                  <a:gd name="T3" fmla="*/ 0 h 15"/>
                  <a:gd name="T4" fmla="*/ 6 w 18"/>
                  <a:gd name="T5" fmla="*/ 0 h 15"/>
                  <a:gd name="T6" fmla="*/ 6 w 18"/>
                  <a:gd name="T7" fmla="*/ 0 h 15"/>
                  <a:gd name="T8" fmla="*/ 6 w 18"/>
                  <a:gd name="T9" fmla="*/ 0 h 15"/>
                  <a:gd name="T10" fmla="*/ 0 w 18"/>
                  <a:gd name="T11" fmla="*/ 12 h 15"/>
                  <a:gd name="T12" fmla="*/ 3 w 18"/>
                  <a:gd name="T13" fmla="*/ 15 h 15"/>
                  <a:gd name="T14" fmla="*/ 9 w 18"/>
                  <a:gd name="T15" fmla="*/ 15 h 15"/>
                  <a:gd name="T16" fmla="*/ 12 w 18"/>
                  <a:gd name="T17" fmla="*/ 12 h 15"/>
                  <a:gd name="T18" fmla="*/ 18 w 18"/>
                  <a:gd name="T19" fmla="*/ 12 h 15"/>
                  <a:gd name="T20" fmla="*/ 12 w 18"/>
                  <a:gd name="T21" fmla="*/ 0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5"/>
                  <a:gd name="T35" fmla="*/ 18 w 18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5">
                    <a:moveTo>
                      <a:pt x="12" y="0"/>
                    </a:moveTo>
                    <a:lnTo>
                      <a:pt x="9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9" y="15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84" name="Freeform 207"/>
              <p:cNvSpPr>
                <a:spLocks/>
              </p:cNvSpPr>
              <p:nvPr/>
            </p:nvSpPr>
            <p:spPr bwMode="auto">
              <a:xfrm>
                <a:off x="2235" y="3115"/>
                <a:ext cx="18" cy="15"/>
              </a:xfrm>
              <a:custGeom>
                <a:avLst/>
                <a:gdLst>
                  <a:gd name="T0" fmla="*/ 12 w 18"/>
                  <a:gd name="T1" fmla="*/ 0 h 15"/>
                  <a:gd name="T2" fmla="*/ 9 w 18"/>
                  <a:gd name="T3" fmla="*/ 0 h 15"/>
                  <a:gd name="T4" fmla="*/ 3 w 18"/>
                  <a:gd name="T5" fmla="*/ 3 h 15"/>
                  <a:gd name="T6" fmla="*/ 0 w 18"/>
                  <a:gd name="T7" fmla="*/ 6 h 15"/>
                  <a:gd name="T8" fmla="*/ 6 w 18"/>
                  <a:gd name="T9" fmla="*/ 15 h 15"/>
                  <a:gd name="T10" fmla="*/ 9 w 18"/>
                  <a:gd name="T11" fmla="*/ 15 h 15"/>
                  <a:gd name="T12" fmla="*/ 15 w 18"/>
                  <a:gd name="T13" fmla="*/ 12 h 15"/>
                  <a:gd name="T14" fmla="*/ 18 w 18"/>
                  <a:gd name="T15" fmla="*/ 9 h 15"/>
                  <a:gd name="T16" fmla="*/ 12 w 18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5"/>
                  <a:gd name="T29" fmla="*/ 18 w 18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5">
                    <a:moveTo>
                      <a:pt x="12" y="0"/>
                    </a:moveTo>
                    <a:lnTo>
                      <a:pt x="9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6" y="15"/>
                    </a:lnTo>
                    <a:lnTo>
                      <a:pt x="9" y="15"/>
                    </a:lnTo>
                    <a:lnTo>
                      <a:pt x="15" y="12"/>
                    </a:lnTo>
                    <a:lnTo>
                      <a:pt x="18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85" name="Freeform 208"/>
              <p:cNvSpPr>
                <a:spLocks/>
              </p:cNvSpPr>
              <p:nvPr/>
            </p:nvSpPr>
            <p:spPr bwMode="auto">
              <a:xfrm>
                <a:off x="2253" y="3121"/>
                <a:ext cx="33" cy="66"/>
              </a:xfrm>
              <a:custGeom>
                <a:avLst/>
                <a:gdLst>
                  <a:gd name="T0" fmla="*/ 33 w 33"/>
                  <a:gd name="T1" fmla="*/ 63 h 66"/>
                  <a:gd name="T2" fmla="*/ 30 w 33"/>
                  <a:gd name="T3" fmla="*/ 57 h 66"/>
                  <a:gd name="T4" fmla="*/ 27 w 33"/>
                  <a:gd name="T5" fmla="*/ 42 h 66"/>
                  <a:gd name="T6" fmla="*/ 24 w 33"/>
                  <a:gd name="T7" fmla="*/ 30 h 66"/>
                  <a:gd name="T8" fmla="*/ 21 w 33"/>
                  <a:gd name="T9" fmla="*/ 15 h 66"/>
                  <a:gd name="T10" fmla="*/ 18 w 33"/>
                  <a:gd name="T11" fmla="*/ 9 h 66"/>
                  <a:gd name="T12" fmla="*/ 15 w 33"/>
                  <a:gd name="T13" fmla="*/ 3 h 66"/>
                  <a:gd name="T14" fmla="*/ 12 w 33"/>
                  <a:gd name="T15" fmla="*/ 0 h 66"/>
                  <a:gd name="T16" fmla="*/ 0 w 33"/>
                  <a:gd name="T17" fmla="*/ 6 h 66"/>
                  <a:gd name="T18" fmla="*/ 3 w 33"/>
                  <a:gd name="T19" fmla="*/ 9 h 66"/>
                  <a:gd name="T20" fmla="*/ 6 w 33"/>
                  <a:gd name="T21" fmla="*/ 15 h 66"/>
                  <a:gd name="T22" fmla="*/ 6 w 33"/>
                  <a:gd name="T23" fmla="*/ 21 h 66"/>
                  <a:gd name="T24" fmla="*/ 12 w 33"/>
                  <a:gd name="T25" fmla="*/ 33 h 66"/>
                  <a:gd name="T26" fmla="*/ 15 w 33"/>
                  <a:gd name="T27" fmla="*/ 45 h 66"/>
                  <a:gd name="T28" fmla="*/ 18 w 33"/>
                  <a:gd name="T29" fmla="*/ 60 h 66"/>
                  <a:gd name="T30" fmla="*/ 21 w 33"/>
                  <a:gd name="T31" fmla="*/ 66 h 66"/>
                  <a:gd name="T32" fmla="*/ 33 w 33"/>
                  <a:gd name="T33" fmla="*/ 63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66"/>
                  <a:gd name="T53" fmla="*/ 33 w 33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66">
                    <a:moveTo>
                      <a:pt x="33" y="63"/>
                    </a:moveTo>
                    <a:lnTo>
                      <a:pt x="30" y="57"/>
                    </a:lnTo>
                    <a:lnTo>
                      <a:pt x="27" y="42"/>
                    </a:lnTo>
                    <a:lnTo>
                      <a:pt x="24" y="30"/>
                    </a:lnTo>
                    <a:lnTo>
                      <a:pt x="21" y="15"/>
                    </a:lnTo>
                    <a:lnTo>
                      <a:pt x="18" y="9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6" y="15"/>
                    </a:lnTo>
                    <a:lnTo>
                      <a:pt x="6" y="21"/>
                    </a:lnTo>
                    <a:lnTo>
                      <a:pt x="12" y="33"/>
                    </a:lnTo>
                    <a:lnTo>
                      <a:pt x="15" y="45"/>
                    </a:lnTo>
                    <a:lnTo>
                      <a:pt x="18" y="60"/>
                    </a:lnTo>
                    <a:lnTo>
                      <a:pt x="21" y="66"/>
                    </a:lnTo>
                    <a:lnTo>
                      <a:pt x="33" y="6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86" name="Freeform 209"/>
              <p:cNvSpPr>
                <a:spLocks/>
              </p:cNvSpPr>
              <p:nvPr/>
            </p:nvSpPr>
            <p:spPr bwMode="auto">
              <a:xfrm>
                <a:off x="2277" y="3199"/>
                <a:ext cx="15" cy="15"/>
              </a:xfrm>
              <a:custGeom>
                <a:avLst/>
                <a:gdLst>
                  <a:gd name="T0" fmla="*/ 15 w 15"/>
                  <a:gd name="T1" fmla="*/ 12 h 15"/>
                  <a:gd name="T2" fmla="*/ 12 w 15"/>
                  <a:gd name="T3" fmla="*/ 6 h 15"/>
                  <a:gd name="T4" fmla="*/ 12 w 15"/>
                  <a:gd name="T5" fmla="*/ 0 h 15"/>
                  <a:gd name="T6" fmla="*/ 0 w 15"/>
                  <a:gd name="T7" fmla="*/ 3 h 15"/>
                  <a:gd name="T8" fmla="*/ 0 w 15"/>
                  <a:gd name="T9" fmla="*/ 9 h 15"/>
                  <a:gd name="T10" fmla="*/ 3 w 15"/>
                  <a:gd name="T11" fmla="*/ 15 h 15"/>
                  <a:gd name="T12" fmla="*/ 15 w 15"/>
                  <a:gd name="T13" fmla="*/ 12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15" y="12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3" y="15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87" name="Freeform 210"/>
              <p:cNvSpPr>
                <a:spLocks/>
              </p:cNvSpPr>
              <p:nvPr/>
            </p:nvSpPr>
            <p:spPr bwMode="auto">
              <a:xfrm>
                <a:off x="2283" y="3223"/>
                <a:ext cx="15" cy="15"/>
              </a:xfrm>
              <a:custGeom>
                <a:avLst/>
                <a:gdLst>
                  <a:gd name="T0" fmla="*/ 15 w 15"/>
                  <a:gd name="T1" fmla="*/ 15 h 15"/>
                  <a:gd name="T2" fmla="*/ 15 w 15"/>
                  <a:gd name="T3" fmla="*/ 12 h 15"/>
                  <a:gd name="T4" fmla="*/ 12 w 15"/>
                  <a:gd name="T5" fmla="*/ 6 h 15"/>
                  <a:gd name="T6" fmla="*/ 12 w 15"/>
                  <a:gd name="T7" fmla="*/ 0 h 15"/>
                  <a:gd name="T8" fmla="*/ 0 w 15"/>
                  <a:gd name="T9" fmla="*/ 3 h 15"/>
                  <a:gd name="T10" fmla="*/ 0 w 15"/>
                  <a:gd name="T11" fmla="*/ 9 h 15"/>
                  <a:gd name="T12" fmla="*/ 0 w 15"/>
                  <a:gd name="T13" fmla="*/ 15 h 15"/>
                  <a:gd name="T14" fmla="*/ 0 w 15"/>
                  <a:gd name="T15" fmla="*/ 15 h 15"/>
                  <a:gd name="T16" fmla="*/ 15 w 15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5"/>
                  <a:gd name="T29" fmla="*/ 15 w 15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5">
                    <a:moveTo>
                      <a:pt x="15" y="15"/>
                    </a:moveTo>
                    <a:lnTo>
                      <a:pt x="15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88" name="Freeform 211"/>
              <p:cNvSpPr>
                <a:spLocks/>
              </p:cNvSpPr>
              <p:nvPr/>
            </p:nvSpPr>
            <p:spPr bwMode="auto">
              <a:xfrm>
                <a:off x="2286" y="3250"/>
                <a:ext cx="18" cy="21"/>
              </a:xfrm>
              <a:custGeom>
                <a:avLst/>
                <a:gdLst>
                  <a:gd name="T0" fmla="*/ 18 w 18"/>
                  <a:gd name="T1" fmla="*/ 15 h 21"/>
                  <a:gd name="T2" fmla="*/ 18 w 18"/>
                  <a:gd name="T3" fmla="*/ 15 h 21"/>
                  <a:gd name="T4" fmla="*/ 15 w 18"/>
                  <a:gd name="T5" fmla="*/ 12 h 21"/>
                  <a:gd name="T6" fmla="*/ 12 w 18"/>
                  <a:gd name="T7" fmla="*/ 6 h 21"/>
                  <a:gd name="T8" fmla="*/ 12 w 18"/>
                  <a:gd name="T9" fmla="*/ 0 h 21"/>
                  <a:gd name="T10" fmla="*/ 0 w 18"/>
                  <a:gd name="T11" fmla="*/ 0 h 21"/>
                  <a:gd name="T12" fmla="*/ 0 w 18"/>
                  <a:gd name="T13" fmla="*/ 9 h 21"/>
                  <a:gd name="T14" fmla="*/ 3 w 18"/>
                  <a:gd name="T15" fmla="*/ 15 h 21"/>
                  <a:gd name="T16" fmla="*/ 6 w 18"/>
                  <a:gd name="T17" fmla="*/ 21 h 21"/>
                  <a:gd name="T18" fmla="*/ 6 w 18"/>
                  <a:gd name="T19" fmla="*/ 21 h 21"/>
                  <a:gd name="T20" fmla="*/ 18 w 18"/>
                  <a:gd name="T21" fmla="*/ 15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21"/>
                  <a:gd name="T35" fmla="*/ 18 w 18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21">
                    <a:moveTo>
                      <a:pt x="18" y="15"/>
                    </a:moveTo>
                    <a:lnTo>
                      <a:pt x="18" y="15"/>
                    </a:lnTo>
                    <a:lnTo>
                      <a:pt x="15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3" y="15"/>
                    </a:lnTo>
                    <a:lnTo>
                      <a:pt x="6" y="21"/>
                    </a:lnTo>
                    <a:lnTo>
                      <a:pt x="18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89" name="Rectangle 212"/>
              <p:cNvSpPr>
                <a:spLocks noChangeArrowheads="1"/>
              </p:cNvSpPr>
              <p:nvPr/>
            </p:nvSpPr>
            <p:spPr bwMode="auto">
              <a:xfrm>
                <a:off x="2304" y="3265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90" name="Freeform 213"/>
              <p:cNvSpPr>
                <a:spLocks/>
              </p:cNvSpPr>
              <p:nvPr/>
            </p:nvSpPr>
            <p:spPr bwMode="auto">
              <a:xfrm>
                <a:off x="2292" y="3265"/>
                <a:ext cx="30" cy="45"/>
              </a:xfrm>
              <a:custGeom>
                <a:avLst/>
                <a:gdLst>
                  <a:gd name="T0" fmla="*/ 30 w 30"/>
                  <a:gd name="T1" fmla="*/ 45 h 45"/>
                  <a:gd name="T2" fmla="*/ 30 w 30"/>
                  <a:gd name="T3" fmla="*/ 45 h 45"/>
                  <a:gd name="T4" fmla="*/ 30 w 30"/>
                  <a:gd name="T5" fmla="*/ 39 h 45"/>
                  <a:gd name="T6" fmla="*/ 30 w 30"/>
                  <a:gd name="T7" fmla="*/ 36 h 45"/>
                  <a:gd name="T8" fmla="*/ 30 w 30"/>
                  <a:gd name="T9" fmla="*/ 33 h 45"/>
                  <a:gd name="T10" fmla="*/ 30 w 30"/>
                  <a:gd name="T11" fmla="*/ 30 h 45"/>
                  <a:gd name="T12" fmla="*/ 27 w 30"/>
                  <a:gd name="T13" fmla="*/ 27 h 45"/>
                  <a:gd name="T14" fmla="*/ 27 w 30"/>
                  <a:gd name="T15" fmla="*/ 24 h 45"/>
                  <a:gd name="T16" fmla="*/ 18 w 30"/>
                  <a:gd name="T17" fmla="*/ 12 h 45"/>
                  <a:gd name="T18" fmla="*/ 12 w 30"/>
                  <a:gd name="T19" fmla="*/ 0 h 45"/>
                  <a:gd name="T20" fmla="*/ 0 w 30"/>
                  <a:gd name="T21" fmla="*/ 6 h 45"/>
                  <a:gd name="T22" fmla="*/ 9 w 30"/>
                  <a:gd name="T23" fmla="*/ 21 h 45"/>
                  <a:gd name="T24" fmla="*/ 15 w 30"/>
                  <a:gd name="T25" fmla="*/ 30 h 45"/>
                  <a:gd name="T26" fmla="*/ 15 w 30"/>
                  <a:gd name="T27" fmla="*/ 33 h 45"/>
                  <a:gd name="T28" fmla="*/ 15 w 30"/>
                  <a:gd name="T29" fmla="*/ 33 h 45"/>
                  <a:gd name="T30" fmla="*/ 18 w 30"/>
                  <a:gd name="T31" fmla="*/ 36 h 45"/>
                  <a:gd name="T32" fmla="*/ 18 w 30"/>
                  <a:gd name="T33" fmla="*/ 36 h 45"/>
                  <a:gd name="T34" fmla="*/ 18 w 30"/>
                  <a:gd name="T35" fmla="*/ 39 h 45"/>
                  <a:gd name="T36" fmla="*/ 18 w 30"/>
                  <a:gd name="T37" fmla="*/ 42 h 45"/>
                  <a:gd name="T38" fmla="*/ 18 w 30"/>
                  <a:gd name="T39" fmla="*/ 45 h 45"/>
                  <a:gd name="T40" fmla="*/ 30 w 30"/>
                  <a:gd name="T41" fmla="*/ 45 h 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"/>
                  <a:gd name="T64" fmla="*/ 0 h 45"/>
                  <a:gd name="T65" fmla="*/ 30 w 30"/>
                  <a:gd name="T66" fmla="*/ 45 h 4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" h="45">
                    <a:moveTo>
                      <a:pt x="30" y="45"/>
                    </a:moveTo>
                    <a:lnTo>
                      <a:pt x="30" y="45"/>
                    </a:lnTo>
                    <a:lnTo>
                      <a:pt x="30" y="39"/>
                    </a:lnTo>
                    <a:lnTo>
                      <a:pt x="30" y="36"/>
                    </a:lnTo>
                    <a:lnTo>
                      <a:pt x="30" y="33"/>
                    </a:lnTo>
                    <a:lnTo>
                      <a:pt x="30" y="30"/>
                    </a:lnTo>
                    <a:lnTo>
                      <a:pt x="27" y="27"/>
                    </a:lnTo>
                    <a:lnTo>
                      <a:pt x="27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9" y="21"/>
                    </a:lnTo>
                    <a:lnTo>
                      <a:pt x="15" y="30"/>
                    </a:lnTo>
                    <a:lnTo>
                      <a:pt x="15" y="33"/>
                    </a:lnTo>
                    <a:lnTo>
                      <a:pt x="18" y="36"/>
                    </a:lnTo>
                    <a:lnTo>
                      <a:pt x="18" y="39"/>
                    </a:lnTo>
                    <a:lnTo>
                      <a:pt x="18" y="42"/>
                    </a:lnTo>
                    <a:lnTo>
                      <a:pt x="18" y="45"/>
                    </a:lnTo>
                    <a:lnTo>
                      <a:pt x="30" y="4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91" name="Freeform 214"/>
              <p:cNvSpPr>
                <a:spLocks/>
              </p:cNvSpPr>
              <p:nvPr/>
            </p:nvSpPr>
            <p:spPr bwMode="auto">
              <a:xfrm>
                <a:off x="2301" y="3319"/>
                <a:ext cx="15" cy="18"/>
              </a:xfrm>
              <a:custGeom>
                <a:avLst/>
                <a:gdLst>
                  <a:gd name="T0" fmla="*/ 9 w 15"/>
                  <a:gd name="T1" fmla="*/ 18 h 18"/>
                  <a:gd name="T2" fmla="*/ 9 w 15"/>
                  <a:gd name="T3" fmla="*/ 18 h 18"/>
                  <a:gd name="T4" fmla="*/ 12 w 15"/>
                  <a:gd name="T5" fmla="*/ 12 h 18"/>
                  <a:gd name="T6" fmla="*/ 15 w 15"/>
                  <a:gd name="T7" fmla="*/ 9 h 18"/>
                  <a:gd name="T8" fmla="*/ 15 w 15"/>
                  <a:gd name="T9" fmla="*/ 6 h 18"/>
                  <a:gd name="T10" fmla="*/ 3 w 15"/>
                  <a:gd name="T11" fmla="*/ 0 h 18"/>
                  <a:gd name="T12" fmla="*/ 3 w 15"/>
                  <a:gd name="T13" fmla="*/ 3 h 18"/>
                  <a:gd name="T14" fmla="*/ 0 w 15"/>
                  <a:gd name="T15" fmla="*/ 6 h 18"/>
                  <a:gd name="T16" fmla="*/ 0 w 15"/>
                  <a:gd name="T17" fmla="*/ 12 h 18"/>
                  <a:gd name="T18" fmla="*/ 0 w 15"/>
                  <a:gd name="T19" fmla="*/ 12 h 18"/>
                  <a:gd name="T20" fmla="*/ 9 w 15"/>
                  <a:gd name="T21" fmla="*/ 18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8"/>
                  <a:gd name="T35" fmla="*/ 15 w 15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8">
                    <a:moveTo>
                      <a:pt x="9" y="18"/>
                    </a:moveTo>
                    <a:lnTo>
                      <a:pt x="9" y="18"/>
                    </a:lnTo>
                    <a:lnTo>
                      <a:pt x="12" y="12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92" name="Freeform 215"/>
              <p:cNvSpPr>
                <a:spLocks/>
              </p:cNvSpPr>
              <p:nvPr/>
            </p:nvSpPr>
            <p:spPr bwMode="auto">
              <a:xfrm>
                <a:off x="2283" y="3340"/>
                <a:ext cx="18" cy="18"/>
              </a:xfrm>
              <a:custGeom>
                <a:avLst/>
                <a:gdLst>
                  <a:gd name="T0" fmla="*/ 9 w 18"/>
                  <a:gd name="T1" fmla="*/ 18 h 18"/>
                  <a:gd name="T2" fmla="*/ 15 w 18"/>
                  <a:gd name="T3" fmla="*/ 12 h 18"/>
                  <a:gd name="T4" fmla="*/ 18 w 18"/>
                  <a:gd name="T5" fmla="*/ 9 h 18"/>
                  <a:gd name="T6" fmla="*/ 18 w 18"/>
                  <a:gd name="T7" fmla="*/ 9 h 18"/>
                  <a:gd name="T8" fmla="*/ 9 w 18"/>
                  <a:gd name="T9" fmla="*/ 0 h 18"/>
                  <a:gd name="T10" fmla="*/ 9 w 18"/>
                  <a:gd name="T11" fmla="*/ 0 h 18"/>
                  <a:gd name="T12" fmla="*/ 6 w 18"/>
                  <a:gd name="T13" fmla="*/ 3 h 18"/>
                  <a:gd name="T14" fmla="*/ 0 w 18"/>
                  <a:gd name="T15" fmla="*/ 9 h 18"/>
                  <a:gd name="T16" fmla="*/ 9 w 18"/>
                  <a:gd name="T17" fmla="*/ 18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9" y="18"/>
                    </a:moveTo>
                    <a:lnTo>
                      <a:pt x="15" y="12"/>
                    </a:lnTo>
                    <a:lnTo>
                      <a:pt x="18" y="9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0" y="9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93" name="Freeform 216"/>
              <p:cNvSpPr>
                <a:spLocks/>
              </p:cNvSpPr>
              <p:nvPr/>
            </p:nvSpPr>
            <p:spPr bwMode="auto">
              <a:xfrm>
                <a:off x="2256" y="3358"/>
                <a:ext cx="27" cy="24"/>
              </a:xfrm>
              <a:custGeom>
                <a:avLst/>
                <a:gdLst>
                  <a:gd name="T0" fmla="*/ 9 w 27"/>
                  <a:gd name="T1" fmla="*/ 21 h 24"/>
                  <a:gd name="T2" fmla="*/ 6 w 27"/>
                  <a:gd name="T3" fmla="*/ 24 h 24"/>
                  <a:gd name="T4" fmla="*/ 18 w 27"/>
                  <a:gd name="T5" fmla="*/ 15 h 24"/>
                  <a:gd name="T6" fmla="*/ 27 w 27"/>
                  <a:gd name="T7" fmla="*/ 9 h 24"/>
                  <a:gd name="T8" fmla="*/ 18 w 27"/>
                  <a:gd name="T9" fmla="*/ 0 h 24"/>
                  <a:gd name="T10" fmla="*/ 9 w 27"/>
                  <a:gd name="T11" fmla="*/ 6 h 24"/>
                  <a:gd name="T12" fmla="*/ 0 w 27"/>
                  <a:gd name="T13" fmla="*/ 12 h 24"/>
                  <a:gd name="T14" fmla="*/ 0 w 27"/>
                  <a:gd name="T15" fmla="*/ 12 h 24"/>
                  <a:gd name="T16" fmla="*/ 9 w 27"/>
                  <a:gd name="T17" fmla="*/ 21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24"/>
                  <a:gd name="T29" fmla="*/ 27 w 27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24">
                    <a:moveTo>
                      <a:pt x="9" y="21"/>
                    </a:moveTo>
                    <a:lnTo>
                      <a:pt x="6" y="24"/>
                    </a:lnTo>
                    <a:lnTo>
                      <a:pt x="18" y="15"/>
                    </a:lnTo>
                    <a:lnTo>
                      <a:pt x="27" y="9"/>
                    </a:lnTo>
                    <a:lnTo>
                      <a:pt x="18" y="0"/>
                    </a:lnTo>
                    <a:lnTo>
                      <a:pt x="9" y="6"/>
                    </a:lnTo>
                    <a:lnTo>
                      <a:pt x="0" y="12"/>
                    </a:ln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94" name="Rectangle 217"/>
              <p:cNvSpPr>
                <a:spLocks noChangeArrowheads="1"/>
              </p:cNvSpPr>
              <p:nvPr/>
            </p:nvSpPr>
            <p:spPr bwMode="auto">
              <a:xfrm>
                <a:off x="2256" y="3370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95" name="Freeform 218"/>
              <p:cNvSpPr>
                <a:spLocks/>
              </p:cNvSpPr>
              <p:nvPr/>
            </p:nvSpPr>
            <p:spPr bwMode="auto">
              <a:xfrm>
                <a:off x="2226" y="3370"/>
                <a:ext cx="39" cy="42"/>
              </a:xfrm>
              <a:custGeom>
                <a:avLst/>
                <a:gdLst>
                  <a:gd name="T0" fmla="*/ 9 w 39"/>
                  <a:gd name="T1" fmla="*/ 42 h 42"/>
                  <a:gd name="T2" fmla="*/ 21 w 39"/>
                  <a:gd name="T3" fmla="*/ 27 h 42"/>
                  <a:gd name="T4" fmla="*/ 39 w 39"/>
                  <a:gd name="T5" fmla="*/ 9 h 42"/>
                  <a:gd name="T6" fmla="*/ 30 w 39"/>
                  <a:gd name="T7" fmla="*/ 0 h 42"/>
                  <a:gd name="T8" fmla="*/ 12 w 39"/>
                  <a:gd name="T9" fmla="*/ 18 h 42"/>
                  <a:gd name="T10" fmla="*/ 0 w 39"/>
                  <a:gd name="T11" fmla="*/ 33 h 42"/>
                  <a:gd name="T12" fmla="*/ 9 w 39"/>
                  <a:gd name="T13" fmla="*/ 42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42"/>
                  <a:gd name="T23" fmla="*/ 39 w 39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42">
                    <a:moveTo>
                      <a:pt x="9" y="42"/>
                    </a:moveTo>
                    <a:lnTo>
                      <a:pt x="21" y="27"/>
                    </a:lnTo>
                    <a:lnTo>
                      <a:pt x="39" y="9"/>
                    </a:lnTo>
                    <a:lnTo>
                      <a:pt x="30" y="0"/>
                    </a:lnTo>
                    <a:lnTo>
                      <a:pt x="12" y="18"/>
                    </a:lnTo>
                    <a:lnTo>
                      <a:pt x="0" y="33"/>
                    </a:lnTo>
                    <a:lnTo>
                      <a:pt x="9" y="4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96" name="Freeform 219"/>
              <p:cNvSpPr>
                <a:spLocks/>
              </p:cNvSpPr>
              <p:nvPr/>
            </p:nvSpPr>
            <p:spPr bwMode="auto">
              <a:xfrm>
                <a:off x="2205" y="3412"/>
                <a:ext cx="21" cy="18"/>
              </a:xfrm>
              <a:custGeom>
                <a:avLst/>
                <a:gdLst>
                  <a:gd name="T0" fmla="*/ 9 w 21"/>
                  <a:gd name="T1" fmla="*/ 18 h 18"/>
                  <a:gd name="T2" fmla="*/ 0 w 21"/>
                  <a:gd name="T3" fmla="*/ 9 h 18"/>
                  <a:gd name="T4" fmla="*/ 9 w 21"/>
                  <a:gd name="T5" fmla="*/ 0 h 18"/>
                  <a:gd name="T6" fmla="*/ 21 w 21"/>
                  <a:gd name="T7" fmla="*/ 9 h 18"/>
                  <a:gd name="T8" fmla="*/ 9 w 2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8"/>
                  <a:gd name="T17" fmla="*/ 21 w 2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8">
                    <a:moveTo>
                      <a:pt x="9" y="18"/>
                    </a:moveTo>
                    <a:lnTo>
                      <a:pt x="0" y="9"/>
                    </a:lnTo>
                    <a:lnTo>
                      <a:pt x="9" y="0"/>
                    </a:lnTo>
                    <a:lnTo>
                      <a:pt x="21" y="9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97" name="Freeform 220"/>
              <p:cNvSpPr>
                <a:spLocks/>
              </p:cNvSpPr>
              <p:nvPr/>
            </p:nvSpPr>
            <p:spPr bwMode="auto">
              <a:xfrm>
                <a:off x="2187" y="3430"/>
                <a:ext cx="18" cy="18"/>
              </a:xfrm>
              <a:custGeom>
                <a:avLst/>
                <a:gdLst>
                  <a:gd name="T0" fmla="*/ 9 w 18"/>
                  <a:gd name="T1" fmla="*/ 18 h 18"/>
                  <a:gd name="T2" fmla="*/ 0 w 18"/>
                  <a:gd name="T3" fmla="*/ 9 h 18"/>
                  <a:gd name="T4" fmla="*/ 9 w 18"/>
                  <a:gd name="T5" fmla="*/ 0 h 18"/>
                  <a:gd name="T6" fmla="*/ 18 w 18"/>
                  <a:gd name="T7" fmla="*/ 9 h 18"/>
                  <a:gd name="T8" fmla="*/ 9 w 18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9" y="18"/>
                    </a:moveTo>
                    <a:lnTo>
                      <a:pt x="0" y="9"/>
                    </a:lnTo>
                    <a:lnTo>
                      <a:pt x="9" y="0"/>
                    </a:lnTo>
                    <a:lnTo>
                      <a:pt x="18" y="9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98" name="Freeform 221"/>
              <p:cNvSpPr>
                <a:spLocks/>
              </p:cNvSpPr>
              <p:nvPr/>
            </p:nvSpPr>
            <p:spPr bwMode="auto">
              <a:xfrm>
                <a:off x="2154" y="3451"/>
                <a:ext cx="36" cy="66"/>
              </a:xfrm>
              <a:custGeom>
                <a:avLst/>
                <a:gdLst>
                  <a:gd name="T0" fmla="*/ 12 w 36"/>
                  <a:gd name="T1" fmla="*/ 66 h 66"/>
                  <a:gd name="T2" fmla="*/ 15 w 36"/>
                  <a:gd name="T3" fmla="*/ 57 h 66"/>
                  <a:gd name="T4" fmla="*/ 24 w 36"/>
                  <a:gd name="T5" fmla="*/ 36 h 66"/>
                  <a:gd name="T6" fmla="*/ 27 w 36"/>
                  <a:gd name="T7" fmla="*/ 24 h 66"/>
                  <a:gd name="T8" fmla="*/ 30 w 36"/>
                  <a:gd name="T9" fmla="*/ 15 h 66"/>
                  <a:gd name="T10" fmla="*/ 36 w 36"/>
                  <a:gd name="T11" fmla="*/ 6 h 66"/>
                  <a:gd name="T12" fmla="*/ 36 w 36"/>
                  <a:gd name="T13" fmla="*/ 6 h 66"/>
                  <a:gd name="T14" fmla="*/ 24 w 36"/>
                  <a:gd name="T15" fmla="*/ 0 h 66"/>
                  <a:gd name="T16" fmla="*/ 24 w 36"/>
                  <a:gd name="T17" fmla="*/ 0 h 66"/>
                  <a:gd name="T18" fmla="*/ 18 w 36"/>
                  <a:gd name="T19" fmla="*/ 9 h 66"/>
                  <a:gd name="T20" fmla="*/ 15 w 36"/>
                  <a:gd name="T21" fmla="*/ 21 h 66"/>
                  <a:gd name="T22" fmla="*/ 12 w 36"/>
                  <a:gd name="T23" fmla="*/ 30 h 66"/>
                  <a:gd name="T24" fmla="*/ 3 w 36"/>
                  <a:gd name="T25" fmla="*/ 51 h 66"/>
                  <a:gd name="T26" fmla="*/ 0 w 36"/>
                  <a:gd name="T27" fmla="*/ 60 h 66"/>
                  <a:gd name="T28" fmla="*/ 12 w 36"/>
                  <a:gd name="T29" fmla="*/ 66 h 6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"/>
                  <a:gd name="T46" fmla="*/ 0 h 66"/>
                  <a:gd name="T47" fmla="*/ 36 w 36"/>
                  <a:gd name="T48" fmla="*/ 66 h 6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6" h="66">
                    <a:moveTo>
                      <a:pt x="12" y="66"/>
                    </a:moveTo>
                    <a:lnTo>
                      <a:pt x="15" y="57"/>
                    </a:lnTo>
                    <a:lnTo>
                      <a:pt x="24" y="36"/>
                    </a:lnTo>
                    <a:lnTo>
                      <a:pt x="27" y="24"/>
                    </a:lnTo>
                    <a:lnTo>
                      <a:pt x="30" y="15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8" y="9"/>
                    </a:lnTo>
                    <a:lnTo>
                      <a:pt x="15" y="21"/>
                    </a:lnTo>
                    <a:lnTo>
                      <a:pt x="12" y="30"/>
                    </a:lnTo>
                    <a:lnTo>
                      <a:pt x="3" y="51"/>
                    </a:lnTo>
                    <a:lnTo>
                      <a:pt x="0" y="60"/>
                    </a:lnTo>
                    <a:lnTo>
                      <a:pt x="12" y="6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799" name="Freeform 222"/>
              <p:cNvSpPr>
                <a:spLocks/>
              </p:cNvSpPr>
              <p:nvPr/>
            </p:nvSpPr>
            <p:spPr bwMode="auto">
              <a:xfrm>
                <a:off x="2142" y="3523"/>
                <a:ext cx="18" cy="18"/>
              </a:xfrm>
              <a:custGeom>
                <a:avLst/>
                <a:gdLst>
                  <a:gd name="T0" fmla="*/ 12 w 18"/>
                  <a:gd name="T1" fmla="*/ 18 h 18"/>
                  <a:gd name="T2" fmla="*/ 18 w 18"/>
                  <a:gd name="T3" fmla="*/ 6 h 18"/>
                  <a:gd name="T4" fmla="*/ 18 w 18"/>
                  <a:gd name="T5" fmla="*/ 6 h 18"/>
                  <a:gd name="T6" fmla="*/ 6 w 18"/>
                  <a:gd name="T7" fmla="*/ 0 h 18"/>
                  <a:gd name="T8" fmla="*/ 6 w 18"/>
                  <a:gd name="T9" fmla="*/ 3 h 18"/>
                  <a:gd name="T10" fmla="*/ 0 w 18"/>
                  <a:gd name="T11" fmla="*/ 12 h 18"/>
                  <a:gd name="T12" fmla="*/ 12 w 18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8"/>
                  <a:gd name="T23" fmla="*/ 18 w 18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8">
                    <a:moveTo>
                      <a:pt x="12" y="18"/>
                    </a:moveTo>
                    <a:lnTo>
                      <a:pt x="18" y="6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0" y="12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800" name="Freeform 223"/>
              <p:cNvSpPr>
                <a:spLocks/>
              </p:cNvSpPr>
              <p:nvPr/>
            </p:nvSpPr>
            <p:spPr bwMode="auto">
              <a:xfrm>
                <a:off x="2130" y="3547"/>
                <a:ext cx="18" cy="18"/>
              </a:xfrm>
              <a:custGeom>
                <a:avLst/>
                <a:gdLst>
                  <a:gd name="T0" fmla="*/ 12 w 18"/>
                  <a:gd name="T1" fmla="*/ 18 h 18"/>
                  <a:gd name="T2" fmla="*/ 12 w 18"/>
                  <a:gd name="T3" fmla="*/ 15 h 18"/>
                  <a:gd name="T4" fmla="*/ 18 w 18"/>
                  <a:gd name="T5" fmla="*/ 6 h 18"/>
                  <a:gd name="T6" fmla="*/ 6 w 18"/>
                  <a:gd name="T7" fmla="*/ 0 h 18"/>
                  <a:gd name="T8" fmla="*/ 3 w 18"/>
                  <a:gd name="T9" fmla="*/ 9 h 18"/>
                  <a:gd name="T10" fmla="*/ 0 w 18"/>
                  <a:gd name="T11" fmla="*/ 12 h 18"/>
                  <a:gd name="T12" fmla="*/ 12 w 18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8"/>
                  <a:gd name="T23" fmla="*/ 18 w 18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8">
                    <a:moveTo>
                      <a:pt x="12" y="18"/>
                    </a:moveTo>
                    <a:lnTo>
                      <a:pt x="12" y="15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801" name="Freeform 224"/>
              <p:cNvSpPr>
                <a:spLocks/>
              </p:cNvSpPr>
              <p:nvPr/>
            </p:nvSpPr>
            <p:spPr bwMode="auto">
              <a:xfrm>
                <a:off x="2094" y="3568"/>
                <a:ext cx="42" cy="42"/>
              </a:xfrm>
              <a:custGeom>
                <a:avLst/>
                <a:gdLst>
                  <a:gd name="T0" fmla="*/ 6 w 42"/>
                  <a:gd name="T1" fmla="*/ 42 h 42"/>
                  <a:gd name="T2" fmla="*/ 9 w 42"/>
                  <a:gd name="T3" fmla="*/ 42 h 42"/>
                  <a:gd name="T4" fmla="*/ 12 w 42"/>
                  <a:gd name="T5" fmla="*/ 39 h 42"/>
                  <a:gd name="T6" fmla="*/ 18 w 42"/>
                  <a:gd name="T7" fmla="*/ 33 h 42"/>
                  <a:gd name="T8" fmla="*/ 21 w 42"/>
                  <a:gd name="T9" fmla="*/ 30 h 42"/>
                  <a:gd name="T10" fmla="*/ 27 w 42"/>
                  <a:gd name="T11" fmla="*/ 24 h 42"/>
                  <a:gd name="T12" fmla="*/ 36 w 42"/>
                  <a:gd name="T13" fmla="*/ 15 h 42"/>
                  <a:gd name="T14" fmla="*/ 42 w 42"/>
                  <a:gd name="T15" fmla="*/ 9 h 42"/>
                  <a:gd name="T16" fmla="*/ 30 w 42"/>
                  <a:gd name="T17" fmla="*/ 0 h 42"/>
                  <a:gd name="T18" fmla="*/ 24 w 42"/>
                  <a:gd name="T19" fmla="*/ 9 h 42"/>
                  <a:gd name="T20" fmla="*/ 18 w 42"/>
                  <a:gd name="T21" fmla="*/ 18 h 42"/>
                  <a:gd name="T22" fmla="*/ 12 w 42"/>
                  <a:gd name="T23" fmla="*/ 21 h 42"/>
                  <a:gd name="T24" fmla="*/ 9 w 42"/>
                  <a:gd name="T25" fmla="*/ 24 h 42"/>
                  <a:gd name="T26" fmla="*/ 6 w 42"/>
                  <a:gd name="T27" fmla="*/ 27 h 42"/>
                  <a:gd name="T28" fmla="*/ 0 w 42"/>
                  <a:gd name="T29" fmla="*/ 33 h 42"/>
                  <a:gd name="T30" fmla="*/ 0 w 42"/>
                  <a:gd name="T31" fmla="*/ 30 h 42"/>
                  <a:gd name="T32" fmla="*/ 6 w 42"/>
                  <a:gd name="T33" fmla="*/ 42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2"/>
                  <a:gd name="T53" fmla="*/ 42 w 42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2">
                    <a:moveTo>
                      <a:pt x="6" y="42"/>
                    </a:moveTo>
                    <a:lnTo>
                      <a:pt x="9" y="42"/>
                    </a:lnTo>
                    <a:lnTo>
                      <a:pt x="12" y="39"/>
                    </a:lnTo>
                    <a:lnTo>
                      <a:pt x="18" y="33"/>
                    </a:lnTo>
                    <a:lnTo>
                      <a:pt x="21" y="30"/>
                    </a:lnTo>
                    <a:lnTo>
                      <a:pt x="27" y="24"/>
                    </a:lnTo>
                    <a:lnTo>
                      <a:pt x="36" y="15"/>
                    </a:lnTo>
                    <a:lnTo>
                      <a:pt x="42" y="9"/>
                    </a:lnTo>
                    <a:lnTo>
                      <a:pt x="30" y="0"/>
                    </a:lnTo>
                    <a:lnTo>
                      <a:pt x="24" y="9"/>
                    </a:lnTo>
                    <a:lnTo>
                      <a:pt x="18" y="18"/>
                    </a:lnTo>
                    <a:lnTo>
                      <a:pt x="12" y="21"/>
                    </a:lnTo>
                    <a:lnTo>
                      <a:pt x="9" y="24"/>
                    </a:lnTo>
                    <a:lnTo>
                      <a:pt x="6" y="27"/>
                    </a:lnTo>
                    <a:lnTo>
                      <a:pt x="0" y="33"/>
                    </a:lnTo>
                    <a:lnTo>
                      <a:pt x="0" y="30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802" name="Rectangle 225"/>
              <p:cNvSpPr>
                <a:spLocks noChangeArrowheads="1"/>
              </p:cNvSpPr>
              <p:nvPr/>
            </p:nvSpPr>
            <p:spPr bwMode="auto">
              <a:xfrm>
                <a:off x="2100" y="3610"/>
                <a:ext cx="3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803" name="Freeform 226"/>
              <p:cNvSpPr>
                <a:spLocks/>
              </p:cNvSpPr>
              <p:nvPr/>
            </p:nvSpPr>
            <p:spPr bwMode="auto">
              <a:xfrm>
                <a:off x="2079" y="3598"/>
                <a:ext cx="21" cy="18"/>
              </a:xfrm>
              <a:custGeom>
                <a:avLst/>
                <a:gdLst>
                  <a:gd name="T0" fmla="*/ 0 w 21"/>
                  <a:gd name="T1" fmla="*/ 18 h 18"/>
                  <a:gd name="T2" fmla="*/ 3 w 21"/>
                  <a:gd name="T3" fmla="*/ 18 h 18"/>
                  <a:gd name="T4" fmla="*/ 9 w 21"/>
                  <a:gd name="T5" fmla="*/ 15 h 18"/>
                  <a:gd name="T6" fmla="*/ 15 w 21"/>
                  <a:gd name="T7" fmla="*/ 15 h 18"/>
                  <a:gd name="T8" fmla="*/ 21 w 21"/>
                  <a:gd name="T9" fmla="*/ 12 h 18"/>
                  <a:gd name="T10" fmla="*/ 15 w 21"/>
                  <a:gd name="T11" fmla="*/ 0 h 18"/>
                  <a:gd name="T12" fmla="*/ 12 w 21"/>
                  <a:gd name="T13" fmla="*/ 3 h 18"/>
                  <a:gd name="T14" fmla="*/ 6 w 21"/>
                  <a:gd name="T15" fmla="*/ 3 h 18"/>
                  <a:gd name="T16" fmla="*/ 3 w 21"/>
                  <a:gd name="T17" fmla="*/ 3 h 18"/>
                  <a:gd name="T18" fmla="*/ 0 w 21"/>
                  <a:gd name="T19" fmla="*/ 3 h 18"/>
                  <a:gd name="T20" fmla="*/ 0 w 21"/>
                  <a:gd name="T21" fmla="*/ 18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18"/>
                  <a:gd name="T35" fmla="*/ 21 w 21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18">
                    <a:moveTo>
                      <a:pt x="0" y="18"/>
                    </a:moveTo>
                    <a:lnTo>
                      <a:pt x="3" y="18"/>
                    </a:lnTo>
                    <a:lnTo>
                      <a:pt x="9" y="15"/>
                    </a:lnTo>
                    <a:lnTo>
                      <a:pt x="15" y="15"/>
                    </a:lnTo>
                    <a:lnTo>
                      <a:pt x="21" y="12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804" name="Freeform 227"/>
              <p:cNvSpPr>
                <a:spLocks/>
              </p:cNvSpPr>
              <p:nvPr/>
            </p:nvSpPr>
            <p:spPr bwMode="auto">
              <a:xfrm>
                <a:off x="2052" y="3598"/>
                <a:ext cx="15" cy="15"/>
              </a:xfrm>
              <a:custGeom>
                <a:avLst/>
                <a:gdLst>
                  <a:gd name="T0" fmla="*/ 0 w 15"/>
                  <a:gd name="T1" fmla="*/ 12 h 15"/>
                  <a:gd name="T2" fmla="*/ 6 w 15"/>
                  <a:gd name="T3" fmla="*/ 12 h 15"/>
                  <a:gd name="T4" fmla="*/ 9 w 15"/>
                  <a:gd name="T5" fmla="*/ 15 h 15"/>
                  <a:gd name="T6" fmla="*/ 12 w 15"/>
                  <a:gd name="T7" fmla="*/ 15 h 15"/>
                  <a:gd name="T8" fmla="*/ 15 w 15"/>
                  <a:gd name="T9" fmla="*/ 3 h 15"/>
                  <a:gd name="T10" fmla="*/ 12 w 15"/>
                  <a:gd name="T11" fmla="*/ 3 h 15"/>
                  <a:gd name="T12" fmla="*/ 9 w 15"/>
                  <a:gd name="T13" fmla="*/ 0 h 15"/>
                  <a:gd name="T14" fmla="*/ 3 w 15"/>
                  <a:gd name="T15" fmla="*/ 0 h 15"/>
                  <a:gd name="T16" fmla="*/ 0 w 15"/>
                  <a:gd name="T17" fmla="*/ 12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5"/>
                  <a:gd name="T29" fmla="*/ 15 w 15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5">
                    <a:moveTo>
                      <a:pt x="0" y="12"/>
                    </a:moveTo>
                    <a:lnTo>
                      <a:pt x="6" y="12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805" name="Freeform 228"/>
              <p:cNvSpPr>
                <a:spLocks/>
              </p:cNvSpPr>
              <p:nvPr/>
            </p:nvSpPr>
            <p:spPr bwMode="auto">
              <a:xfrm>
                <a:off x="2028" y="3592"/>
                <a:ext cx="12" cy="15"/>
              </a:xfrm>
              <a:custGeom>
                <a:avLst/>
                <a:gdLst>
                  <a:gd name="T0" fmla="*/ 3 w 12"/>
                  <a:gd name="T1" fmla="*/ 15 h 15"/>
                  <a:gd name="T2" fmla="*/ 6 w 12"/>
                  <a:gd name="T3" fmla="*/ 15 h 15"/>
                  <a:gd name="T4" fmla="*/ 6 w 12"/>
                  <a:gd name="T5" fmla="*/ 15 h 15"/>
                  <a:gd name="T6" fmla="*/ 9 w 12"/>
                  <a:gd name="T7" fmla="*/ 15 h 15"/>
                  <a:gd name="T8" fmla="*/ 12 w 12"/>
                  <a:gd name="T9" fmla="*/ 15 h 15"/>
                  <a:gd name="T10" fmla="*/ 12 w 12"/>
                  <a:gd name="T11" fmla="*/ 0 h 15"/>
                  <a:gd name="T12" fmla="*/ 9 w 12"/>
                  <a:gd name="T13" fmla="*/ 0 h 15"/>
                  <a:gd name="T14" fmla="*/ 6 w 12"/>
                  <a:gd name="T15" fmla="*/ 0 h 15"/>
                  <a:gd name="T16" fmla="*/ 0 w 12"/>
                  <a:gd name="T17" fmla="*/ 3 h 15"/>
                  <a:gd name="T18" fmla="*/ 3 w 12"/>
                  <a:gd name="T19" fmla="*/ 3 h 15"/>
                  <a:gd name="T20" fmla="*/ 3 w 12"/>
                  <a:gd name="T21" fmla="*/ 15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15"/>
                  <a:gd name="T35" fmla="*/ 12 w 12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15">
                    <a:moveTo>
                      <a:pt x="3" y="15"/>
                    </a:moveTo>
                    <a:lnTo>
                      <a:pt x="6" y="15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806" name="Freeform 229"/>
              <p:cNvSpPr>
                <a:spLocks/>
              </p:cNvSpPr>
              <p:nvPr/>
            </p:nvSpPr>
            <p:spPr bwMode="auto">
              <a:xfrm>
                <a:off x="2031" y="3607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3"/>
                  <a:gd name="T9" fmla="*/ 3 w 3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807" name="Freeform 230"/>
              <p:cNvSpPr>
                <a:spLocks/>
              </p:cNvSpPr>
              <p:nvPr/>
            </p:nvSpPr>
            <p:spPr bwMode="auto">
              <a:xfrm>
                <a:off x="2025" y="3595"/>
                <a:ext cx="6" cy="12"/>
              </a:xfrm>
              <a:custGeom>
                <a:avLst/>
                <a:gdLst>
                  <a:gd name="T0" fmla="*/ 3 w 6"/>
                  <a:gd name="T1" fmla="*/ 12 h 12"/>
                  <a:gd name="T2" fmla="*/ 6 w 6"/>
                  <a:gd name="T3" fmla="*/ 12 h 12"/>
                  <a:gd name="T4" fmla="*/ 6 w 6"/>
                  <a:gd name="T5" fmla="*/ 12 h 12"/>
                  <a:gd name="T6" fmla="*/ 6 w 6"/>
                  <a:gd name="T7" fmla="*/ 0 h 12"/>
                  <a:gd name="T8" fmla="*/ 3 w 6"/>
                  <a:gd name="T9" fmla="*/ 0 h 12"/>
                  <a:gd name="T10" fmla="*/ 0 w 6"/>
                  <a:gd name="T11" fmla="*/ 0 h 12"/>
                  <a:gd name="T12" fmla="*/ 3 w 6"/>
                  <a:gd name="T13" fmla="*/ 12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2"/>
                  <a:gd name="T23" fmla="*/ 6 w 6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2">
                    <a:moveTo>
                      <a:pt x="3" y="12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808" name="Freeform 231"/>
              <p:cNvSpPr>
                <a:spLocks/>
              </p:cNvSpPr>
              <p:nvPr/>
            </p:nvSpPr>
            <p:spPr bwMode="auto">
              <a:xfrm>
                <a:off x="1980" y="3604"/>
                <a:ext cx="42" cy="66"/>
              </a:xfrm>
              <a:custGeom>
                <a:avLst/>
                <a:gdLst>
                  <a:gd name="T0" fmla="*/ 12 w 42"/>
                  <a:gd name="T1" fmla="*/ 66 h 66"/>
                  <a:gd name="T2" fmla="*/ 15 w 42"/>
                  <a:gd name="T3" fmla="*/ 57 h 66"/>
                  <a:gd name="T4" fmla="*/ 27 w 42"/>
                  <a:gd name="T5" fmla="*/ 33 h 66"/>
                  <a:gd name="T6" fmla="*/ 30 w 42"/>
                  <a:gd name="T7" fmla="*/ 27 h 66"/>
                  <a:gd name="T8" fmla="*/ 33 w 42"/>
                  <a:gd name="T9" fmla="*/ 21 h 66"/>
                  <a:gd name="T10" fmla="*/ 36 w 42"/>
                  <a:gd name="T11" fmla="*/ 18 h 66"/>
                  <a:gd name="T12" fmla="*/ 39 w 42"/>
                  <a:gd name="T13" fmla="*/ 12 h 66"/>
                  <a:gd name="T14" fmla="*/ 42 w 42"/>
                  <a:gd name="T15" fmla="*/ 9 h 66"/>
                  <a:gd name="T16" fmla="*/ 33 w 42"/>
                  <a:gd name="T17" fmla="*/ 0 h 66"/>
                  <a:gd name="T18" fmla="*/ 30 w 42"/>
                  <a:gd name="T19" fmla="*/ 3 h 66"/>
                  <a:gd name="T20" fmla="*/ 24 w 42"/>
                  <a:gd name="T21" fmla="*/ 9 h 66"/>
                  <a:gd name="T22" fmla="*/ 21 w 42"/>
                  <a:gd name="T23" fmla="*/ 15 h 66"/>
                  <a:gd name="T24" fmla="*/ 18 w 42"/>
                  <a:gd name="T25" fmla="*/ 21 h 66"/>
                  <a:gd name="T26" fmla="*/ 15 w 42"/>
                  <a:gd name="T27" fmla="*/ 27 h 66"/>
                  <a:gd name="T28" fmla="*/ 6 w 42"/>
                  <a:gd name="T29" fmla="*/ 51 h 66"/>
                  <a:gd name="T30" fmla="*/ 0 w 42"/>
                  <a:gd name="T31" fmla="*/ 60 h 66"/>
                  <a:gd name="T32" fmla="*/ 12 w 42"/>
                  <a:gd name="T33" fmla="*/ 66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66"/>
                  <a:gd name="T53" fmla="*/ 42 w 42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66">
                    <a:moveTo>
                      <a:pt x="12" y="66"/>
                    </a:moveTo>
                    <a:lnTo>
                      <a:pt x="15" y="57"/>
                    </a:lnTo>
                    <a:lnTo>
                      <a:pt x="27" y="33"/>
                    </a:lnTo>
                    <a:lnTo>
                      <a:pt x="30" y="27"/>
                    </a:lnTo>
                    <a:lnTo>
                      <a:pt x="33" y="21"/>
                    </a:lnTo>
                    <a:lnTo>
                      <a:pt x="36" y="18"/>
                    </a:lnTo>
                    <a:lnTo>
                      <a:pt x="39" y="12"/>
                    </a:lnTo>
                    <a:lnTo>
                      <a:pt x="42" y="9"/>
                    </a:lnTo>
                    <a:lnTo>
                      <a:pt x="33" y="0"/>
                    </a:lnTo>
                    <a:lnTo>
                      <a:pt x="30" y="3"/>
                    </a:lnTo>
                    <a:lnTo>
                      <a:pt x="24" y="9"/>
                    </a:lnTo>
                    <a:lnTo>
                      <a:pt x="21" y="15"/>
                    </a:lnTo>
                    <a:lnTo>
                      <a:pt x="18" y="21"/>
                    </a:lnTo>
                    <a:lnTo>
                      <a:pt x="15" y="27"/>
                    </a:lnTo>
                    <a:lnTo>
                      <a:pt x="6" y="51"/>
                    </a:lnTo>
                    <a:lnTo>
                      <a:pt x="0" y="60"/>
                    </a:lnTo>
                    <a:lnTo>
                      <a:pt x="12" y="6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809" name="Freeform 232"/>
              <p:cNvSpPr>
                <a:spLocks/>
              </p:cNvSpPr>
              <p:nvPr/>
            </p:nvSpPr>
            <p:spPr bwMode="auto">
              <a:xfrm>
                <a:off x="1962" y="3667"/>
                <a:ext cx="15" cy="15"/>
              </a:xfrm>
              <a:custGeom>
                <a:avLst/>
                <a:gdLst>
                  <a:gd name="T0" fmla="*/ 0 w 15"/>
                  <a:gd name="T1" fmla="*/ 12 h 15"/>
                  <a:gd name="T2" fmla="*/ 3 w 15"/>
                  <a:gd name="T3" fmla="*/ 15 h 15"/>
                  <a:gd name="T4" fmla="*/ 9 w 15"/>
                  <a:gd name="T5" fmla="*/ 15 h 15"/>
                  <a:gd name="T6" fmla="*/ 15 w 15"/>
                  <a:gd name="T7" fmla="*/ 15 h 15"/>
                  <a:gd name="T8" fmla="*/ 15 w 15"/>
                  <a:gd name="T9" fmla="*/ 15 h 15"/>
                  <a:gd name="T10" fmla="*/ 12 w 15"/>
                  <a:gd name="T11" fmla="*/ 0 h 15"/>
                  <a:gd name="T12" fmla="*/ 15 w 15"/>
                  <a:gd name="T13" fmla="*/ 0 h 15"/>
                  <a:gd name="T14" fmla="*/ 9 w 15"/>
                  <a:gd name="T15" fmla="*/ 0 h 15"/>
                  <a:gd name="T16" fmla="*/ 3 w 15"/>
                  <a:gd name="T17" fmla="*/ 0 h 15"/>
                  <a:gd name="T18" fmla="*/ 3 w 15"/>
                  <a:gd name="T19" fmla="*/ 0 h 15"/>
                  <a:gd name="T20" fmla="*/ 0 w 15"/>
                  <a:gd name="T21" fmla="*/ 12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5"/>
                  <a:gd name="T35" fmla="*/ 15 w 15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5">
                    <a:moveTo>
                      <a:pt x="0" y="12"/>
                    </a:moveTo>
                    <a:lnTo>
                      <a:pt x="3" y="15"/>
                    </a:lnTo>
                    <a:lnTo>
                      <a:pt x="9" y="15"/>
                    </a:lnTo>
                    <a:lnTo>
                      <a:pt x="15" y="15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810" name="Freeform 233"/>
              <p:cNvSpPr>
                <a:spLocks/>
              </p:cNvSpPr>
              <p:nvPr/>
            </p:nvSpPr>
            <p:spPr bwMode="auto">
              <a:xfrm>
                <a:off x="1941" y="3667"/>
                <a:ext cx="12" cy="15"/>
              </a:xfrm>
              <a:custGeom>
                <a:avLst/>
                <a:gdLst>
                  <a:gd name="T0" fmla="*/ 12 w 12"/>
                  <a:gd name="T1" fmla="*/ 12 h 15"/>
                  <a:gd name="T2" fmla="*/ 9 w 12"/>
                  <a:gd name="T3" fmla="*/ 15 h 15"/>
                  <a:gd name="T4" fmla="*/ 12 w 12"/>
                  <a:gd name="T5" fmla="*/ 15 h 15"/>
                  <a:gd name="T6" fmla="*/ 12 w 12"/>
                  <a:gd name="T7" fmla="*/ 12 h 15"/>
                  <a:gd name="T8" fmla="*/ 6 w 12"/>
                  <a:gd name="T9" fmla="*/ 0 h 15"/>
                  <a:gd name="T10" fmla="*/ 3 w 12"/>
                  <a:gd name="T11" fmla="*/ 3 h 15"/>
                  <a:gd name="T12" fmla="*/ 0 w 12"/>
                  <a:gd name="T13" fmla="*/ 3 h 15"/>
                  <a:gd name="T14" fmla="*/ 0 w 12"/>
                  <a:gd name="T15" fmla="*/ 6 h 15"/>
                  <a:gd name="T16" fmla="*/ 12 w 12"/>
                  <a:gd name="T17" fmla="*/ 12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5"/>
                  <a:gd name="T29" fmla="*/ 12 w 12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5">
                    <a:moveTo>
                      <a:pt x="12" y="12"/>
                    </a:moveTo>
                    <a:lnTo>
                      <a:pt x="9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811" name="Freeform 234"/>
              <p:cNvSpPr>
                <a:spLocks/>
              </p:cNvSpPr>
              <p:nvPr/>
            </p:nvSpPr>
            <p:spPr bwMode="auto">
              <a:xfrm>
                <a:off x="1941" y="3670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3"/>
                  <a:gd name="T9" fmla="*/ 3 h 3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</p:grpSp>
        <p:grpSp>
          <p:nvGrpSpPr>
            <p:cNvPr id="14" name="Group 436"/>
            <p:cNvGrpSpPr>
              <a:grpSpLocks/>
            </p:cNvGrpSpPr>
            <p:nvPr/>
          </p:nvGrpSpPr>
          <p:grpSpPr bwMode="auto">
            <a:xfrm>
              <a:off x="871995" y="4533154"/>
              <a:ext cx="2044112" cy="1079814"/>
              <a:chOff x="584" y="3073"/>
              <a:chExt cx="1369" cy="732"/>
            </a:xfrm>
          </p:grpSpPr>
          <p:sp>
            <p:nvSpPr>
              <p:cNvPr id="1412" name="Freeform 236"/>
              <p:cNvSpPr>
                <a:spLocks/>
              </p:cNvSpPr>
              <p:nvPr/>
            </p:nvSpPr>
            <p:spPr bwMode="auto">
              <a:xfrm>
                <a:off x="1938" y="3673"/>
                <a:ext cx="15" cy="15"/>
              </a:xfrm>
              <a:custGeom>
                <a:avLst/>
                <a:gdLst>
                  <a:gd name="T0" fmla="*/ 9 w 15"/>
                  <a:gd name="T1" fmla="*/ 15 h 15"/>
                  <a:gd name="T2" fmla="*/ 12 w 15"/>
                  <a:gd name="T3" fmla="*/ 12 h 15"/>
                  <a:gd name="T4" fmla="*/ 15 w 15"/>
                  <a:gd name="T5" fmla="*/ 6 h 15"/>
                  <a:gd name="T6" fmla="*/ 3 w 15"/>
                  <a:gd name="T7" fmla="*/ 0 h 15"/>
                  <a:gd name="T8" fmla="*/ 0 w 15"/>
                  <a:gd name="T9" fmla="*/ 6 h 15"/>
                  <a:gd name="T10" fmla="*/ 0 w 15"/>
                  <a:gd name="T11" fmla="*/ 9 h 15"/>
                  <a:gd name="T12" fmla="*/ 9 w 1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9" y="15"/>
                    </a:moveTo>
                    <a:lnTo>
                      <a:pt x="12" y="12"/>
                    </a:lnTo>
                    <a:lnTo>
                      <a:pt x="15" y="6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9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13" name="Freeform 237"/>
              <p:cNvSpPr>
                <a:spLocks/>
              </p:cNvSpPr>
              <p:nvPr/>
            </p:nvSpPr>
            <p:spPr bwMode="auto">
              <a:xfrm>
                <a:off x="1916" y="3694"/>
                <a:ext cx="28" cy="39"/>
              </a:xfrm>
              <a:custGeom>
                <a:avLst/>
                <a:gdLst>
                  <a:gd name="T0" fmla="*/ 6 w 28"/>
                  <a:gd name="T1" fmla="*/ 36 h 39"/>
                  <a:gd name="T2" fmla="*/ 6 w 28"/>
                  <a:gd name="T3" fmla="*/ 39 h 39"/>
                  <a:gd name="T4" fmla="*/ 9 w 28"/>
                  <a:gd name="T5" fmla="*/ 36 h 39"/>
                  <a:gd name="T6" fmla="*/ 13 w 28"/>
                  <a:gd name="T7" fmla="*/ 33 h 39"/>
                  <a:gd name="T8" fmla="*/ 16 w 28"/>
                  <a:gd name="T9" fmla="*/ 33 h 39"/>
                  <a:gd name="T10" fmla="*/ 19 w 28"/>
                  <a:gd name="T11" fmla="*/ 27 h 39"/>
                  <a:gd name="T12" fmla="*/ 22 w 28"/>
                  <a:gd name="T13" fmla="*/ 21 h 39"/>
                  <a:gd name="T14" fmla="*/ 25 w 28"/>
                  <a:gd name="T15" fmla="*/ 15 h 39"/>
                  <a:gd name="T16" fmla="*/ 28 w 28"/>
                  <a:gd name="T17" fmla="*/ 6 h 39"/>
                  <a:gd name="T18" fmla="*/ 28 w 28"/>
                  <a:gd name="T19" fmla="*/ 6 h 39"/>
                  <a:gd name="T20" fmla="*/ 16 w 28"/>
                  <a:gd name="T21" fmla="*/ 0 h 39"/>
                  <a:gd name="T22" fmla="*/ 16 w 28"/>
                  <a:gd name="T23" fmla="*/ 3 h 39"/>
                  <a:gd name="T24" fmla="*/ 13 w 28"/>
                  <a:gd name="T25" fmla="*/ 9 h 39"/>
                  <a:gd name="T26" fmla="*/ 9 w 28"/>
                  <a:gd name="T27" fmla="*/ 18 h 39"/>
                  <a:gd name="T28" fmla="*/ 6 w 28"/>
                  <a:gd name="T29" fmla="*/ 21 h 39"/>
                  <a:gd name="T30" fmla="*/ 6 w 28"/>
                  <a:gd name="T31" fmla="*/ 24 h 39"/>
                  <a:gd name="T32" fmla="*/ 6 w 28"/>
                  <a:gd name="T33" fmla="*/ 24 h 39"/>
                  <a:gd name="T34" fmla="*/ 3 w 28"/>
                  <a:gd name="T35" fmla="*/ 24 h 39"/>
                  <a:gd name="T36" fmla="*/ 3 w 28"/>
                  <a:gd name="T37" fmla="*/ 24 h 39"/>
                  <a:gd name="T38" fmla="*/ 0 w 28"/>
                  <a:gd name="T39" fmla="*/ 24 h 39"/>
                  <a:gd name="T40" fmla="*/ 6 w 28"/>
                  <a:gd name="T41" fmla="*/ 36 h 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39"/>
                  <a:gd name="T65" fmla="*/ 28 w 28"/>
                  <a:gd name="T66" fmla="*/ 39 h 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39">
                    <a:moveTo>
                      <a:pt x="6" y="36"/>
                    </a:moveTo>
                    <a:lnTo>
                      <a:pt x="6" y="39"/>
                    </a:lnTo>
                    <a:lnTo>
                      <a:pt x="9" y="36"/>
                    </a:lnTo>
                    <a:lnTo>
                      <a:pt x="13" y="33"/>
                    </a:lnTo>
                    <a:lnTo>
                      <a:pt x="16" y="33"/>
                    </a:lnTo>
                    <a:lnTo>
                      <a:pt x="19" y="27"/>
                    </a:lnTo>
                    <a:lnTo>
                      <a:pt x="22" y="21"/>
                    </a:lnTo>
                    <a:lnTo>
                      <a:pt x="25" y="15"/>
                    </a:lnTo>
                    <a:lnTo>
                      <a:pt x="28" y="6"/>
                    </a:lnTo>
                    <a:lnTo>
                      <a:pt x="16" y="0"/>
                    </a:lnTo>
                    <a:lnTo>
                      <a:pt x="16" y="3"/>
                    </a:lnTo>
                    <a:lnTo>
                      <a:pt x="13" y="9"/>
                    </a:lnTo>
                    <a:lnTo>
                      <a:pt x="9" y="18"/>
                    </a:lnTo>
                    <a:lnTo>
                      <a:pt x="6" y="21"/>
                    </a:lnTo>
                    <a:lnTo>
                      <a:pt x="6" y="24"/>
                    </a:lnTo>
                    <a:lnTo>
                      <a:pt x="3" y="24"/>
                    </a:lnTo>
                    <a:lnTo>
                      <a:pt x="0" y="24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14" name="Rectangle 238"/>
              <p:cNvSpPr>
                <a:spLocks noChangeArrowheads="1"/>
              </p:cNvSpPr>
              <p:nvPr/>
            </p:nvSpPr>
            <p:spPr bwMode="auto">
              <a:xfrm>
                <a:off x="1916" y="3718"/>
                <a:ext cx="3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15" name="Freeform 239"/>
              <p:cNvSpPr>
                <a:spLocks/>
              </p:cNvSpPr>
              <p:nvPr/>
            </p:nvSpPr>
            <p:spPr bwMode="auto">
              <a:xfrm>
                <a:off x="1889" y="3718"/>
                <a:ext cx="33" cy="27"/>
              </a:xfrm>
              <a:custGeom>
                <a:avLst/>
                <a:gdLst>
                  <a:gd name="T0" fmla="*/ 6 w 33"/>
                  <a:gd name="T1" fmla="*/ 27 h 27"/>
                  <a:gd name="T2" fmla="*/ 15 w 33"/>
                  <a:gd name="T3" fmla="*/ 21 h 27"/>
                  <a:gd name="T4" fmla="*/ 33 w 33"/>
                  <a:gd name="T5" fmla="*/ 12 h 27"/>
                  <a:gd name="T6" fmla="*/ 27 w 33"/>
                  <a:gd name="T7" fmla="*/ 0 h 27"/>
                  <a:gd name="T8" fmla="*/ 12 w 33"/>
                  <a:gd name="T9" fmla="*/ 9 h 27"/>
                  <a:gd name="T10" fmla="*/ 0 w 33"/>
                  <a:gd name="T11" fmla="*/ 15 h 27"/>
                  <a:gd name="T12" fmla="*/ 6 w 33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"/>
                  <a:gd name="T22" fmla="*/ 0 h 27"/>
                  <a:gd name="T23" fmla="*/ 33 w 33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" h="27">
                    <a:moveTo>
                      <a:pt x="6" y="27"/>
                    </a:moveTo>
                    <a:lnTo>
                      <a:pt x="15" y="21"/>
                    </a:lnTo>
                    <a:lnTo>
                      <a:pt x="33" y="12"/>
                    </a:lnTo>
                    <a:lnTo>
                      <a:pt x="27" y="0"/>
                    </a:lnTo>
                    <a:lnTo>
                      <a:pt x="12" y="9"/>
                    </a:lnTo>
                    <a:lnTo>
                      <a:pt x="0" y="15"/>
                    </a:lnTo>
                    <a:lnTo>
                      <a:pt x="6" y="27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16" name="Freeform 240"/>
              <p:cNvSpPr>
                <a:spLocks/>
              </p:cNvSpPr>
              <p:nvPr/>
            </p:nvSpPr>
            <p:spPr bwMode="auto">
              <a:xfrm>
                <a:off x="1865" y="3739"/>
                <a:ext cx="18" cy="15"/>
              </a:xfrm>
              <a:custGeom>
                <a:avLst/>
                <a:gdLst>
                  <a:gd name="T0" fmla="*/ 6 w 18"/>
                  <a:gd name="T1" fmla="*/ 15 h 15"/>
                  <a:gd name="T2" fmla="*/ 0 w 18"/>
                  <a:gd name="T3" fmla="*/ 3 h 15"/>
                  <a:gd name="T4" fmla="*/ 12 w 18"/>
                  <a:gd name="T5" fmla="*/ 0 h 15"/>
                  <a:gd name="T6" fmla="*/ 18 w 18"/>
                  <a:gd name="T7" fmla="*/ 12 h 15"/>
                  <a:gd name="T8" fmla="*/ 6 w 18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5"/>
                  <a:gd name="T17" fmla="*/ 18 w 1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5">
                    <a:moveTo>
                      <a:pt x="6" y="15"/>
                    </a:moveTo>
                    <a:lnTo>
                      <a:pt x="0" y="3"/>
                    </a:lnTo>
                    <a:lnTo>
                      <a:pt x="12" y="0"/>
                    </a:lnTo>
                    <a:lnTo>
                      <a:pt x="18" y="12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17" name="Freeform 241"/>
              <p:cNvSpPr>
                <a:spLocks/>
              </p:cNvSpPr>
              <p:nvPr/>
            </p:nvSpPr>
            <p:spPr bwMode="auto">
              <a:xfrm>
                <a:off x="1841" y="3748"/>
                <a:ext cx="18" cy="18"/>
              </a:xfrm>
              <a:custGeom>
                <a:avLst/>
                <a:gdLst>
                  <a:gd name="T0" fmla="*/ 6 w 18"/>
                  <a:gd name="T1" fmla="*/ 18 h 18"/>
                  <a:gd name="T2" fmla="*/ 6 w 18"/>
                  <a:gd name="T3" fmla="*/ 15 h 18"/>
                  <a:gd name="T4" fmla="*/ 18 w 18"/>
                  <a:gd name="T5" fmla="*/ 12 h 18"/>
                  <a:gd name="T6" fmla="*/ 12 w 18"/>
                  <a:gd name="T7" fmla="*/ 0 h 18"/>
                  <a:gd name="T8" fmla="*/ 3 w 18"/>
                  <a:gd name="T9" fmla="*/ 3 h 18"/>
                  <a:gd name="T10" fmla="*/ 0 w 18"/>
                  <a:gd name="T11" fmla="*/ 6 h 18"/>
                  <a:gd name="T12" fmla="*/ 6 w 18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8"/>
                  <a:gd name="T23" fmla="*/ 18 w 18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8">
                    <a:moveTo>
                      <a:pt x="6" y="18"/>
                    </a:moveTo>
                    <a:lnTo>
                      <a:pt x="6" y="15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18" name="Freeform 242"/>
              <p:cNvSpPr>
                <a:spLocks/>
              </p:cNvSpPr>
              <p:nvPr/>
            </p:nvSpPr>
            <p:spPr bwMode="auto">
              <a:xfrm>
                <a:off x="1769" y="3757"/>
                <a:ext cx="66" cy="24"/>
              </a:xfrm>
              <a:custGeom>
                <a:avLst/>
                <a:gdLst>
                  <a:gd name="T0" fmla="*/ 3 w 66"/>
                  <a:gd name="T1" fmla="*/ 24 h 24"/>
                  <a:gd name="T2" fmla="*/ 3 w 66"/>
                  <a:gd name="T3" fmla="*/ 24 h 24"/>
                  <a:gd name="T4" fmla="*/ 12 w 66"/>
                  <a:gd name="T5" fmla="*/ 24 h 24"/>
                  <a:gd name="T6" fmla="*/ 21 w 66"/>
                  <a:gd name="T7" fmla="*/ 24 h 24"/>
                  <a:gd name="T8" fmla="*/ 30 w 66"/>
                  <a:gd name="T9" fmla="*/ 21 h 24"/>
                  <a:gd name="T10" fmla="*/ 39 w 66"/>
                  <a:gd name="T11" fmla="*/ 21 h 24"/>
                  <a:gd name="T12" fmla="*/ 51 w 66"/>
                  <a:gd name="T13" fmla="*/ 18 h 24"/>
                  <a:gd name="T14" fmla="*/ 60 w 66"/>
                  <a:gd name="T15" fmla="*/ 15 h 24"/>
                  <a:gd name="T16" fmla="*/ 66 w 66"/>
                  <a:gd name="T17" fmla="*/ 12 h 24"/>
                  <a:gd name="T18" fmla="*/ 60 w 66"/>
                  <a:gd name="T19" fmla="*/ 0 h 24"/>
                  <a:gd name="T20" fmla="*/ 57 w 66"/>
                  <a:gd name="T21" fmla="*/ 3 h 24"/>
                  <a:gd name="T22" fmla="*/ 45 w 66"/>
                  <a:gd name="T23" fmla="*/ 6 h 24"/>
                  <a:gd name="T24" fmla="*/ 36 w 66"/>
                  <a:gd name="T25" fmla="*/ 6 h 24"/>
                  <a:gd name="T26" fmla="*/ 27 w 66"/>
                  <a:gd name="T27" fmla="*/ 9 h 24"/>
                  <a:gd name="T28" fmla="*/ 18 w 66"/>
                  <a:gd name="T29" fmla="*/ 9 h 24"/>
                  <a:gd name="T30" fmla="*/ 9 w 66"/>
                  <a:gd name="T31" fmla="*/ 12 h 24"/>
                  <a:gd name="T32" fmla="*/ 3 w 66"/>
                  <a:gd name="T33" fmla="*/ 12 h 24"/>
                  <a:gd name="T34" fmla="*/ 0 w 66"/>
                  <a:gd name="T35" fmla="*/ 12 h 24"/>
                  <a:gd name="T36" fmla="*/ 3 w 66"/>
                  <a:gd name="T37" fmla="*/ 24 h 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6"/>
                  <a:gd name="T58" fmla="*/ 0 h 24"/>
                  <a:gd name="T59" fmla="*/ 66 w 66"/>
                  <a:gd name="T60" fmla="*/ 24 h 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6" h="24">
                    <a:moveTo>
                      <a:pt x="3" y="24"/>
                    </a:moveTo>
                    <a:lnTo>
                      <a:pt x="3" y="24"/>
                    </a:lnTo>
                    <a:lnTo>
                      <a:pt x="12" y="24"/>
                    </a:lnTo>
                    <a:lnTo>
                      <a:pt x="21" y="24"/>
                    </a:lnTo>
                    <a:lnTo>
                      <a:pt x="30" y="21"/>
                    </a:lnTo>
                    <a:lnTo>
                      <a:pt x="39" y="21"/>
                    </a:lnTo>
                    <a:lnTo>
                      <a:pt x="51" y="18"/>
                    </a:lnTo>
                    <a:lnTo>
                      <a:pt x="60" y="15"/>
                    </a:lnTo>
                    <a:lnTo>
                      <a:pt x="66" y="12"/>
                    </a:lnTo>
                    <a:lnTo>
                      <a:pt x="60" y="0"/>
                    </a:lnTo>
                    <a:lnTo>
                      <a:pt x="57" y="3"/>
                    </a:lnTo>
                    <a:lnTo>
                      <a:pt x="45" y="6"/>
                    </a:lnTo>
                    <a:lnTo>
                      <a:pt x="36" y="6"/>
                    </a:lnTo>
                    <a:lnTo>
                      <a:pt x="27" y="9"/>
                    </a:lnTo>
                    <a:lnTo>
                      <a:pt x="18" y="9"/>
                    </a:lnTo>
                    <a:lnTo>
                      <a:pt x="9" y="12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3" y="24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19" name="Freeform 243"/>
              <p:cNvSpPr>
                <a:spLocks/>
              </p:cNvSpPr>
              <p:nvPr/>
            </p:nvSpPr>
            <p:spPr bwMode="auto">
              <a:xfrm>
                <a:off x="1769" y="376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3"/>
                  <a:gd name="T9" fmla="*/ 3 w 3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20" name="Freeform 244"/>
              <p:cNvSpPr>
                <a:spLocks/>
              </p:cNvSpPr>
              <p:nvPr/>
            </p:nvSpPr>
            <p:spPr bwMode="auto">
              <a:xfrm>
                <a:off x="1766" y="3769"/>
                <a:ext cx="6" cy="12"/>
              </a:xfrm>
              <a:custGeom>
                <a:avLst/>
                <a:gdLst>
                  <a:gd name="T0" fmla="*/ 3 w 6"/>
                  <a:gd name="T1" fmla="*/ 12 h 12"/>
                  <a:gd name="T2" fmla="*/ 0 w 6"/>
                  <a:gd name="T3" fmla="*/ 0 h 12"/>
                  <a:gd name="T4" fmla="*/ 3 w 6"/>
                  <a:gd name="T5" fmla="*/ 0 h 12"/>
                  <a:gd name="T6" fmla="*/ 6 w 6"/>
                  <a:gd name="T7" fmla="*/ 12 h 12"/>
                  <a:gd name="T8" fmla="*/ 3 w 6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2"/>
                  <a:gd name="T17" fmla="*/ 6 w 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2">
                    <a:moveTo>
                      <a:pt x="3" y="1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12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21" name="Freeform 245"/>
              <p:cNvSpPr>
                <a:spLocks/>
              </p:cNvSpPr>
              <p:nvPr/>
            </p:nvSpPr>
            <p:spPr bwMode="auto">
              <a:xfrm>
                <a:off x="1739" y="3772"/>
                <a:ext cx="18" cy="15"/>
              </a:xfrm>
              <a:custGeom>
                <a:avLst/>
                <a:gdLst>
                  <a:gd name="T0" fmla="*/ 6 w 18"/>
                  <a:gd name="T1" fmla="*/ 15 h 15"/>
                  <a:gd name="T2" fmla="*/ 6 w 18"/>
                  <a:gd name="T3" fmla="*/ 15 h 15"/>
                  <a:gd name="T4" fmla="*/ 15 w 18"/>
                  <a:gd name="T5" fmla="*/ 12 h 15"/>
                  <a:gd name="T6" fmla="*/ 18 w 18"/>
                  <a:gd name="T7" fmla="*/ 12 h 15"/>
                  <a:gd name="T8" fmla="*/ 15 w 18"/>
                  <a:gd name="T9" fmla="*/ 0 h 15"/>
                  <a:gd name="T10" fmla="*/ 9 w 18"/>
                  <a:gd name="T11" fmla="*/ 0 h 15"/>
                  <a:gd name="T12" fmla="*/ 3 w 18"/>
                  <a:gd name="T13" fmla="*/ 3 h 15"/>
                  <a:gd name="T14" fmla="*/ 0 w 18"/>
                  <a:gd name="T15" fmla="*/ 3 h 15"/>
                  <a:gd name="T16" fmla="*/ 6 w 18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5"/>
                  <a:gd name="T29" fmla="*/ 18 w 18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5">
                    <a:moveTo>
                      <a:pt x="6" y="15"/>
                    </a:moveTo>
                    <a:lnTo>
                      <a:pt x="6" y="15"/>
                    </a:lnTo>
                    <a:lnTo>
                      <a:pt x="15" y="12"/>
                    </a:lnTo>
                    <a:lnTo>
                      <a:pt x="18" y="12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22" name="Freeform 246"/>
              <p:cNvSpPr>
                <a:spLocks/>
              </p:cNvSpPr>
              <p:nvPr/>
            </p:nvSpPr>
            <p:spPr bwMode="auto">
              <a:xfrm>
                <a:off x="1715" y="3781"/>
                <a:ext cx="18" cy="15"/>
              </a:xfrm>
              <a:custGeom>
                <a:avLst/>
                <a:gdLst>
                  <a:gd name="T0" fmla="*/ 6 w 18"/>
                  <a:gd name="T1" fmla="*/ 15 h 15"/>
                  <a:gd name="T2" fmla="*/ 15 w 18"/>
                  <a:gd name="T3" fmla="*/ 12 h 15"/>
                  <a:gd name="T4" fmla="*/ 18 w 18"/>
                  <a:gd name="T5" fmla="*/ 12 h 15"/>
                  <a:gd name="T6" fmla="*/ 12 w 18"/>
                  <a:gd name="T7" fmla="*/ 0 h 15"/>
                  <a:gd name="T8" fmla="*/ 12 w 18"/>
                  <a:gd name="T9" fmla="*/ 0 h 15"/>
                  <a:gd name="T10" fmla="*/ 0 w 18"/>
                  <a:gd name="T11" fmla="*/ 3 h 15"/>
                  <a:gd name="T12" fmla="*/ 6 w 18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5"/>
                  <a:gd name="T23" fmla="*/ 18 w 18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5">
                    <a:moveTo>
                      <a:pt x="6" y="15"/>
                    </a:moveTo>
                    <a:lnTo>
                      <a:pt x="15" y="12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23" name="Freeform 247"/>
              <p:cNvSpPr>
                <a:spLocks/>
              </p:cNvSpPr>
              <p:nvPr/>
            </p:nvSpPr>
            <p:spPr bwMode="auto">
              <a:xfrm>
                <a:off x="1676" y="3790"/>
                <a:ext cx="30" cy="15"/>
              </a:xfrm>
              <a:custGeom>
                <a:avLst/>
                <a:gdLst>
                  <a:gd name="T0" fmla="*/ 3 w 30"/>
                  <a:gd name="T1" fmla="*/ 0 h 15"/>
                  <a:gd name="T2" fmla="*/ 3 w 30"/>
                  <a:gd name="T3" fmla="*/ 0 h 15"/>
                  <a:gd name="T4" fmla="*/ 0 w 30"/>
                  <a:gd name="T5" fmla="*/ 3 h 15"/>
                  <a:gd name="T6" fmla="*/ 0 w 30"/>
                  <a:gd name="T7" fmla="*/ 6 h 15"/>
                  <a:gd name="T8" fmla="*/ 0 w 30"/>
                  <a:gd name="T9" fmla="*/ 9 h 15"/>
                  <a:gd name="T10" fmla="*/ 3 w 30"/>
                  <a:gd name="T11" fmla="*/ 12 h 15"/>
                  <a:gd name="T12" fmla="*/ 6 w 30"/>
                  <a:gd name="T13" fmla="*/ 15 h 15"/>
                  <a:gd name="T14" fmla="*/ 9 w 30"/>
                  <a:gd name="T15" fmla="*/ 15 h 15"/>
                  <a:gd name="T16" fmla="*/ 12 w 30"/>
                  <a:gd name="T17" fmla="*/ 15 h 15"/>
                  <a:gd name="T18" fmla="*/ 15 w 30"/>
                  <a:gd name="T19" fmla="*/ 15 h 15"/>
                  <a:gd name="T20" fmla="*/ 21 w 30"/>
                  <a:gd name="T21" fmla="*/ 15 h 15"/>
                  <a:gd name="T22" fmla="*/ 27 w 30"/>
                  <a:gd name="T23" fmla="*/ 15 h 15"/>
                  <a:gd name="T24" fmla="*/ 30 w 30"/>
                  <a:gd name="T25" fmla="*/ 12 h 15"/>
                  <a:gd name="T26" fmla="*/ 27 w 30"/>
                  <a:gd name="T27" fmla="*/ 0 h 15"/>
                  <a:gd name="T28" fmla="*/ 21 w 30"/>
                  <a:gd name="T29" fmla="*/ 0 h 15"/>
                  <a:gd name="T30" fmla="*/ 18 w 30"/>
                  <a:gd name="T31" fmla="*/ 3 h 15"/>
                  <a:gd name="T32" fmla="*/ 12 w 30"/>
                  <a:gd name="T33" fmla="*/ 3 h 15"/>
                  <a:gd name="T34" fmla="*/ 12 w 30"/>
                  <a:gd name="T35" fmla="*/ 3 h 15"/>
                  <a:gd name="T36" fmla="*/ 12 w 30"/>
                  <a:gd name="T37" fmla="*/ 3 h 15"/>
                  <a:gd name="T38" fmla="*/ 12 w 30"/>
                  <a:gd name="T39" fmla="*/ 3 h 15"/>
                  <a:gd name="T40" fmla="*/ 12 w 30"/>
                  <a:gd name="T41" fmla="*/ 3 h 15"/>
                  <a:gd name="T42" fmla="*/ 15 w 30"/>
                  <a:gd name="T43" fmla="*/ 3 h 15"/>
                  <a:gd name="T44" fmla="*/ 15 w 30"/>
                  <a:gd name="T45" fmla="*/ 6 h 15"/>
                  <a:gd name="T46" fmla="*/ 15 w 30"/>
                  <a:gd name="T47" fmla="*/ 3 h 15"/>
                  <a:gd name="T48" fmla="*/ 15 w 30"/>
                  <a:gd name="T49" fmla="*/ 3 h 15"/>
                  <a:gd name="T50" fmla="*/ 15 w 30"/>
                  <a:gd name="T51" fmla="*/ 3 h 15"/>
                  <a:gd name="T52" fmla="*/ 3 w 30"/>
                  <a:gd name="T53" fmla="*/ 0 h 1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0"/>
                  <a:gd name="T82" fmla="*/ 0 h 15"/>
                  <a:gd name="T83" fmla="*/ 30 w 30"/>
                  <a:gd name="T84" fmla="*/ 15 h 1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0" h="15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6" y="15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5" y="15"/>
                    </a:lnTo>
                    <a:lnTo>
                      <a:pt x="21" y="15"/>
                    </a:lnTo>
                    <a:lnTo>
                      <a:pt x="27" y="15"/>
                    </a:lnTo>
                    <a:lnTo>
                      <a:pt x="30" y="12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8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5" y="6"/>
                    </a:lnTo>
                    <a:lnTo>
                      <a:pt x="15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24" name="Freeform 248"/>
              <p:cNvSpPr>
                <a:spLocks/>
              </p:cNvSpPr>
              <p:nvPr/>
            </p:nvSpPr>
            <p:spPr bwMode="auto">
              <a:xfrm>
                <a:off x="1673" y="3754"/>
                <a:ext cx="18" cy="39"/>
              </a:xfrm>
              <a:custGeom>
                <a:avLst/>
                <a:gdLst>
                  <a:gd name="T0" fmla="*/ 0 w 18"/>
                  <a:gd name="T1" fmla="*/ 6 h 39"/>
                  <a:gd name="T2" fmla="*/ 0 w 18"/>
                  <a:gd name="T3" fmla="*/ 9 h 39"/>
                  <a:gd name="T4" fmla="*/ 3 w 18"/>
                  <a:gd name="T5" fmla="*/ 12 h 39"/>
                  <a:gd name="T6" fmla="*/ 3 w 18"/>
                  <a:gd name="T7" fmla="*/ 15 h 39"/>
                  <a:gd name="T8" fmla="*/ 6 w 18"/>
                  <a:gd name="T9" fmla="*/ 18 h 39"/>
                  <a:gd name="T10" fmla="*/ 6 w 18"/>
                  <a:gd name="T11" fmla="*/ 21 h 39"/>
                  <a:gd name="T12" fmla="*/ 6 w 18"/>
                  <a:gd name="T13" fmla="*/ 24 h 39"/>
                  <a:gd name="T14" fmla="*/ 6 w 18"/>
                  <a:gd name="T15" fmla="*/ 27 h 39"/>
                  <a:gd name="T16" fmla="*/ 6 w 18"/>
                  <a:gd name="T17" fmla="*/ 30 h 39"/>
                  <a:gd name="T18" fmla="*/ 6 w 18"/>
                  <a:gd name="T19" fmla="*/ 33 h 39"/>
                  <a:gd name="T20" fmla="*/ 6 w 18"/>
                  <a:gd name="T21" fmla="*/ 36 h 39"/>
                  <a:gd name="T22" fmla="*/ 18 w 18"/>
                  <a:gd name="T23" fmla="*/ 39 h 39"/>
                  <a:gd name="T24" fmla="*/ 18 w 18"/>
                  <a:gd name="T25" fmla="*/ 33 h 39"/>
                  <a:gd name="T26" fmla="*/ 18 w 18"/>
                  <a:gd name="T27" fmla="*/ 30 h 39"/>
                  <a:gd name="T28" fmla="*/ 18 w 18"/>
                  <a:gd name="T29" fmla="*/ 27 h 39"/>
                  <a:gd name="T30" fmla="*/ 18 w 18"/>
                  <a:gd name="T31" fmla="*/ 21 h 39"/>
                  <a:gd name="T32" fmla="*/ 18 w 18"/>
                  <a:gd name="T33" fmla="*/ 18 h 39"/>
                  <a:gd name="T34" fmla="*/ 18 w 18"/>
                  <a:gd name="T35" fmla="*/ 15 h 39"/>
                  <a:gd name="T36" fmla="*/ 18 w 18"/>
                  <a:gd name="T37" fmla="*/ 9 h 39"/>
                  <a:gd name="T38" fmla="*/ 15 w 18"/>
                  <a:gd name="T39" fmla="*/ 6 h 39"/>
                  <a:gd name="T40" fmla="*/ 12 w 18"/>
                  <a:gd name="T41" fmla="*/ 0 h 39"/>
                  <a:gd name="T42" fmla="*/ 9 w 18"/>
                  <a:gd name="T43" fmla="*/ 0 h 39"/>
                  <a:gd name="T44" fmla="*/ 0 w 18"/>
                  <a:gd name="T45" fmla="*/ 6 h 3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"/>
                  <a:gd name="T70" fmla="*/ 0 h 39"/>
                  <a:gd name="T71" fmla="*/ 18 w 18"/>
                  <a:gd name="T72" fmla="*/ 39 h 3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" h="39">
                    <a:moveTo>
                      <a:pt x="0" y="6"/>
                    </a:moveTo>
                    <a:lnTo>
                      <a:pt x="0" y="9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6" y="18"/>
                    </a:lnTo>
                    <a:lnTo>
                      <a:pt x="6" y="21"/>
                    </a:lnTo>
                    <a:lnTo>
                      <a:pt x="6" y="24"/>
                    </a:lnTo>
                    <a:lnTo>
                      <a:pt x="6" y="27"/>
                    </a:lnTo>
                    <a:lnTo>
                      <a:pt x="6" y="30"/>
                    </a:lnTo>
                    <a:lnTo>
                      <a:pt x="6" y="33"/>
                    </a:lnTo>
                    <a:lnTo>
                      <a:pt x="6" y="36"/>
                    </a:lnTo>
                    <a:lnTo>
                      <a:pt x="18" y="39"/>
                    </a:lnTo>
                    <a:lnTo>
                      <a:pt x="18" y="33"/>
                    </a:lnTo>
                    <a:lnTo>
                      <a:pt x="18" y="30"/>
                    </a:lnTo>
                    <a:lnTo>
                      <a:pt x="18" y="27"/>
                    </a:lnTo>
                    <a:lnTo>
                      <a:pt x="18" y="21"/>
                    </a:lnTo>
                    <a:lnTo>
                      <a:pt x="18" y="18"/>
                    </a:lnTo>
                    <a:lnTo>
                      <a:pt x="18" y="15"/>
                    </a:lnTo>
                    <a:lnTo>
                      <a:pt x="18" y="9"/>
                    </a:lnTo>
                    <a:lnTo>
                      <a:pt x="15" y="6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25" name="Freeform 249"/>
              <p:cNvSpPr>
                <a:spLocks/>
              </p:cNvSpPr>
              <p:nvPr/>
            </p:nvSpPr>
            <p:spPr bwMode="auto">
              <a:xfrm>
                <a:off x="1655" y="3733"/>
                <a:ext cx="18" cy="18"/>
              </a:xfrm>
              <a:custGeom>
                <a:avLst/>
                <a:gdLst>
                  <a:gd name="T0" fmla="*/ 0 w 18"/>
                  <a:gd name="T1" fmla="*/ 12 h 18"/>
                  <a:gd name="T2" fmla="*/ 6 w 18"/>
                  <a:gd name="T3" fmla="*/ 15 h 18"/>
                  <a:gd name="T4" fmla="*/ 9 w 18"/>
                  <a:gd name="T5" fmla="*/ 18 h 18"/>
                  <a:gd name="T6" fmla="*/ 18 w 18"/>
                  <a:gd name="T7" fmla="*/ 9 h 18"/>
                  <a:gd name="T8" fmla="*/ 15 w 18"/>
                  <a:gd name="T9" fmla="*/ 6 h 18"/>
                  <a:gd name="T10" fmla="*/ 9 w 18"/>
                  <a:gd name="T11" fmla="*/ 0 h 18"/>
                  <a:gd name="T12" fmla="*/ 0 w 18"/>
                  <a:gd name="T13" fmla="*/ 12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8"/>
                  <a:gd name="T23" fmla="*/ 18 w 18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8">
                    <a:moveTo>
                      <a:pt x="0" y="12"/>
                    </a:moveTo>
                    <a:lnTo>
                      <a:pt x="6" y="15"/>
                    </a:lnTo>
                    <a:lnTo>
                      <a:pt x="9" y="18"/>
                    </a:lnTo>
                    <a:lnTo>
                      <a:pt x="18" y="9"/>
                    </a:lnTo>
                    <a:lnTo>
                      <a:pt x="15" y="6"/>
                    </a:lnTo>
                    <a:lnTo>
                      <a:pt x="9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26" name="Freeform 250"/>
              <p:cNvSpPr>
                <a:spLocks/>
              </p:cNvSpPr>
              <p:nvPr/>
            </p:nvSpPr>
            <p:spPr bwMode="auto">
              <a:xfrm>
                <a:off x="1634" y="3718"/>
                <a:ext cx="18" cy="18"/>
              </a:xfrm>
              <a:custGeom>
                <a:avLst/>
                <a:gdLst>
                  <a:gd name="T0" fmla="*/ 0 w 18"/>
                  <a:gd name="T1" fmla="*/ 6 h 18"/>
                  <a:gd name="T2" fmla="*/ 0 w 18"/>
                  <a:gd name="T3" fmla="*/ 9 h 18"/>
                  <a:gd name="T4" fmla="*/ 3 w 18"/>
                  <a:gd name="T5" fmla="*/ 12 h 18"/>
                  <a:gd name="T6" fmla="*/ 6 w 18"/>
                  <a:gd name="T7" fmla="*/ 15 h 18"/>
                  <a:gd name="T8" fmla="*/ 9 w 18"/>
                  <a:gd name="T9" fmla="*/ 18 h 18"/>
                  <a:gd name="T10" fmla="*/ 9 w 18"/>
                  <a:gd name="T11" fmla="*/ 18 h 18"/>
                  <a:gd name="T12" fmla="*/ 18 w 18"/>
                  <a:gd name="T13" fmla="*/ 9 h 18"/>
                  <a:gd name="T14" fmla="*/ 18 w 18"/>
                  <a:gd name="T15" fmla="*/ 6 h 18"/>
                  <a:gd name="T16" fmla="*/ 15 w 18"/>
                  <a:gd name="T17" fmla="*/ 3 h 18"/>
                  <a:gd name="T18" fmla="*/ 12 w 18"/>
                  <a:gd name="T19" fmla="*/ 3 h 18"/>
                  <a:gd name="T20" fmla="*/ 12 w 18"/>
                  <a:gd name="T21" fmla="*/ 0 h 18"/>
                  <a:gd name="T22" fmla="*/ 9 w 18"/>
                  <a:gd name="T23" fmla="*/ 0 h 18"/>
                  <a:gd name="T24" fmla="*/ 0 w 18"/>
                  <a:gd name="T25" fmla="*/ 6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18"/>
                  <a:gd name="T41" fmla="*/ 18 w 18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18">
                    <a:moveTo>
                      <a:pt x="0" y="6"/>
                    </a:moveTo>
                    <a:lnTo>
                      <a:pt x="0" y="9"/>
                    </a:lnTo>
                    <a:lnTo>
                      <a:pt x="3" y="12"/>
                    </a:lnTo>
                    <a:lnTo>
                      <a:pt x="6" y="15"/>
                    </a:lnTo>
                    <a:lnTo>
                      <a:pt x="9" y="18"/>
                    </a:lnTo>
                    <a:lnTo>
                      <a:pt x="18" y="9"/>
                    </a:lnTo>
                    <a:lnTo>
                      <a:pt x="18" y="6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27" name="Freeform 251"/>
              <p:cNvSpPr>
                <a:spLocks/>
              </p:cNvSpPr>
              <p:nvPr/>
            </p:nvSpPr>
            <p:spPr bwMode="auto">
              <a:xfrm>
                <a:off x="1643" y="3694"/>
                <a:ext cx="69" cy="24"/>
              </a:xfrm>
              <a:custGeom>
                <a:avLst/>
                <a:gdLst>
                  <a:gd name="T0" fmla="*/ 66 w 69"/>
                  <a:gd name="T1" fmla="*/ 0 h 24"/>
                  <a:gd name="T2" fmla="*/ 60 w 69"/>
                  <a:gd name="T3" fmla="*/ 0 h 24"/>
                  <a:gd name="T4" fmla="*/ 54 w 69"/>
                  <a:gd name="T5" fmla="*/ 3 h 24"/>
                  <a:gd name="T6" fmla="*/ 48 w 69"/>
                  <a:gd name="T7" fmla="*/ 3 h 24"/>
                  <a:gd name="T8" fmla="*/ 39 w 69"/>
                  <a:gd name="T9" fmla="*/ 3 h 24"/>
                  <a:gd name="T10" fmla="*/ 24 w 69"/>
                  <a:gd name="T11" fmla="*/ 6 h 24"/>
                  <a:gd name="T12" fmla="*/ 12 w 69"/>
                  <a:gd name="T13" fmla="*/ 9 h 24"/>
                  <a:gd name="T14" fmla="*/ 6 w 69"/>
                  <a:gd name="T15" fmla="*/ 9 h 24"/>
                  <a:gd name="T16" fmla="*/ 0 w 69"/>
                  <a:gd name="T17" fmla="*/ 12 h 24"/>
                  <a:gd name="T18" fmla="*/ 6 w 69"/>
                  <a:gd name="T19" fmla="*/ 24 h 24"/>
                  <a:gd name="T20" fmla="*/ 9 w 69"/>
                  <a:gd name="T21" fmla="*/ 24 h 24"/>
                  <a:gd name="T22" fmla="*/ 15 w 69"/>
                  <a:gd name="T23" fmla="*/ 21 h 24"/>
                  <a:gd name="T24" fmla="*/ 27 w 69"/>
                  <a:gd name="T25" fmla="*/ 18 h 24"/>
                  <a:gd name="T26" fmla="*/ 42 w 69"/>
                  <a:gd name="T27" fmla="*/ 18 h 24"/>
                  <a:gd name="T28" fmla="*/ 48 w 69"/>
                  <a:gd name="T29" fmla="*/ 15 h 24"/>
                  <a:gd name="T30" fmla="*/ 57 w 69"/>
                  <a:gd name="T31" fmla="*/ 15 h 24"/>
                  <a:gd name="T32" fmla="*/ 63 w 69"/>
                  <a:gd name="T33" fmla="*/ 12 h 24"/>
                  <a:gd name="T34" fmla="*/ 69 w 69"/>
                  <a:gd name="T35" fmla="*/ 12 h 24"/>
                  <a:gd name="T36" fmla="*/ 66 w 69"/>
                  <a:gd name="T37" fmla="*/ 0 h 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9"/>
                  <a:gd name="T58" fmla="*/ 0 h 24"/>
                  <a:gd name="T59" fmla="*/ 69 w 69"/>
                  <a:gd name="T60" fmla="*/ 24 h 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9" h="24">
                    <a:moveTo>
                      <a:pt x="66" y="0"/>
                    </a:moveTo>
                    <a:lnTo>
                      <a:pt x="60" y="0"/>
                    </a:lnTo>
                    <a:lnTo>
                      <a:pt x="54" y="3"/>
                    </a:lnTo>
                    <a:lnTo>
                      <a:pt x="48" y="3"/>
                    </a:lnTo>
                    <a:lnTo>
                      <a:pt x="39" y="3"/>
                    </a:lnTo>
                    <a:lnTo>
                      <a:pt x="24" y="6"/>
                    </a:lnTo>
                    <a:lnTo>
                      <a:pt x="12" y="9"/>
                    </a:lnTo>
                    <a:lnTo>
                      <a:pt x="6" y="9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9" y="24"/>
                    </a:lnTo>
                    <a:lnTo>
                      <a:pt x="15" y="21"/>
                    </a:lnTo>
                    <a:lnTo>
                      <a:pt x="27" y="18"/>
                    </a:lnTo>
                    <a:lnTo>
                      <a:pt x="42" y="18"/>
                    </a:lnTo>
                    <a:lnTo>
                      <a:pt x="48" y="15"/>
                    </a:lnTo>
                    <a:lnTo>
                      <a:pt x="57" y="15"/>
                    </a:lnTo>
                    <a:lnTo>
                      <a:pt x="63" y="12"/>
                    </a:lnTo>
                    <a:lnTo>
                      <a:pt x="69" y="12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28" name="Freeform 252"/>
              <p:cNvSpPr>
                <a:spLocks/>
              </p:cNvSpPr>
              <p:nvPr/>
            </p:nvSpPr>
            <p:spPr bwMode="auto">
              <a:xfrm>
                <a:off x="1718" y="3679"/>
                <a:ext cx="18" cy="18"/>
              </a:xfrm>
              <a:custGeom>
                <a:avLst/>
                <a:gdLst>
                  <a:gd name="T0" fmla="*/ 6 w 18"/>
                  <a:gd name="T1" fmla="*/ 0 h 18"/>
                  <a:gd name="T2" fmla="*/ 6 w 18"/>
                  <a:gd name="T3" fmla="*/ 0 h 18"/>
                  <a:gd name="T4" fmla="*/ 6 w 18"/>
                  <a:gd name="T5" fmla="*/ 3 h 18"/>
                  <a:gd name="T6" fmla="*/ 3 w 18"/>
                  <a:gd name="T7" fmla="*/ 6 h 18"/>
                  <a:gd name="T8" fmla="*/ 3 w 18"/>
                  <a:gd name="T9" fmla="*/ 9 h 18"/>
                  <a:gd name="T10" fmla="*/ 0 w 18"/>
                  <a:gd name="T11" fmla="*/ 9 h 18"/>
                  <a:gd name="T12" fmla="*/ 9 w 18"/>
                  <a:gd name="T13" fmla="*/ 18 h 18"/>
                  <a:gd name="T14" fmla="*/ 9 w 18"/>
                  <a:gd name="T15" fmla="*/ 18 h 18"/>
                  <a:gd name="T16" fmla="*/ 12 w 18"/>
                  <a:gd name="T17" fmla="*/ 15 h 18"/>
                  <a:gd name="T18" fmla="*/ 15 w 18"/>
                  <a:gd name="T19" fmla="*/ 12 h 18"/>
                  <a:gd name="T20" fmla="*/ 18 w 18"/>
                  <a:gd name="T21" fmla="*/ 9 h 18"/>
                  <a:gd name="T22" fmla="*/ 18 w 18"/>
                  <a:gd name="T23" fmla="*/ 9 h 18"/>
                  <a:gd name="T24" fmla="*/ 6 w 18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18"/>
                  <a:gd name="T41" fmla="*/ 18 w 18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18">
                    <a:moveTo>
                      <a:pt x="6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9" y="18"/>
                    </a:lnTo>
                    <a:lnTo>
                      <a:pt x="12" y="15"/>
                    </a:lnTo>
                    <a:lnTo>
                      <a:pt x="15" y="12"/>
                    </a:lnTo>
                    <a:lnTo>
                      <a:pt x="18" y="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29" name="Freeform 253"/>
              <p:cNvSpPr>
                <a:spLocks/>
              </p:cNvSpPr>
              <p:nvPr/>
            </p:nvSpPr>
            <p:spPr bwMode="auto">
              <a:xfrm>
                <a:off x="1730" y="3658"/>
                <a:ext cx="18" cy="15"/>
              </a:xfrm>
              <a:custGeom>
                <a:avLst/>
                <a:gdLst>
                  <a:gd name="T0" fmla="*/ 6 w 18"/>
                  <a:gd name="T1" fmla="*/ 0 h 15"/>
                  <a:gd name="T2" fmla="*/ 3 w 18"/>
                  <a:gd name="T3" fmla="*/ 6 h 15"/>
                  <a:gd name="T4" fmla="*/ 0 w 18"/>
                  <a:gd name="T5" fmla="*/ 12 h 15"/>
                  <a:gd name="T6" fmla="*/ 12 w 18"/>
                  <a:gd name="T7" fmla="*/ 15 h 15"/>
                  <a:gd name="T8" fmla="*/ 15 w 18"/>
                  <a:gd name="T9" fmla="*/ 9 h 15"/>
                  <a:gd name="T10" fmla="*/ 18 w 18"/>
                  <a:gd name="T11" fmla="*/ 3 h 15"/>
                  <a:gd name="T12" fmla="*/ 6 w 18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5"/>
                  <a:gd name="T23" fmla="*/ 18 w 18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5">
                    <a:moveTo>
                      <a:pt x="6" y="0"/>
                    </a:moveTo>
                    <a:lnTo>
                      <a:pt x="3" y="6"/>
                    </a:lnTo>
                    <a:lnTo>
                      <a:pt x="0" y="12"/>
                    </a:lnTo>
                    <a:lnTo>
                      <a:pt x="12" y="15"/>
                    </a:lnTo>
                    <a:lnTo>
                      <a:pt x="15" y="9"/>
                    </a:lnTo>
                    <a:lnTo>
                      <a:pt x="18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30" name="Freeform 254"/>
              <p:cNvSpPr>
                <a:spLocks/>
              </p:cNvSpPr>
              <p:nvPr/>
            </p:nvSpPr>
            <p:spPr bwMode="auto">
              <a:xfrm>
                <a:off x="1739" y="3616"/>
                <a:ext cx="36" cy="33"/>
              </a:xfrm>
              <a:custGeom>
                <a:avLst/>
                <a:gdLst>
                  <a:gd name="T0" fmla="*/ 24 w 36"/>
                  <a:gd name="T1" fmla="*/ 0 h 33"/>
                  <a:gd name="T2" fmla="*/ 24 w 36"/>
                  <a:gd name="T3" fmla="*/ 0 h 33"/>
                  <a:gd name="T4" fmla="*/ 24 w 36"/>
                  <a:gd name="T5" fmla="*/ 3 h 33"/>
                  <a:gd name="T6" fmla="*/ 21 w 36"/>
                  <a:gd name="T7" fmla="*/ 6 h 33"/>
                  <a:gd name="T8" fmla="*/ 18 w 36"/>
                  <a:gd name="T9" fmla="*/ 9 h 33"/>
                  <a:gd name="T10" fmla="*/ 12 w 36"/>
                  <a:gd name="T11" fmla="*/ 12 h 33"/>
                  <a:gd name="T12" fmla="*/ 9 w 36"/>
                  <a:gd name="T13" fmla="*/ 18 h 33"/>
                  <a:gd name="T14" fmla="*/ 6 w 36"/>
                  <a:gd name="T15" fmla="*/ 21 h 33"/>
                  <a:gd name="T16" fmla="*/ 3 w 36"/>
                  <a:gd name="T17" fmla="*/ 27 h 33"/>
                  <a:gd name="T18" fmla="*/ 0 w 36"/>
                  <a:gd name="T19" fmla="*/ 30 h 33"/>
                  <a:gd name="T20" fmla="*/ 12 w 36"/>
                  <a:gd name="T21" fmla="*/ 33 h 33"/>
                  <a:gd name="T22" fmla="*/ 12 w 36"/>
                  <a:gd name="T23" fmla="*/ 33 h 33"/>
                  <a:gd name="T24" fmla="*/ 15 w 36"/>
                  <a:gd name="T25" fmla="*/ 30 h 33"/>
                  <a:gd name="T26" fmla="*/ 18 w 36"/>
                  <a:gd name="T27" fmla="*/ 27 h 33"/>
                  <a:gd name="T28" fmla="*/ 24 w 36"/>
                  <a:gd name="T29" fmla="*/ 21 h 33"/>
                  <a:gd name="T30" fmla="*/ 27 w 36"/>
                  <a:gd name="T31" fmla="*/ 18 h 33"/>
                  <a:gd name="T32" fmla="*/ 30 w 36"/>
                  <a:gd name="T33" fmla="*/ 15 h 33"/>
                  <a:gd name="T34" fmla="*/ 33 w 36"/>
                  <a:gd name="T35" fmla="*/ 9 h 33"/>
                  <a:gd name="T36" fmla="*/ 36 w 36"/>
                  <a:gd name="T37" fmla="*/ 3 h 33"/>
                  <a:gd name="T38" fmla="*/ 36 w 36"/>
                  <a:gd name="T39" fmla="*/ 3 h 33"/>
                  <a:gd name="T40" fmla="*/ 24 w 36"/>
                  <a:gd name="T41" fmla="*/ 0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33"/>
                  <a:gd name="T65" fmla="*/ 36 w 36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33">
                    <a:moveTo>
                      <a:pt x="24" y="0"/>
                    </a:moveTo>
                    <a:lnTo>
                      <a:pt x="24" y="0"/>
                    </a:lnTo>
                    <a:lnTo>
                      <a:pt x="24" y="3"/>
                    </a:lnTo>
                    <a:lnTo>
                      <a:pt x="21" y="6"/>
                    </a:lnTo>
                    <a:lnTo>
                      <a:pt x="18" y="9"/>
                    </a:lnTo>
                    <a:lnTo>
                      <a:pt x="12" y="12"/>
                    </a:lnTo>
                    <a:lnTo>
                      <a:pt x="9" y="18"/>
                    </a:lnTo>
                    <a:lnTo>
                      <a:pt x="6" y="21"/>
                    </a:lnTo>
                    <a:lnTo>
                      <a:pt x="3" y="27"/>
                    </a:lnTo>
                    <a:lnTo>
                      <a:pt x="0" y="30"/>
                    </a:lnTo>
                    <a:lnTo>
                      <a:pt x="12" y="33"/>
                    </a:lnTo>
                    <a:lnTo>
                      <a:pt x="15" y="30"/>
                    </a:lnTo>
                    <a:lnTo>
                      <a:pt x="18" y="27"/>
                    </a:lnTo>
                    <a:lnTo>
                      <a:pt x="24" y="21"/>
                    </a:lnTo>
                    <a:lnTo>
                      <a:pt x="27" y="18"/>
                    </a:lnTo>
                    <a:lnTo>
                      <a:pt x="30" y="15"/>
                    </a:lnTo>
                    <a:lnTo>
                      <a:pt x="33" y="9"/>
                    </a:lnTo>
                    <a:lnTo>
                      <a:pt x="36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31" name="Freeform 255"/>
              <p:cNvSpPr>
                <a:spLocks/>
              </p:cNvSpPr>
              <p:nvPr/>
            </p:nvSpPr>
            <p:spPr bwMode="auto">
              <a:xfrm>
                <a:off x="1763" y="3589"/>
                <a:ext cx="18" cy="30"/>
              </a:xfrm>
              <a:custGeom>
                <a:avLst/>
                <a:gdLst>
                  <a:gd name="T0" fmla="*/ 3 w 18"/>
                  <a:gd name="T1" fmla="*/ 0 h 30"/>
                  <a:gd name="T2" fmla="*/ 3 w 18"/>
                  <a:gd name="T3" fmla="*/ 0 h 30"/>
                  <a:gd name="T4" fmla="*/ 3 w 18"/>
                  <a:gd name="T5" fmla="*/ 9 h 30"/>
                  <a:gd name="T6" fmla="*/ 3 w 18"/>
                  <a:gd name="T7" fmla="*/ 15 h 30"/>
                  <a:gd name="T8" fmla="*/ 3 w 18"/>
                  <a:gd name="T9" fmla="*/ 18 h 30"/>
                  <a:gd name="T10" fmla="*/ 0 w 18"/>
                  <a:gd name="T11" fmla="*/ 21 h 30"/>
                  <a:gd name="T12" fmla="*/ 0 w 18"/>
                  <a:gd name="T13" fmla="*/ 27 h 30"/>
                  <a:gd name="T14" fmla="*/ 12 w 18"/>
                  <a:gd name="T15" fmla="*/ 30 h 30"/>
                  <a:gd name="T16" fmla="*/ 15 w 18"/>
                  <a:gd name="T17" fmla="*/ 27 h 30"/>
                  <a:gd name="T18" fmla="*/ 15 w 18"/>
                  <a:gd name="T19" fmla="*/ 21 h 30"/>
                  <a:gd name="T20" fmla="*/ 15 w 18"/>
                  <a:gd name="T21" fmla="*/ 15 h 30"/>
                  <a:gd name="T22" fmla="*/ 15 w 18"/>
                  <a:gd name="T23" fmla="*/ 12 h 30"/>
                  <a:gd name="T24" fmla="*/ 18 w 18"/>
                  <a:gd name="T25" fmla="*/ 3 h 30"/>
                  <a:gd name="T26" fmla="*/ 18 w 18"/>
                  <a:gd name="T27" fmla="*/ 3 h 30"/>
                  <a:gd name="T28" fmla="*/ 3 w 18"/>
                  <a:gd name="T29" fmla="*/ 0 h 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"/>
                  <a:gd name="T46" fmla="*/ 0 h 30"/>
                  <a:gd name="T47" fmla="*/ 18 w 18"/>
                  <a:gd name="T48" fmla="*/ 30 h 3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" h="30">
                    <a:moveTo>
                      <a:pt x="3" y="0"/>
                    </a:moveTo>
                    <a:lnTo>
                      <a:pt x="3" y="0"/>
                    </a:lnTo>
                    <a:lnTo>
                      <a:pt x="3" y="9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12" y="30"/>
                    </a:lnTo>
                    <a:lnTo>
                      <a:pt x="15" y="27"/>
                    </a:lnTo>
                    <a:lnTo>
                      <a:pt x="15" y="21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8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32" name="Freeform 256"/>
              <p:cNvSpPr>
                <a:spLocks/>
              </p:cNvSpPr>
              <p:nvPr/>
            </p:nvSpPr>
            <p:spPr bwMode="auto">
              <a:xfrm>
                <a:off x="1766" y="3565"/>
                <a:ext cx="15" cy="12"/>
              </a:xfrm>
              <a:custGeom>
                <a:avLst/>
                <a:gdLst>
                  <a:gd name="T0" fmla="*/ 3 w 15"/>
                  <a:gd name="T1" fmla="*/ 0 h 12"/>
                  <a:gd name="T2" fmla="*/ 0 w 15"/>
                  <a:gd name="T3" fmla="*/ 6 h 12"/>
                  <a:gd name="T4" fmla="*/ 0 w 15"/>
                  <a:gd name="T5" fmla="*/ 12 h 12"/>
                  <a:gd name="T6" fmla="*/ 15 w 15"/>
                  <a:gd name="T7" fmla="*/ 12 h 12"/>
                  <a:gd name="T8" fmla="*/ 15 w 15"/>
                  <a:gd name="T9" fmla="*/ 9 h 12"/>
                  <a:gd name="T10" fmla="*/ 15 w 15"/>
                  <a:gd name="T11" fmla="*/ 0 h 12"/>
                  <a:gd name="T12" fmla="*/ 3 w 15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2"/>
                  <a:gd name="T23" fmla="*/ 15 w 15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2">
                    <a:moveTo>
                      <a:pt x="3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15" y="12"/>
                    </a:lnTo>
                    <a:lnTo>
                      <a:pt x="15" y="9"/>
                    </a:lnTo>
                    <a:lnTo>
                      <a:pt x="1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33" name="Freeform 257"/>
              <p:cNvSpPr>
                <a:spLocks/>
              </p:cNvSpPr>
              <p:nvPr/>
            </p:nvSpPr>
            <p:spPr bwMode="auto">
              <a:xfrm>
                <a:off x="1769" y="3544"/>
                <a:ext cx="15" cy="9"/>
              </a:xfrm>
              <a:custGeom>
                <a:avLst/>
                <a:gdLst>
                  <a:gd name="T0" fmla="*/ 3 w 15"/>
                  <a:gd name="T1" fmla="*/ 0 h 9"/>
                  <a:gd name="T2" fmla="*/ 3 w 15"/>
                  <a:gd name="T3" fmla="*/ 0 h 9"/>
                  <a:gd name="T4" fmla="*/ 0 w 15"/>
                  <a:gd name="T5" fmla="*/ 6 h 9"/>
                  <a:gd name="T6" fmla="*/ 0 w 15"/>
                  <a:gd name="T7" fmla="*/ 6 h 9"/>
                  <a:gd name="T8" fmla="*/ 15 w 15"/>
                  <a:gd name="T9" fmla="*/ 9 h 9"/>
                  <a:gd name="T10" fmla="*/ 15 w 15"/>
                  <a:gd name="T11" fmla="*/ 9 h 9"/>
                  <a:gd name="T12" fmla="*/ 15 w 15"/>
                  <a:gd name="T13" fmla="*/ 6 h 9"/>
                  <a:gd name="T14" fmla="*/ 15 w 15"/>
                  <a:gd name="T15" fmla="*/ 6 h 9"/>
                  <a:gd name="T16" fmla="*/ 3 w 15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9"/>
                  <a:gd name="T29" fmla="*/ 15 w 15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9">
                    <a:moveTo>
                      <a:pt x="3" y="0"/>
                    </a:moveTo>
                    <a:lnTo>
                      <a:pt x="3" y="0"/>
                    </a:lnTo>
                    <a:lnTo>
                      <a:pt x="0" y="6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34" name="Rectangle 258"/>
              <p:cNvSpPr>
                <a:spLocks noChangeArrowheads="1"/>
              </p:cNvSpPr>
              <p:nvPr/>
            </p:nvSpPr>
            <p:spPr bwMode="auto">
              <a:xfrm>
                <a:off x="1772" y="3544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35" name="Freeform 259"/>
              <p:cNvSpPr>
                <a:spLocks/>
              </p:cNvSpPr>
              <p:nvPr/>
            </p:nvSpPr>
            <p:spPr bwMode="auto">
              <a:xfrm>
                <a:off x="1772" y="3535"/>
                <a:ext cx="15" cy="15"/>
              </a:xfrm>
              <a:custGeom>
                <a:avLst/>
                <a:gdLst>
                  <a:gd name="T0" fmla="*/ 3 w 15"/>
                  <a:gd name="T1" fmla="*/ 0 h 15"/>
                  <a:gd name="T2" fmla="*/ 3 w 15"/>
                  <a:gd name="T3" fmla="*/ 3 h 15"/>
                  <a:gd name="T4" fmla="*/ 0 w 15"/>
                  <a:gd name="T5" fmla="*/ 9 h 15"/>
                  <a:gd name="T6" fmla="*/ 12 w 15"/>
                  <a:gd name="T7" fmla="*/ 15 h 15"/>
                  <a:gd name="T8" fmla="*/ 15 w 15"/>
                  <a:gd name="T9" fmla="*/ 9 h 15"/>
                  <a:gd name="T10" fmla="*/ 15 w 15"/>
                  <a:gd name="T11" fmla="*/ 9 h 15"/>
                  <a:gd name="T12" fmla="*/ 3 w 1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3" y="0"/>
                    </a:moveTo>
                    <a:lnTo>
                      <a:pt x="3" y="3"/>
                    </a:lnTo>
                    <a:lnTo>
                      <a:pt x="0" y="9"/>
                    </a:lnTo>
                    <a:lnTo>
                      <a:pt x="12" y="15"/>
                    </a:lnTo>
                    <a:lnTo>
                      <a:pt x="15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36" name="Freeform 260"/>
              <p:cNvSpPr>
                <a:spLocks/>
              </p:cNvSpPr>
              <p:nvPr/>
            </p:nvSpPr>
            <p:spPr bwMode="auto">
              <a:xfrm>
                <a:off x="1784" y="3478"/>
                <a:ext cx="57" cy="54"/>
              </a:xfrm>
              <a:custGeom>
                <a:avLst/>
                <a:gdLst>
                  <a:gd name="T0" fmla="*/ 45 w 57"/>
                  <a:gd name="T1" fmla="*/ 0 h 54"/>
                  <a:gd name="T2" fmla="*/ 45 w 57"/>
                  <a:gd name="T3" fmla="*/ 3 h 54"/>
                  <a:gd name="T4" fmla="*/ 42 w 57"/>
                  <a:gd name="T5" fmla="*/ 6 h 54"/>
                  <a:gd name="T6" fmla="*/ 39 w 57"/>
                  <a:gd name="T7" fmla="*/ 9 h 54"/>
                  <a:gd name="T8" fmla="*/ 36 w 57"/>
                  <a:gd name="T9" fmla="*/ 12 h 54"/>
                  <a:gd name="T10" fmla="*/ 30 w 57"/>
                  <a:gd name="T11" fmla="*/ 21 h 54"/>
                  <a:gd name="T12" fmla="*/ 21 w 57"/>
                  <a:gd name="T13" fmla="*/ 30 h 54"/>
                  <a:gd name="T14" fmla="*/ 9 w 57"/>
                  <a:gd name="T15" fmla="*/ 36 h 54"/>
                  <a:gd name="T16" fmla="*/ 0 w 57"/>
                  <a:gd name="T17" fmla="*/ 45 h 54"/>
                  <a:gd name="T18" fmla="*/ 0 w 57"/>
                  <a:gd name="T19" fmla="*/ 48 h 54"/>
                  <a:gd name="T20" fmla="*/ 12 w 57"/>
                  <a:gd name="T21" fmla="*/ 54 h 54"/>
                  <a:gd name="T22" fmla="*/ 12 w 57"/>
                  <a:gd name="T23" fmla="*/ 54 h 54"/>
                  <a:gd name="T24" fmla="*/ 18 w 57"/>
                  <a:gd name="T25" fmla="*/ 48 h 54"/>
                  <a:gd name="T26" fmla="*/ 30 w 57"/>
                  <a:gd name="T27" fmla="*/ 39 h 54"/>
                  <a:gd name="T28" fmla="*/ 39 w 57"/>
                  <a:gd name="T29" fmla="*/ 30 h 54"/>
                  <a:gd name="T30" fmla="*/ 48 w 57"/>
                  <a:gd name="T31" fmla="*/ 21 h 54"/>
                  <a:gd name="T32" fmla="*/ 51 w 57"/>
                  <a:gd name="T33" fmla="*/ 15 h 54"/>
                  <a:gd name="T34" fmla="*/ 54 w 57"/>
                  <a:gd name="T35" fmla="*/ 12 h 54"/>
                  <a:gd name="T36" fmla="*/ 57 w 57"/>
                  <a:gd name="T37" fmla="*/ 6 h 54"/>
                  <a:gd name="T38" fmla="*/ 57 w 57"/>
                  <a:gd name="T39" fmla="*/ 6 h 54"/>
                  <a:gd name="T40" fmla="*/ 45 w 57"/>
                  <a:gd name="T41" fmla="*/ 0 h 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7"/>
                  <a:gd name="T64" fmla="*/ 0 h 54"/>
                  <a:gd name="T65" fmla="*/ 57 w 57"/>
                  <a:gd name="T66" fmla="*/ 54 h 5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7" h="54">
                    <a:moveTo>
                      <a:pt x="45" y="0"/>
                    </a:moveTo>
                    <a:lnTo>
                      <a:pt x="45" y="3"/>
                    </a:lnTo>
                    <a:lnTo>
                      <a:pt x="42" y="6"/>
                    </a:lnTo>
                    <a:lnTo>
                      <a:pt x="39" y="9"/>
                    </a:lnTo>
                    <a:lnTo>
                      <a:pt x="36" y="12"/>
                    </a:lnTo>
                    <a:lnTo>
                      <a:pt x="30" y="21"/>
                    </a:lnTo>
                    <a:lnTo>
                      <a:pt x="21" y="30"/>
                    </a:lnTo>
                    <a:lnTo>
                      <a:pt x="9" y="36"/>
                    </a:lnTo>
                    <a:lnTo>
                      <a:pt x="0" y="45"/>
                    </a:lnTo>
                    <a:lnTo>
                      <a:pt x="0" y="48"/>
                    </a:lnTo>
                    <a:lnTo>
                      <a:pt x="12" y="54"/>
                    </a:lnTo>
                    <a:lnTo>
                      <a:pt x="18" y="48"/>
                    </a:lnTo>
                    <a:lnTo>
                      <a:pt x="30" y="39"/>
                    </a:lnTo>
                    <a:lnTo>
                      <a:pt x="39" y="30"/>
                    </a:lnTo>
                    <a:lnTo>
                      <a:pt x="48" y="21"/>
                    </a:lnTo>
                    <a:lnTo>
                      <a:pt x="51" y="15"/>
                    </a:lnTo>
                    <a:lnTo>
                      <a:pt x="54" y="12"/>
                    </a:lnTo>
                    <a:lnTo>
                      <a:pt x="57" y="6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37" name="Freeform 261"/>
              <p:cNvSpPr>
                <a:spLocks/>
              </p:cNvSpPr>
              <p:nvPr/>
            </p:nvSpPr>
            <p:spPr bwMode="auto">
              <a:xfrm>
                <a:off x="1832" y="3454"/>
                <a:ext cx="12" cy="15"/>
              </a:xfrm>
              <a:custGeom>
                <a:avLst/>
                <a:gdLst>
                  <a:gd name="T0" fmla="*/ 0 w 12"/>
                  <a:gd name="T1" fmla="*/ 0 h 15"/>
                  <a:gd name="T2" fmla="*/ 0 w 12"/>
                  <a:gd name="T3" fmla="*/ 6 h 15"/>
                  <a:gd name="T4" fmla="*/ 0 w 12"/>
                  <a:gd name="T5" fmla="*/ 15 h 15"/>
                  <a:gd name="T6" fmla="*/ 12 w 12"/>
                  <a:gd name="T7" fmla="*/ 15 h 15"/>
                  <a:gd name="T8" fmla="*/ 12 w 12"/>
                  <a:gd name="T9" fmla="*/ 9 h 15"/>
                  <a:gd name="T10" fmla="*/ 12 w 12"/>
                  <a:gd name="T11" fmla="*/ 3 h 15"/>
                  <a:gd name="T12" fmla="*/ 0 w 12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5"/>
                  <a:gd name="T23" fmla="*/ 12 w 12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5">
                    <a:moveTo>
                      <a:pt x="0" y="0"/>
                    </a:moveTo>
                    <a:lnTo>
                      <a:pt x="0" y="6"/>
                    </a:lnTo>
                    <a:lnTo>
                      <a:pt x="0" y="15"/>
                    </a:lnTo>
                    <a:lnTo>
                      <a:pt x="12" y="15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38" name="Freeform 262"/>
              <p:cNvSpPr>
                <a:spLocks/>
              </p:cNvSpPr>
              <p:nvPr/>
            </p:nvSpPr>
            <p:spPr bwMode="auto">
              <a:xfrm>
                <a:off x="1832" y="343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3 h 12"/>
                  <a:gd name="T4" fmla="*/ 0 w 12"/>
                  <a:gd name="T5" fmla="*/ 9 h 12"/>
                  <a:gd name="T6" fmla="*/ 0 w 12"/>
                  <a:gd name="T7" fmla="*/ 12 h 12"/>
                  <a:gd name="T8" fmla="*/ 12 w 12"/>
                  <a:gd name="T9" fmla="*/ 12 h 12"/>
                  <a:gd name="T10" fmla="*/ 12 w 12"/>
                  <a:gd name="T11" fmla="*/ 6 h 12"/>
                  <a:gd name="T12" fmla="*/ 12 w 12"/>
                  <a:gd name="T13" fmla="*/ 0 h 12"/>
                  <a:gd name="T14" fmla="*/ 12 w 12"/>
                  <a:gd name="T15" fmla="*/ 0 h 12"/>
                  <a:gd name="T16" fmla="*/ 0 w 12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2"/>
                  <a:gd name="T29" fmla="*/ 12 w 1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2">
                    <a:moveTo>
                      <a:pt x="0" y="0"/>
                    </a:moveTo>
                    <a:lnTo>
                      <a:pt x="0" y="3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39" name="Freeform 263"/>
              <p:cNvSpPr>
                <a:spLocks/>
              </p:cNvSpPr>
              <p:nvPr/>
            </p:nvSpPr>
            <p:spPr bwMode="auto">
              <a:xfrm>
                <a:off x="1793" y="3358"/>
                <a:ext cx="48" cy="60"/>
              </a:xfrm>
              <a:custGeom>
                <a:avLst/>
                <a:gdLst>
                  <a:gd name="T0" fmla="*/ 0 w 48"/>
                  <a:gd name="T1" fmla="*/ 12 h 60"/>
                  <a:gd name="T2" fmla="*/ 3 w 48"/>
                  <a:gd name="T3" fmla="*/ 15 h 60"/>
                  <a:gd name="T4" fmla="*/ 6 w 48"/>
                  <a:gd name="T5" fmla="*/ 18 h 60"/>
                  <a:gd name="T6" fmla="*/ 12 w 48"/>
                  <a:gd name="T7" fmla="*/ 21 h 60"/>
                  <a:gd name="T8" fmla="*/ 15 w 48"/>
                  <a:gd name="T9" fmla="*/ 24 h 60"/>
                  <a:gd name="T10" fmla="*/ 18 w 48"/>
                  <a:gd name="T11" fmla="*/ 30 h 60"/>
                  <a:gd name="T12" fmla="*/ 21 w 48"/>
                  <a:gd name="T13" fmla="*/ 33 h 60"/>
                  <a:gd name="T14" fmla="*/ 24 w 48"/>
                  <a:gd name="T15" fmla="*/ 39 h 60"/>
                  <a:gd name="T16" fmla="*/ 27 w 48"/>
                  <a:gd name="T17" fmla="*/ 45 h 60"/>
                  <a:gd name="T18" fmla="*/ 30 w 48"/>
                  <a:gd name="T19" fmla="*/ 48 h 60"/>
                  <a:gd name="T20" fmla="*/ 33 w 48"/>
                  <a:gd name="T21" fmla="*/ 54 h 60"/>
                  <a:gd name="T22" fmla="*/ 36 w 48"/>
                  <a:gd name="T23" fmla="*/ 60 h 60"/>
                  <a:gd name="T24" fmla="*/ 48 w 48"/>
                  <a:gd name="T25" fmla="*/ 57 h 60"/>
                  <a:gd name="T26" fmla="*/ 45 w 48"/>
                  <a:gd name="T27" fmla="*/ 51 h 60"/>
                  <a:gd name="T28" fmla="*/ 42 w 48"/>
                  <a:gd name="T29" fmla="*/ 45 h 60"/>
                  <a:gd name="T30" fmla="*/ 39 w 48"/>
                  <a:gd name="T31" fmla="*/ 39 h 60"/>
                  <a:gd name="T32" fmla="*/ 36 w 48"/>
                  <a:gd name="T33" fmla="*/ 33 h 60"/>
                  <a:gd name="T34" fmla="*/ 33 w 48"/>
                  <a:gd name="T35" fmla="*/ 27 h 60"/>
                  <a:gd name="T36" fmla="*/ 27 w 48"/>
                  <a:gd name="T37" fmla="*/ 21 h 60"/>
                  <a:gd name="T38" fmla="*/ 24 w 48"/>
                  <a:gd name="T39" fmla="*/ 18 h 60"/>
                  <a:gd name="T40" fmla="*/ 21 w 48"/>
                  <a:gd name="T41" fmla="*/ 12 h 60"/>
                  <a:gd name="T42" fmla="*/ 15 w 48"/>
                  <a:gd name="T43" fmla="*/ 9 h 60"/>
                  <a:gd name="T44" fmla="*/ 12 w 48"/>
                  <a:gd name="T45" fmla="*/ 3 h 60"/>
                  <a:gd name="T46" fmla="*/ 9 w 48"/>
                  <a:gd name="T47" fmla="*/ 0 h 60"/>
                  <a:gd name="T48" fmla="*/ 0 w 48"/>
                  <a:gd name="T49" fmla="*/ 12 h 6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"/>
                  <a:gd name="T76" fmla="*/ 0 h 60"/>
                  <a:gd name="T77" fmla="*/ 48 w 48"/>
                  <a:gd name="T78" fmla="*/ 60 h 6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" h="60">
                    <a:moveTo>
                      <a:pt x="0" y="12"/>
                    </a:moveTo>
                    <a:lnTo>
                      <a:pt x="3" y="15"/>
                    </a:lnTo>
                    <a:lnTo>
                      <a:pt x="6" y="18"/>
                    </a:lnTo>
                    <a:lnTo>
                      <a:pt x="12" y="21"/>
                    </a:lnTo>
                    <a:lnTo>
                      <a:pt x="15" y="24"/>
                    </a:lnTo>
                    <a:lnTo>
                      <a:pt x="18" y="30"/>
                    </a:lnTo>
                    <a:lnTo>
                      <a:pt x="21" y="33"/>
                    </a:lnTo>
                    <a:lnTo>
                      <a:pt x="24" y="39"/>
                    </a:lnTo>
                    <a:lnTo>
                      <a:pt x="27" y="45"/>
                    </a:lnTo>
                    <a:lnTo>
                      <a:pt x="30" y="48"/>
                    </a:lnTo>
                    <a:lnTo>
                      <a:pt x="33" y="54"/>
                    </a:lnTo>
                    <a:lnTo>
                      <a:pt x="36" y="60"/>
                    </a:lnTo>
                    <a:lnTo>
                      <a:pt x="48" y="57"/>
                    </a:lnTo>
                    <a:lnTo>
                      <a:pt x="45" y="51"/>
                    </a:lnTo>
                    <a:lnTo>
                      <a:pt x="42" y="45"/>
                    </a:lnTo>
                    <a:lnTo>
                      <a:pt x="39" y="39"/>
                    </a:lnTo>
                    <a:lnTo>
                      <a:pt x="36" y="33"/>
                    </a:lnTo>
                    <a:lnTo>
                      <a:pt x="33" y="27"/>
                    </a:lnTo>
                    <a:lnTo>
                      <a:pt x="27" y="21"/>
                    </a:lnTo>
                    <a:lnTo>
                      <a:pt x="24" y="18"/>
                    </a:lnTo>
                    <a:lnTo>
                      <a:pt x="21" y="12"/>
                    </a:lnTo>
                    <a:lnTo>
                      <a:pt x="15" y="9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40" name="Freeform 264"/>
              <p:cNvSpPr>
                <a:spLocks/>
              </p:cNvSpPr>
              <p:nvPr/>
            </p:nvSpPr>
            <p:spPr bwMode="auto">
              <a:xfrm>
                <a:off x="1772" y="3346"/>
                <a:ext cx="18" cy="15"/>
              </a:xfrm>
              <a:custGeom>
                <a:avLst/>
                <a:gdLst>
                  <a:gd name="T0" fmla="*/ 0 w 18"/>
                  <a:gd name="T1" fmla="*/ 12 h 15"/>
                  <a:gd name="T2" fmla="*/ 0 w 18"/>
                  <a:gd name="T3" fmla="*/ 12 h 15"/>
                  <a:gd name="T4" fmla="*/ 9 w 18"/>
                  <a:gd name="T5" fmla="*/ 15 h 15"/>
                  <a:gd name="T6" fmla="*/ 9 w 18"/>
                  <a:gd name="T7" fmla="*/ 15 h 15"/>
                  <a:gd name="T8" fmla="*/ 18 w 18"/>
                  <a:gd name="T9" fmla="*/ 6 h 15"/>
                  <a:gd name="T10" fmla="*/ 15 w 18"/>
                  <a:gd name="T11" fmla="*/ 3 h 15"/>
                  <a:gd name="T12" fmla="*/ 6 w 18"/>
                  <a:gd name="T13" fmla="*/ 0 h 15"/>
                  <a:gd name="T14" fmla="*/ 6 w 18"/>
                  <a:gd name="T15" fmla="*/ 0 h 15"/>
                  <a:gd name="T16" fmla="*/ 0 w 18"/>
                  <a:gd name="T17" fmla="*/ 12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5"/>
                  <a:gd name="T29" fmla="*/ 18 w 18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5">
                    <a:moveTo>
                      <a:pt x="0" y="12"/>
                    </a:moveTo>
                    <a:lnTo>
                      <a:pt x="0" y="12"/>
                    </a:lnTo>
                    <a:lnTo>
                      <a:pt x="9" y="15"/>
                    </a:lnTo>
                    <a:lnTo>
                      <a:pt x="18" y="6"/>
                    </a:lnTo>
                    <a:lnTo>
                      <a:pt x="15" y="3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41" name="Freeform 265"/>
              <p:cNvSpPr>
                <a:spLocks/>
              </p:cNvSpPr>
              <p:nvPr/>
            </p:nvSpPr>
            <p:spPr bwMode="auto">
              <a:xfrm>
                <a:off x="1751" y="3340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6 w 12"/>
                  <a:gd name="T3" fmla="*/ 12 h 12"/>
                  <a:gd name="T4" fmla="*/ 6 w 12"/>
                  <a:gd name="T5" fmla="*/ 12 h 12"/>
                  <a:gd name="T6" fmla="*/ 6 w 12"/>
                  <a:gd name="T7" fmla="*/ 12 h 12"/>
                  <a:gd name="T8" fmla="*/ 9 w 12"/>
                  <a:gd name="T9" fmla="*/ 12 h 12"/>
                  <a:gd name="T10" fmla="*/ 9 w 12"/>
                  <a:gd name="T11" fmla="*/ 12 h 12"/>
                  <a:gd name="T12" fmla="*/ 12 w 12"/>
                  <a:gd name="T13" fmla="*/ 0 h 12"/>
                  <a:gd name="T14" fmla="*/ 9 w 12"/>
                  <a:gd name="T15" fmla="*/ 0 h 12"/>
                  <a:gd name="T16" fmla="*/ 6 w 12"/>
                  <a:gd name="T17" fmla="*/ 0 h 12"/>
                  <a:gd name="T18" fmla="*/ 3 w 12"/>
                  <a:gd name="T19" fmla="*/ 0 h 12"/>
                  <a:gd name="T20" fmla="*/ 0 w 12"/>
                  <a:gd name="T21" fmla="*/ 3 h 12"/>
                  <a:gd name="T22" fmla="*/ 0 w 12"/>
                  <a:gd name="T23" fmla="*/ 3 h 12"/>
                  <a:gd name="T24" fmla="*/ 6 w 12"/>
                  <a:gd name="T25" fmla="*/ 12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12"/>
                  <a:gd name="T41" fmla="*/ 12 w 12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9" y="1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42" name="Rectangle 266"/>
              <p:cNvSpPr>
                <a:spLocks noChangeArrowheads="1"/>
              </p:cNvSpPr>
              <p:nvPr/>
            </p:nvSpPr>
            <p:spPr bwMode="auto">
              <a:xfrm>
                <a:off x="1757" y="3352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43" name="Freeform 267"/>
              <p:cNvSpPr>
                <a:spLocks/>
              </p:cNvSpPr>
              <p:nvPr/>
            </p:nvSpPr>
            <p:spPr bwMode="auto">
              <a:xfrm>
                <a:off x="1745" y="3343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0 w 12"/>
                  <a:gd name="T3" fmla="*/ 0 h 12"/>
                  <a:gd name="T4" fmla="*/ 6 w 12"/>
                  <a:gd name="T5" fmla="*/ 0 h 12"/>
                  <a:gd name="T6" fmla="*/ 12 w 12"/>
                  <a:gd name="T7" fmla="*/ 9 h 12"/>
                  <a:gd name="T8" fmla="*/ 6 w 12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"/>
                  <a:gd name="T17" fmla="*/ 12 w 1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9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44" name="Freeform 268"/>
              <p:cNvSpPr>
                <a:spLocks/>
              </p:cNvSpPr>
              <p:nvPr/>
            </p:nvSpPr>
            <p:spPr bwMode="auto">
              <a:xfrm>
                <a:off x="1676" y="3352"/>
                <a:ext cx="66" cy="30"/>
              </a:xfrm>
              <a:custGeom>
                <a:avLst/>
                <a:gdLst>
                  <a:gd name="T0" fmla="*/ 0 w 66"/>
                  <a:gd name="T1" fmla="*/ 30 h 30"/>
                  <a:gd name="T2" fmla="*/ 6 w 66"/>
                  <a:gd name="T3" fmla="*/ 30 h 30"/>
                  <a:gd name="T4" fmla="*/ 18 w 66"/>
                  <a:gd name="T5" fmla="*/ 30 h 30"/>
                  <a:gd name="T6" fmla="*/ 27 w 66"/>
                  <a:gd name="T7" fmla="*/ 27 h 30"/>
                  <a:gd name="T8" fmla="*/ 33 w 66"/>
                  <a:gd name="T9" fmla="*/ 27 h 30"/>
                  <a:gd name="T10" fmla="*/ 42 w 66"/>
                  <a:gd name="T11" fmla="*/ 24 h 30"/>
                  <a:gd name="T12" fmla="*/ 48 w 66"/>
                  <a:gd name="T13" fmla="*/ 21 h 30"/>
                  <a:gd name="T14" fmla="*/ 54 w 66"/>
                  <a:gd name="T15" fmla="*/ 18 h 30"/>
                  <a:gd name="T16" fmla="*/ 57 w 66"/>
                  <a:gd name="T17" fmla="*/ 15 h 30"/>
                  <a:gd name="T18" fmla="*/ 63 w 66"/>
                  <a:gd name="T19" fmla="*/ 12 h 30"/>
                  <a:gd name="T20" fmla="*/ 66 w 66"/>
                  <a:gd name="T21" fmla="*/ 12 h 30"/>
                  <a:gd name="T22" fmla="*/ 66 w 66"/>
                  <a:gd name="T23" fmla="*/ 12 h 30"/>
                  <a:gd name="T24" fmla="*/ 60 w 66"/>
                  <a:gd name="T25" fmla="*/ 0 h 30"/>
                  <a:gd name="T26" fmla="*/ 60 w 66"/>
                  <a:gd name="T27" fmla="*/ 0 h 30"/>
                  <a:gd name="T28" fmla="*/ 54 w 66"/>
                  <a:gd name="T29" fmla="*/ 3 h 30"/>
                  <a:gd name="T30" fmla="*/ 51 w 66"/>
                  <a:gd name="T31" fmla="*/ 6 h 30"/>
                  <a:gd name="T32" fmla="*/ 48 w 66"/>
                  <a:gd name="T33" fmla="*/ 9 h 30"/>
                  <a:gd name="T34" fmla="*/ 42 w 66"/>
                  <a:gd name="T35" fmla="*/ 9 h 30"/>
                  <a:gd name="T36" fmla="*/ 36 w 66"/>
                  <a:gd name="T37" fmla="*/ 12 h 30"/>
                  <a:gd name="T38" fmla="*/ 30 w 66"/>
                  <a:gd name="T39" fmla="*/ 15 h 30"/>
                  <a:gd name="T40" fmla="*/ 24 w 66"/>
                  <a:gd name="T41" fmla="*/ 15 h 30"/>
                  <a:gd name="T42" fmla="*/ 18 w 66"/>
                  <a:gd name="T43" fmla="*/ 15 h 30"/>
                  <a:gd name="T44" fmla="*/ 9 w 66"/>
                  <a:gd name="T45" fmla="*/ 15 h 30"/>
                  <a:gd name="T46" fmla="*/ 0 w 66"/>
                  <a:gd name="T47" fmla="*/ 15 h 30"/>
                  <a:gd name="T48" fmla="*/ 0 w 66"/>
                  <a:gd name="T49" fmla="*/ 30 h 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6"/>
                  <a:gd name="T76" fmla="*/ 0 h 30"/>
                  <a:gd name="T77" fmla="*/ 66 w 66"/>
                  <a:gd name="T78" fmla="*/ 30 h 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6" h="30">
                    <a:moveTo>
                      <a:pt x="0" y="30"/>
                    </a:moveTo>
                    <a:lnTo>
                      <a:pt x="6" y="30"/>
                    </a:lnTo>
                    <a:lnTo>
                      <a:pt x="18" y="30"/>
                    </a:lnTo>
                    <a:lnTo>
                      <a:pt x="27" y="27"/>
                    </a:lnTo>
                    <a:lnTo>
                      <a:pt x="33" y="27"/>
                    </a:lnTo>
                    <a:lnTo>
                      <a:pt x="42" y="24"/>
                    </a:lnTo>
                    <a:lnTo>
                      <a:pt x="48" y="21"/>
                    </a:lnTo>
                    <a:lnTo>
                      <a:pt x="54" y="18"/>
                    </a:lnTo>
                    <a:lnTo>
                      <a:pt x="57" y="15"/>
                    </a:lnTo>
                    <a:lnTo>
                      <a:pt x="63" y="12"/>
                    </a:lnTo>
                    <a:lnTo>
                      <a:pt x="66" y="12"/>
                    </a:lnTo>
                    <a:lnTo>
                      <a:pt x="60" y="0"/>
                    </a:lnTo>
                    <a:lnTo>
                      <a:pt x="54" y="3"/>
                    </a:lnTo>
                    <a:lnTo>
                      <a:pt x="51" y="6"/>
                    </a:lnTo>
                    <a:lnTo>
                      <a:pt x="48" y="9"/>
                    </a:lnTo>
                    <a:lnTo>
                      <a:pt x="42" y="9"/>
                    </a:lnTo>
                    <a:lnTo>
                      <a:pt x="36" y="12"/>
                    </a:lnTo>
                    <a:lnTo>
                      <a:pt x="30" y="15"/>
                    </a:lnTo>
                    <a:lnTo>
                      <a:pt x="24" y="15"/>
                    </a:lnTo>
                    <a:lnTo>
                      <a:pt x="18" y="15"/>
                    </a:lnTo>
                    <a:lnTo>
                      <a:pt x="9" y="15"/>
                    </a:lnTo>
                    <a:lnTo>
                      <a:pt x="0" y="15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45" name="Freeform 269"/>
              <p:cNvSpPr>
                <a:spLocks/>
              </p:cNvSpPr>
              <p:nvPr/>
            </p:nvSpPr>
            <p:spPr bwMode="auto">
              <a:xfrm>
                <a:off x="1649" y="3364"/>
                <a:ext cx="15" cy="15"/>
              </a:xfrm>
              <a:custGeom>
                <a:avLst/>
                <a:gdLst>
                  <a:gd name="T0" fmla="*/ 0 w 15"/>
                  <a:gd name="T1" fmla="*/ 12 h 15"/>
                  <a:gd name="T2" fmla="*/ 12 w 15"/>
                  <a:gd name="T3" fmla="*/ 15 h 15"/>
                  <a:gd name="T4" fmla="*/ 15 w 15"/>
                  <a:gd name="T5" fmla="*/ 15 h 15"/>
                  <a:gd name="T6" fmla="*/ 15 w 15"/>
                  <a:gd name="T7" fmla="*/ 3 h 15"/>
                  <a:gd name="T8" fmla="*/ 12 w 15"/>
                  <a:gd name="T9" fmla="*/ 3 h 15"/>
                  <a:gd name="T10" fmla="*/ 3 w 15"/>
                  <a:gd name="T11" fmla="*/ 0 h 15"/>
                  <a:gd name="T12" fmla="*/ 0 w 15"/>
                  <a:gd name="T13" fmla="*/ 12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0" y="12"/>
                    </a:moveTo>
                    <a:lnTo>
                      <a:pt x="12" y="15"/>
                    </a:lnTo>
                    <a:lnTo>
                      <a:pt x="15" y="15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46" name="Freeform 270"/>
              <p:cNvSpPr>
                <a:spLocks/>
              </p:cNvSpPr>
              <p:nvPr/>
            </p:nvSpPr>
            <p:spPr bwMode="auto">
              <a:xfrm>
                <a:off x="1637" y="3376"/>
                <a:ext cx="12" cy="18"/>
              </a:xfrm>
              <a:custGeom>
                <a:avLst/>
                <a:gdLst>
                  <a:gd name="T0" fmla="*/ 12 w 12"/>
                  <a:gd name="T1" fmla="*/ 15 h 18"/>
                  <a:gd name="T2" fmla="*/ 12 w 12"/>
                  <a:gd name="T3" fmla="*/ 12 h 18"/>
                  <a:gd name="T4" fmla="*/ 12 w 12"/>
                  <a:gd name="T5" fmla="*/ 9 h 18"/>
                  <a:gd name="T6" fmla="*/ 12 w 12"/>
                  <a:gd name="T7" fmla="*/ 6 h 18"/>
                  <a:gd name="T8" fmla="*/ 12 w 12"/>
                  <a:gd name="T9" fmla="*/ 6 h 18"/>
                  <a:gd name="T10" fmla="*/ 0 w 12"/>
                  <a:gd name="T11" fmla="*/ 0 h 18"/>
                  <a:gd name="T12" fmla="*/ 0 w 12"/>
                  <a:gd name="T13" fmla="*/ 3 h 18"/>
                  <a:gd name="T14" fmla="*/ 0 w 12"/>
                  <a:gd name="T15" fmla="*/ 9 h 18"/>
                  <a:gd name="T16" fmla="*/ 0 w 12"/>
                  <a:gd name="T17" fmla="*/ 15 h 18"/>
                  <a:gd name="T18" fmla="*/ 0 w 12"/>
                  <a:gd name="T19" fmla="*/ 18 h 18"/>
                  <a:gd name="T20" fmla="*/ 12 w 12"/>
                  <a:gd name="T21" fmla="*/ 15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18"/>
                  <a:gd name="T35" fmla="*/ 12 w 12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18">
                    <a:moveTo>
                      <a:pt x="12" y="15"/>
                    </a:moveTo>
                    <a:lnTo>
                      <a:pt x="12" y="12"/>
                    </a:lnTo>
                    <a:lnTo>
                      <a:pt x="12" y="9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47" name="Freeform 271"/>
              <p:cNvSpPr>
                <a:spLocks/>
              </p:cNvSpPr>
              <p:nvPr/>
            </p:nvSpPr>
            <p:spPr bwMode="auto">
              <a:xfrm>
                <a:off x="1643" y="3400"/>
                <a:ext cx="51" cy="60"/>
              </a:xfrm>
              <a:custGeom>
                <a:avLst/>
                <a:gdLst>
                  <a:gd name="T0" fmla="*/ 51 w 51"/>
                  <a:gd name="T1" fmla="*/ 51 h 60"/>
                  <a:gd name="T2" fmla="*/ 51 w 51"/>
                  <a:gd name="T3" fmla="*/ 51 h 60"/>
                  <a:gd name="T4" fmla="*/ 39 w 51"/>
                  <a:gd name="T5" fmla="*/ 39 h 60"/>
                  <a:gd name="T6" fmla="*/ 30 w 51"/>
                  <a:gd name="T7" fmla="*/ 24 h 60"/>
                  <a:gd name="T8" fmla="*/ 24 w 51"/>
                  <a:gd name="T9" fmla="*/ 18 h 60"/>
                  <a:gd name="T10" fmla="*/ 21 w 51"/>
                  <a:gd name="T11" fmla="*/ 12 h 60"/>
                  <a:gd name="T12" fmla="*/ 15 w 51"/>
                  <a:gd name="T13" fmla="*/ 9 h 60"/>
                  <a:gd name="T14" fmla="*/ 12 w 51"/>
                  <a:gd name="T15" fmla="*/ 3 h 60"/>
                  <a:gd name="T16" fmla="*/ 12 w 51"/>
                  <a:gd name="T17" fmla="*/ 0 h 60"/>
                  <a:gd name="T18" fmla="*/ 0 w 51"/>
                  <a:gd name="T19" fmla="*/ 6 h 60"/>
                  <a:gd name="T20" fmla="*/ 0 w 51"/>
                  <a:gd name="T21" fmla="*/ 9 h 60"/>
                  <a:gd name="T22" fmla="*/ 6 w 51"/>
                  <a:gd name="T23" fmla="*/ 15 h 60"/>
                  <a:gd name="T24" fmla="*/ 9 w 51"/>
                  <a:gd name="T25" fmla="*/ 21 h 60"/>
                  <a:gd name="T26" fmla="*/ 15 w 51"/>
                  <a:gd name="T27" fmla="*/ 27 h 60"/>
                  <a:gd name="T28" fmla="*/ 18 w 51"/>
                  <a:gd name="T29" fmla="*/ 33 h 60"/>
                  <a:gd name="T30" fmla="*/ 30 w 51"/>
                  <a:gd name="T31" fmla="*/ 45 h 60"/>
                  <a:gd name="T32" fmla="*/ 39 w 51"/>
                  <a:gd name="T33" fmla="*/ 60 h 60"/>
                  <a:gd name="T34" fmla="*/ 42 w 51"/>
                  <a:gd name="T35" fmla="*/ 60 h 60"/>
                  <a:gd name="T36" fmla="*/ 51 w 51"/>
                  <a:gd name="T37" fmla="*/ 51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1"/>
                  <a:gd name="T58" fmla="*/ 0 h 60"/>
                  <a:gd name="T59" fmla="*/ 51 w 51"/>
                  <a:gd name="T60" fmla="*/ 60 h 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1" h="60">
                    <a:moveTo>
                      <a:pt x="51" y="51"/>
                    </a:moveTo>
                    <a:lnTo>
                      <a:pt x="51" y="51"/>
                    </a:lnTo>
                    <a:lnTo>
                      <a:pt x="39" y="39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21" y="12"/>
                    </a:lnTo>
                    <a:lnTo>
                      <a:pt x="15" y="9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6" y="15"/>
                    </a:lnTo>
                    <a:lnTo>
                      <a:pt x="9" y="21"/>
                    </a:lnTo>
                    <a:lnTo>
                      <a:pt x="15" y="27"/>
                    </a:lnTo>
                    <a:lnTo>
                      <a:pt x="18" y="33"/>
                    </a:lnTo>
                    <a:lnTo>
                      <a:pt x="30" y="45"/>
                    </a:lnTo>
                    <a:lnTo>
                      <a:pt x="39" y="60"/>
                    </a:lnTo>
                    <a:lnTo>
                      <a:pt x="42" y="60"/>
                    </a:lnTo>
                    <a:lnTo>
                      <a:pt x="51" y="51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48" name="Freeform 272"/>
              <p:cNvSpPr>
                <a:spLocks/>
              </p:cNvSpPr>
              <p:nvPr/>
            </p:nvSpPr>
            <p:spPr bwMode="auto">
              <a:xfrm>
                <a:off x="1694" y="3460"/>
                <a:ext cx="18" cy="21"/>
              </a:xfrm>
              <a:custGeom>
                <a:avLst/>
                <a:gdLst>
                  <a:gd name="T0" fmla="*/ 18 w 18"/>
                  <a:gd name="T1" fmla="*/ 12 h 21"/>
                  <a:gd name="T2" fmla="*/ 12 w 18"/>
                  <a:gd name="T3" fmla="*/ 3 h 21"/>
                  <a:gd name="T4" fmla="*/ 9 w 18"/>
                  <a:gd name="T5" fmla="*/ 0 h 21"/>
                  <a:gd name="T6" fmla="*/ 0 w 18"/>
                  <a:gd name="T7" fmla="*/ 9 h 21"/>
                  <a:gd name="T8" fmla="*/ 0 w 18"/>
                  <a:gd name="T9" fmla="*/ 12 h 21"/>
                  <a:gd name="T10" fmla="*/ 6 w 18"/>
                  <a:gd name="T11" fmla="*/ 21 h 21"/>
                  <a:gd name="T12" fmla="*/ 18 w 18"/>
                  <a:gd name="T13" fmla="*/ 12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1"/>
                  <a:gd name="T23" fmla="*/ 18 w 18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1">
                    <a:moveTo>
                      <a:pt x="18" y="12"/>
                    </a:moveTo>
                    <a:lnTo>
                      <a:pt x="12" y="3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6" y="21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49" name="Freeform 273"/>
              <p:cNvSpPr>
                <a:spLocks/>
              </p:cNvSpPr>
              <p:nvPr/>
            </p:nvSpPr>
            <p:spPr bwMode="auto">
              <a:xfrm>
                <a:off x="1709" y="3481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18 w 18"/>
                  <a:gd name="T3" fmla="*/ 9 h 18"/>
                  <a:gd name="T4" fmla="*/ 12 w 18"/>
                  <a:gd name="T5" fmla="*/ 0 h 18"/>
                  <a:gd name="T6" fmla="*/ 0 w 18"/>
                  <a:gd name="T7" fmla="*/ 9 h 18"/>
                  <a:gd name="T8" fmla="*/ 6 w 18"/>
                  <a:gd name="T9" fmla="*/ 15 h 18"/>
                  <a:gd name="T10" fmla="*/ 9 w 18"/>
                  <a:gd name="T11" fmla="*/ 18 h 18"/>
                  <a:gd name="T12" fmla="*/ 18 w 18"/>
                  <a:gd name="T13" fmla="*/ 12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8"/>
                  <a:gd name="T23" fmla="*/ 18 w 18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8">
                    <a:moveTo>
                      <a:pt x="18" y="12"/>
                    </a:moveTo>
                    <a:lnTo>
                      <a:pt x="18" y="9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6" y="15"/>
                    </a:lnTo>
                    <a:lnTo>
                      <a:pt x="9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50" name="Freeform 274"/>
              <p:cNvSpPr>
                <a:spLocks/>
              </p:cNvSpPr>
              <p:nvPr/>
            </p:nvSpPr>
            <p:spPr bwMode="auto">
              <a:xfrm>
                <a:off x="1724" y="3502"/>
                <a:ext cx="27" cy="45"/>
              </a:xfrm>
              <a:custGeom>
                <a:avLst/>
                <a:gdLst>
                  <a:gd name="T0" fmla="*/ 24 w 27"/>
                  <a:gd name="T1" fmla="*/ 45 h 45"/>
                  <a:gd name="T2" fmla="*/ 24 w 27"/>
                  <a:gd name="T3" fmla="*/ 45 h 45"/>
                  <a:gd name="T4" fmla="*/ 24 w 27"/>
                  <a:gd name="T5" fmla="*/ 39 h 45"/>
                  <a:gd name="T6" fmla="*/ 27 w 27"/>
                  <a:gd name="T7" fmla="*/ 33 h 45"/>
                  <a:gd name="T8" fmla="*/ 24 w 27"/>
                  <a:gd name="T9" fmla="*/ 27 h 45"/>
                  <a:gd name="T10" fmla="*/ 24 w 27"/>
                  <a:gd name="T11" fmla="*/ 24 h 45"/>
                  <a:gd name="T12" fmla="*/ 21 w 27"/>
                  <a:gd name="T13" fmla="*/ 18 h 45"/>
                  <a:gd name="T14" fmla="*/ 18 w 27"/>
                  <a:gd name="T15" fmla="*/ 12 h 45"/>
                  <a:gd name="T16" fmla="*/ 15 w 27"/>
                  <a:gd name="T17" fmla="*/ 6 h 45"/>
                  <a:gd name="T18" fmla="*/ 12 w 27"/>
                  <a:gd name="T19" fmla="*/ 0 h 45"/>
                  <a:gd name="T20" fmla="*/ 0 w 27"/>
                  <a:gd name="T21" fmla="*/ 9 h 45"/>
                  <a:gd name="T22" fmla="*/ 3 w 27"/>
                  <a:gd name="T23" fmla="*/ 12 h 45"/>
                  <a:gd name="T24" fmla="*/ 6 w 27"/>
                  <a:gd name="T25" fmla="*/ 18 h 45"/>
                  <a:gd name="T26" fmla="*/ 9 w 27"/>
                  <a:gd name="T27" fmla="*/ 21 h 45"/>
                  <a:gd name="T28" fmla="*/ 12 w 27"/>
                  <a:gd name="T29" fmla="*/ 27 h 45"/>
                  <a:gd name="T30" fmla="*/ 12 w 27"/>
                  <a:gd name="T31" fmla="*/ 30 h 45"/>
                  <a:gd name="T32" fmla="*/ 12 w 27"/>
                  <a:gd name="T33" fmla="*/ 33 h 45"/>
                  <a:gd name="T34" fmla="*/ 12 w 27"/>
                  <a:gd name="T35" fmla="*/ 36 h 45"/>
                  <a:gd name="T36" fmla="*/ 12 w 27"/>
                  <a:gd name="T37" fmla="*/ 39 h 45"/>
                  <a:gd name="T38" fmla="*/ 12 w 27"/>
                  <a:gd name="T39" fmla="*/ 39 h 45"/>
                  <a:gd name="T40" fmla="*/ 24 w 27"/>
                  <a:gd name="T41" fmla="*/ 45 h 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"/>
                  <a:gd name="T64" fmla="*/ 0 h 45"/>
                  <a:gd name="T65" fmla="*/ 27 w 27"/>
                  <a:gd name="T66" fmla="*/ 45 h 4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" h="45">
                    <a:moveTo>
                      <a:pt x="24" y="45"/>
                    </a:moveTo>
                    <a:lnTo>
                      <a:pt x="24" y="45"/>
                    </a:lnTo>
                    <a:lnTo>
                      <a:pt x="24" y="39"/>
                    </a:lnTo>
                    <a:lnTo>
                      <a:pt x="27" y="33"/>
                    </a:lnTo>
                    <a:lnTo>
                      <a:pt x="24" y="27"/>
                    </a:lnTo>
                    <a:lnTo>
                      <a:pt x="24" y="24"/>
                    </a:lnTo>
                    <a:lnTo>
                      <a:pt x="21" y="18"/>
                    </a:lnTo>
                    <a:lnTo>
                      <a:pt x="18" y="12"/>
                    </a:lnTo>
                    <a:lnTo>
                      <a:pt x="15" y="6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6" y="18"/>
                    </a:lnTo>
                    <a:lnTo>
                      <a:pt x="9" y="21"/>
                    </a:lnTo>
                    <a:lnTo>
                      <a:pt x="12" y="27"/>
                    </a:lnTo>
                    <a:lnTo>
                      <a:pt x="12" y="30"/>
                    </a:lnTo>
                    <a:lnTo>
                      <a:pt x="12" y="33"/>
                    </a:lnTo>
                    <a:lnTo>
                      <a:pt x="12" y="36"/>
                    </a:lnTo>
                    <a:lnTo>
                      <a:pt x="12" y="39"/>
                    </a:lnTo>
                    <a:lnTo>
                      <a:pt x="24" y="4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51" name="Rectangle 275"/>
              <p:cNvSpPr>
                <a:spLocks noChangeArrowheads="1"/>
              </p:cNvSpPr>
              <p:nvPr/>
            </p:nvSpPr>
            <p:spPr bwMode="auto">
              <a:xfrm>
                <a:off x="1736" y="3541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52" name="Freeform 276"/>
              <p:cNvSpPr>
                <a:spLocks/>
              </p:cNvSpPr>
              <p:nvPr/>
            </p:nvSpPr>
            <p:spPr bwMode="auto">
              <a:xfrm>
                <a:off x="1721" y="3541"/>
                <a:ext cx="27" cy="24"/>
              </a:xfrm>
              <a:custGeom>
                <a:avLst/>
                <a:gdLst>
                  <a:gd name="T0" fmla="*/ 3 w 27"/>
                  <a:gd name="T1" fmla="*/ 24 h 24"/>
                  <a:gd name="T2" fmla="*/ 3 w 27"/>
                  <a:gd name="T3" fmla="*/ 24 h 24"/>
                  <a:gd name="T4" fmla="*/ 6 w 27"/>
                  <a:gd name="T5" fmla="*/ 24 h 24"/>
                  <a:gd name="T6" fmla="*/ 12 w 27"/>
                  <a:gd name="T7" fmla="*/ 21 h 24"/>
                  <a:gd name="T8" fmla="*/ 15 w 27"/>
                  <a:gd name="T9" fmla="*/ 21 h 24"/>
                  <a:gd name="T10" fmla="*/ 18 w 27"/>
                  <a:gd name="T11" fmla="*/ 18 h 24"/>
                  <a:gd name="T12" fmla="*/ 21 w 27"/>
                  <a:gd name="T13" fmla="*/ 12 h 24"/>
                  <a:gd name="T14" fmla="*/ 24 w 27"/>
                  <a:gd name="T15" fmla="*/ 9 h 24"/>
                  <a:gd name="T16" fmla="*/ 27 w 27"/>
                  <a:gd name="T17" fmla="*/ 6 h 24"/>
                  <a:gd name="T18" fmla="*/ 15 w 27"/>
                  <a:gd name="T19" fmla="*/ 0 h 24"/>
                  <a:gd name="T20" fmla="*/ 12 w 27"/>
                  <a:gd name="T21" fmla="*/ 3 h 24"/>
                  <a:gd name="T22" fmla="*/ 12 w 27"/>
                  <a:gd name="T23" fmla="*/ 6 h 24"/>
                  <a:gd name="T24" fmla="*/ 9 w 27"/>
                  <a:gd name="T25" fmla="*/ 6 h 24"/>
                  <a:gd name="T26" fmla="*/ 9 w 27"/>
                  <a:gd name="T27" fmla="*/ 9 h 24"/>
                  <a:gd name="T28" fmla="*/ 6 w 27"/>
                  <a:gd name="T29" fmla="*/ 9 h 24"/>
                  <a:gd name="T30" fmla="*/ 3 w 27"/>
                  <a:gd name="T31" fmla="*/ 9 h 24"/>
                  <a:gd name="T32" fmla="*/ 3 w 27"/>
                  <a:gd name="T33" fmla="*/ 12 h 24"/>
                  <a:gd name="T34" fmla="*/ 0 w 27"/>
                  <a:gd name="T35" fmla="*/ 12 h 24"/>
                  <a:gd name="T36" fmla="*/ 3 w 27"/>
                  <a:gd name="T37" fmla="*/ 24 h 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24"/>
                  <a:gd name="T59" fmla="*/ 27 w 27"/>
                  <a:gd name="T60" fmla="*/ 24 h 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24">
                    <a:moveTo>
                      <a:pt x="3" y="24"/>
                    </a:moveTo>
                    <a:lnTo>
                      <a:pt x="3" y="24"/>
                    </a:lnTo>
                    <a:lnTo>
                      <a:pt x="6" y="24"/>
                    </a:lnTo>
                    <a:lnTo>
                      <a:pt x="12" y="21"/>
                    </a:lnTo>
                    <a:lnTo>
                      <a:pt x="15" y="21"/>
                    </a:lnTo>
                    <a:lnTo>
                      <a:pt x="18" y="18"/>
                    </a:lnTo>
                    <a:lnTo>
                      <a:pt x="21" y="12"/>
                    </a:lnTo>
                    <a:lnTo>
                      <a:pt x="24" y="9"/>
                    </a:lnTo>
                    <a:lnTo>
                      <a:pt x="27" y="6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3" y="24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53" name="Freeform 277"/>
              <p:cNvSpPr>
                <a:spLocks/>
              </p:cNvSpPr>
              <p:nvPr/>
            </p:nvSpPr>
            <p:spPr bwMode="auto">
              <a:xfrm>
                <a:off x="1694" y="3547"/>
                <a:ext cx="18" cy="15"/>
              </a:xfrm>
              <a:custGeom>
                <a:avLst/>
                <a:gdLst>
                  <a:gd name="T0" fmla="*/ 0 w 18"/>
                  <a:gd name="T1" fmla="*/ 12 h 15"/>
                  <a:gd name="T2" fmla="*/ 6 w 18"/>
                  <a:gd name="T3" fmla="*/ 12 h 15"/>
                  <a:gd name="T4" fmla="*/ 12 w 18"/>
                  <a:gd name="T5" fmla="*/ 15 h 15"/>
                  <a:gd name="T6" fmla="*/ 15 w 18"/>
                  <a:gd name="T7" fmla="*/ 15 h 15"/>
                  <a:gd name="T8" fmla="*/ 18 w 18"/>
                  <a:gd name="T9" fmla="*/ 3 h 15"/>
                  <a:gd name="T10" fmla="*/ 15 w 18"/>
                  <a:gd name="T11" fmla="*/ 3 h 15"/>
                  <a:gd name="T12" fmla="*/ 12 w 18"/>
                  <a:gd name="T13" fmla="*/ 0 h 15"/>
                  <a:gd name="T14" fmla="*/ 6 w 18"/>
                  <a:gd name="T15" fmla="*/ 0 h 15"/>
                  <a:gd name="T16" fmla="*/ 0 w 18"/>
                  <a:gd name="T17" fmla="*/ 12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5"/>
                  <a:gd name="T29" fmla="*/ 18 w 18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5">
                    <a:moveTo>
                      <a:pt x="0" y="12"/>
                    </a:moveTo>
                    <a:lnTo>
                      <a:pt x="6" y="12"/>
                    </a:lnTo>
                    <a:lnTo>
                      <a:pt x="12" y="15"/>
                    </a:lnTo>
                    <a:lnTo>
                      <a:pt x="15" y="15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54" name="Freeform 278"/>
              <p:cNvSpPr>
                <a:spLocks/>
              </p:cNvSpPr>
              <p:nvPr/>
            </p:nvSpPr>
            <p:spPr bwMode="auto">
              <a:xfrm>
                <a:off x="1670" y="3535"/>
                <a:ext cx="18" cy="18"/>
              </a:xfrm>
              <a:custGeom>
                <a:avLst/>
                <a:gdLst>
                  <a:gd name="T0" fmla="*/ 0 w 18"/>
                  <a:gd name="T1" fmla="*/ 12 h 18"/>
                  <a:gd name="T2" fmla="*/ 9 w 18"/>
                  <a:gd name="T3" fmla="*/ 15 h 18"/>
                  <a:gd name="T4" fmla="*/ 12 w 18"/>
                  <a:gd name="T5" fmla="*/ 18 h 18"/>
                  <a:gd name="T6" fmla="*/ 18 w 18"/>
                  <a:gd name="T7" fmla="*/ 6 h 18"/>
                  <a:gd name="T8" fmla="*/ 15 w 18"/>
                  <a:gd name="T9" fmla="*/ 3 h 18"/>
                  <a:gd name="T10" fmla="*/ 6 w 18"/>
                  <a:gd name="T11" fmla="*/ 0 h 18"/>
                  <a:gd name="T12" fmla="*/ 0 w 18"/>
                  <a:gd name="T13" fmla="*/ 12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8"/>
                  <a:gd name="T23" fmla="*/ 18 w 18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8">
                    <a:moveTo>
                      <a:pt x="0" y="12"/>
                    </a:moveTo>
                    <a:lnTo>
                      <a:pt x="9" y="15"/>
                    </a:lnTo>
                    <a:lnTo>
                      <a:pt x="12" y="18"/>
                    </a:lnTo>
                    <a:lnTo>
                      <a:pt x="18" y="6"/>
                    </a:lnTo>
                    <a:lnTo>
                      <a:pt x="15" y="3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55" name="Freeform 279"/>
              <p:cNvSpPr>
                <a:spLocks/>
              </p:cNvSpPr>
              <p:nvPr/>
            </p:nvSpPr>
            <p:spPr bwMode="auto">
              <a:xfrm>
                <a:off x="1604" y="3493"/>
                <a:ext cx="63" cy="45"/>
              </a:xfrm>
              <a:custGeom>
                <a:avLst/>
                <a:gdLst>
                  <a:gd name="T0" fmla="*/ 0 w 63"/>
                  <a:gd name="T1" fmla="*/ 12 h 45"/>
                  <a:gd name="T2" fmla="*/ 3 w 63"/>
                  <a:gd name="T3" fmla="*/ 12 h 45"/>
                  <a:gd name="T4" fmla="*/ 30 w 63"/>
                  <a:gd name="T5" fmla="*/ 30 h 45"/>
                  <a:gd name="T6" fmla="*/ 42 w 63"/>
                  <a:gd name="T7" fmla="*/ 36 h 45"/>
                  <a:gd name="T8" fmla="*/ 54 w 63"/>
                  <a:gd name="T9" fmla="*/ 45 h 45"/>
                  <a:gd name="T10" fmla="*/ 54 w 63"/>
                  <a:gd name="T11" fmla="*/ 45 h 45"/>
                  <a:gd name="T12" fmla="*/ 63 w 63"/>
                  <a:gd name="T13" fmla="*/ 36 h 45"/>
                  <a:gd name="T14" fmla="*/ 60 w 63"/>
                  <a:gd name="T15" fmla="*/ 33 h 45"/>
                  <a:gd name="T16" fmla="*/ 48 w 63"/>
                  <a:gd name="T17" fmla="*/ 27 h 45"/>
                  <a:gd name="T18" fmla="*/ 36 w 63"/>
                  <a:gd name="T19" fmla="*/ 18 h 45"/>
                  <a:gd name="T20" fmla="*/ 9 w 63"/>
                  <a:gd name="T21" fmla="*/ 0 h 45"/>
                  <a:gd name="T22" fmla="*/ 6 w 63"/>
                  <a:gd name="T23" fmla="*/ 0 h 45"/>
                  <a:gd name="T24" fmla="*/ 0 w 63"/>
                  <a:gd name="T25" fmla="*/ 12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45"/>
                  <a:gd name="T41" fmla="*/ 63 w 63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45">
                    <a:moveTo>
                      <a:pt x="0" y="12"/>
                    </a:moveTo>
                    <a:lnTo>
                      <a:pt x="3" y="12"/>
                    </a:lnTo>
                    <a:lnTo>
                      <a:pt x="30" y="30"/>
                    </a:lnTo>
                    <a:lnTo>
                      <a:pt x="42" y="36"/>
                    </a:lnTo>
                    <a:lnTo>
                      <a:pt x="54" y="45"/>
                    </a:lnTo>
                    <a:lnTo>
                      <a:pt x="63" y="36"/>
                    </a:lnTo>
                    <a:lnTo>
                      <a:pt x="60" y="33"/>
                    </a:lnTo>
                    <a:lnTo>
                      <a:pt x="48" y="27"/>
                    </a:lnTo>
                    <a:lnTo>
                      <a:pt x="36" y="18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56" name="Freeform 280"/>
              <p:cNvSpPr>
                <a:spLocks/>
              </p:cNvSpPr>
              <p:nvPr/>
            </p:nvSpPr>
            <p:spPr bwMode="auto">
              <a:xfrm>
                <a:off x="1580" y="3478"/>
                <a:ext cx="18" cy="18"/>
              </a:xfrm>
              <a:custGeom>
                <a:avLst/>
                <a:gdLst>
                  <a:gd name="T0" fmla="*/ 0 w 18"/>
                  <a:gd name="T1" fmla="*/ 12 h 18"/>
                  <a:gd name="T2" fmla="*/ 9 w 18"/>
                  <a:gd name="T3" fmla="*/ 0 h 18"/>
                  <a:gd name="T4" fmla="*/ 18 w 18"/>
                  <a:gd name="T5" fmla="*/ 9 h 18"/>
                  <a:gd name="T6" fmla="*/ 12 w 18"/>
                  <a:gd name="T7" fmla="*/ 18 h 18"/>
                  <a:gd name="T8" fmla="*/ 0 w 18"/>
                  <a:gd name="T9" fmla="*/ 12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0" y="12"/>
                    </a:moveTo>
                    <a:lnTo>
                      <a:pt x="9" y="0"/>
                    </a:lnTo>
                    <a:lnTo>
                      <a:pt x="18" y="9"/>
                    </a:lnTo>
                    <a:lnTo>
                      <a:pt x="12" y="1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57" name="Freeform 281"/>
              <p:cNvSpPr>
                <a:spLocks/>
              </p:cNvSpPr>
              <p:nvPr/>
            </p:nvSpPr>
            <p:spPr bwMode="auto">
              <a:xfrm>
                <a:off x="1556" y="3478"/>
                <a:ext cx="18" cy="15"/>
              </a:xfrm>
              <a:custGeom>
                <a:avLst/>
                <a:gdLst>
                  <a:gd name="T0" fmla="*/ 0 w 18"/>
                  <a:gd name="T1" fmla="*/ 12 h 15"/>
                  <a:gd name="T2" fmla="*/ 0 w 18"/>
                  <a:gd name="T3" fmla="*/ 12 h 15"/>
                  <a:gd name="T4" fmla="*/ 6 w 18"/>
                  <a:gd name="T5" fmla="*/ 12 h 15"/>
                  <a:gd name="T6" fmla="*/ 9 w 18"/>
                  <a:gd name="T7" fmla="*/ 15 h 15"/>
                  <a:gd name="T8" fmla="*/ 15 w 18"/>
                  <a:gd name="T9" fmla="*/ 15 h 15"/>
                  <a:gd name="T10" fmla="*/ 18 w 18"/>
                  <a:gd name="T11" fmla="*/ 15 h 15"/>
                  <a:gd name="T12" fmla="*/ 15 w 18"/>
                  <a:gd name="T13" fmla="*/ 0 h 15"/>
                  <a:gd name="T14" fmla="*/ 15 w 18"/>
                  <a:gd name="T15" fmla="*/ 0 h 15"/>
                  <a:gd name="T16" fmla="*/ 12 w 18"/>
                  <a:gd name="T17" fmla="*/ 0 h 15"/>
                  <a:gd name="T18" fmla="*/ 9 w 18"/>
                  <a:gd name="T19" fmla="*/ 0 h 15"/>
                  <a:gd name="T20" fmla="*/ 6 w 18"/>
                  <a:gd name="T21" fmla="*/ 0 h 15"/>
                  <a:gd name="T22" fmla="*/ 6 w 18"/>
                  <a:gd name="T23" fmla="*/ 0 h 15"/>
                  <a:gd name="T24" fmla="*/ 0 w 18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15"/>
                  <a:gd name="T41" fmla="*/ 18 w 18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15">
                    <a:moveTo>
                      <a:pt x="0" y="12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9" y="15"/>
                    </a:lnTo>
                    <a:lnTo>
                      <a:pt x="15" y="15"/>
                    </a:lnTo>
                    <a:lnTo>
                      <a:pt x="18" y="15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58" name="Freeform 282"/>
              <p:cNvSpPr>
                <a:spLocks/>
              </p:cNvSpPr>
              <p:nvPr/>
            </p:nvSpPr>
            <p:spPr bwMode="auto">
              <a:xfrm>
                <a:off x="1553" y="3436"/>
                <a:ext cx="27" cy="36"/>
              </a:xfrm>
              <a:custGeom>
                <a:avLst/>
                <a:gdLst>
                  <a:gd name="T0" fmla="*/ 15 w 27"/>
                  <a:gd name="T1" fmla="*/ 0 h 36"/>
                  <a:gd name="T2" fmla="*/ 15 w 27"/>
                  <a:gd name="T3" fmla="*/ 0 h 36"/>
                  <a:gd name="T4" fmla="*/ 9 w 27"/>
                  <a:gd name="T5" fmla="*/ 12 h 36"/>
                  <a:gd name="T6" fmla="*/ 3 w 27"/>
                  <a:gd name="T7" fmla="*/ 24 h 36"/>
                  <a:gd name="T8" fmla="*/ 0 w 27"/>
                  <a:gd name="T9" fmla="*/ 27 h 36"/>
                  <a:gd name="T10" fmla="*/ 0 w 27"/>
                  <a:gd name="T11" fmla="*/ 33 h 36"/>
                  <a:gd name="T12" fmla="*/ 0 w 27"/>
                  <a:gd name="T13" fmla="*/ 33 h 36"/>
                  <a:gd name="T14" fmla="*/ 12 w 27"/>
                  <a:gd name="T15" fmla="*/ 36 h 36"/>
                  <a:gd name="T16" fmla="*/ 12 w 27"/>
                  <a:gd name="T17" fmla="*/ 36 h 36"/>
                  <a:gd name="T18" fmla="*/ 12 w 27"/>
                  <a:gd name="T19" fmla="*/ 33 h 36"/>
                  <a:gd name="T20" fmla="*/ 15 w 27"/>
                  <a:gd name="T21" fmla="*/ 30 h 36"/>
                  <a:gd name="T22" fmla="*/ 21 w 27"/>
                  <a:gd name="T23" fmla="*/ 18 h 36"/>
                  <a:gd name="T24" fmla="*/ 27 w 27"/>
                  <a:gd name="T25" fmla="*/ 6 h 36"/>
                  <a:gd name="T26" fmla="*/ 27 w 27"/>
                  <a:gd name="T27" fmla="*/ 3 h 36"/>
                  <a:gd name="T28" fmla="*/ 15 w 27"/>
                  <a:gd name="T29" fmla="*/ 0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"/>
                  <a:gd name="T46" fmla="*/ 0 h 36"/>
                  <a:gd name="T47" fmla="*/ 27 w 27"/>
                  <a:gd name="T48" fmla="*/ 36 h 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" h="36">
                    <a:moveTo>
                      <a:pt x="15" y="0"/>
                    </a:moveTo>
                    <a:lnTo>
                      <a:pt x="15" y="0"/>
                    </a:lnTo>
                    <a:lnTo>
                      <a:pt x="9" y="12"/>
                    </a:lnTo>
                    <a:lnTo>
                      <a:pt x="3" y="24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12" y="36"/>
                    </a:lnTo>
                    <a:lnTo>
                      <a:pt x="12" y="33"/>
                    </a:lnTo>
                    <a:lnTo>
                      <a:pt x="15" y="30"/>
                    </a:lnTo>
                    <a:lnTo>
                      <a:pt x="21" y="18"/>
                    </a:lnTo>
                    <a:lnTo>
                      <a:pt x="27" y="6"/>
                    </a:lnTo>
                    <a:lnTo>
                      <a:pt x="27" y="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59" name="Rectangle 283"/>
              <p:cNvSpPr>
                <a:spLocks noChangeArrowheads="1"/>
              </p:cNvSpPr>
              <p:nvPr/>
            </p:nvSpPr>
            <p:spPr bwMode="auto">
              <a:xfrm>
                <a:off x="1580" y="3439"/>
                <a:ext cx="1" cy="3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60" name="Freeform 284"/>
              <p:cNvSpPr>
                <a:spLocks/>
              </p:cNvSpPr>
              <p:nvPr/>
            </p:nvSpPr>
            <p:spPr bwMode="auto">
              <a:xfrm>
                <a:off x="1559" y="3412"/>
                <a:ext cx="24" cy="27"/>
              </a:xfrm>
              <a:custGeom>
                <a:avLst/>
                <a:gdLst>
                  <a:gd name="T0" fmla="*/ 0 w 24"/>
                  <a:gd name="T1" fmla="*/ 15 h 27"/>
                  <a:gd name="T2" fmla="*/ 0 w 24"/>
                  <a:gd name="T3" fmla="*/ 15 h 27"/>
                  <a:gd name="T4" fmla="*/ 6 w 24"/>
                  <a:gd name="T5" fmla="*/ 15 h 27"/>
                  <a:gd name="T6" fmla="*/ 6 w 24"/>
                  <a:gd name="T7" fmla="*/ 18 h 27"/>
                  <a:gd name="T8" fmla="*/ 9 w 24"/>
                  <a:gd name="T9" fmla="*/ 18 h 27"/>
                  <a:gd name="T10" fmla="*/ 9 w 24"/>
                  <a:gd name="T11" fmla="*/ 18 h 27"/>
                  <a:gd name="T12" fmla="*/ 9 w 24"/>
                  <a:gd name="T13" fmla="*/ 18 h 27"/>
                  <a:gd name="T14" fmla="*/ 9 w 24"/>
                  <a:gd name="T15" fmla="*/ 21 h 27"/>
                  <a:gd name="T16" fmla="*/ 9 w 24"/>
                  <a:gd name="T17" fmla="*/ 21 h 27"/>
                  <a:gd name="T18" fmla="*/ 9 w 24"/>
                  <a:gd name="T19" fmla="*/ 21 h 27"/>
                  <a:gd name="T20" fmla="*/ 9 w 24"/>
                  <a:gd name="T21" fmla="*/ 24 h 27"/>
                  <a:gd name="T22" fmla="*/ 21 w 24"/>
                  <a:gd name="T23" fmla="*/ 27 h 27"/>
                  <a:gd name="T24" fmla="*/ 24 w 24"/>
                  <a:gd name="T25" fmla="*/ 24 h 27"/>
                  <a:gd name="T26" fmla="*/ 24 w 24"/>
                  <a:gd name="T27" fmla="*/ 21 h 27"/>
                  <a:gd name="T28" fmla="*/ 24 w 24"/>
                  <a:gd name="T29" fmla="*/ 15 h 27"/>
                  <a:gd name="T30" fmla="*/ 21 w 24"/>
                  <a:gd name="T31" fmla="*/ 12 h 27"/>
                  <a:gd name="T32" fmla="*/ 18 w 24"/>
                  <a:gd name="T33" fmla="*/ 9 h 27"/>
                  <a:gd name="T34" fmla="*/ 15 w 24"/>
                  <a:gd name="T35" fmla="*/ 6 h 27"/>
                  <a:gd name="T36" fmla="*/ 12 w 24"/>
                  <a:gd name="T37" fmla="*/ 6 h 27"/>
                  <a:gd name="T38" fmla="*/ 9 w 24"/>
                  <a:gd name="T39" fmla="*/ 3 h 27"/>
                  <a:gd name="T40" fmla="*/ 3 w 24"/>
                  <a:gd name="T41" fmla="*/ 0 h 27"/>
                  <a:gd name="T42" fmla="*/ 0 w 24"/>
                  <a:gd name="T43" fmla="*/ 0 h 27"/>
                  <a:gd name="T44" fmla="*/ 0 w 24"/>
                  <a:gd name="T45" fmla="*/ 15 h 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27"/>
                  <a:gd name="T71" fmla="*/ 24 w 24"/>
                  <a:gd name="T72" fmla="*/ 27 h 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27">
                    <a:moveTo>
                      <a:pt x="0" y="15"/>
                    </a:moveTo>
                    <a:lnTo>
                      <a:pt x="0" y="15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9" y="18"/>
                    </a:lnTo>
                    <a:lnTo>
                      <a:pt x="9" y="21"/>
                    </a:lnTo>
                    <a:lnTo>
                      <a:pt x="9" y="24"/>
                    </a:lnTo>
                    <a:lnTo>
                      <a:pt x="21" y="27"/>
                    </a:lnTo>
                    <a:lnTo>
                      <a:pt x="24" y="24"/>
                    </a:lnTo>
                    <a:lnTo>
                      <a:pt x="24" y="21"/>
                    </a:lnTo>
                    <a:lnTo>
                      <a:pt x="24" y="15"/>
                    </a:lnTo>
                    <a:lnTo>
                      <a:pt x="21" y="12"/>
                    </a:lnTo>
                    <a:lnTo>
                      <a:pt x="18" y="9"/>
                    </a:lnTo>
                    <a:lnTo>
                      <a:pt x="15" y="6"/>
                    </a:lnTo>
                    <a:lnTo>
                      <a:pt x="12" y="6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61" name="Freeform 285"/>
              <p:cNvSpPr>
                <a:spLocks/>
              </p:cNvSpPr>
              <p:nvPr/>
            </p:nvSpPr>
            <p:spPr bwMode="auto">
              <a:xfrm>
                <a:off x="1532" y="3409"/>
                <a:ext cx="15" cy="15"/>
              </a:xfrm>
              <a:custGeom>
                <a:avLst/>
                <a:gdLst>
                  <a:gd name="T0" fmla="*/ 0 w 15"/>
                  <a:gd name="T1" fmla="*/ 15 h 15"/>
                  <a:gd name="T2" fmla="*/ 3 w 15"/>
                  <a:gd name="T3" fmla="*/ 15 h 15"/>
                  <a:gd name="T4" fmla="*/ 12 w 15"/>
                  <a:gd name="T5" fmla="*/ 15 h 15"/>
                  <a:gd name="T6" fmla="*/ 12 w 15"/>
                  <a:gd name="T7" fmla="*/ 15 h 15"/>
                  <a:gd name="T8" fmla="*/ 15 w 15"/>
                  <a:gd name="T9" fmla="*/ 3 h 15"/>
                  <a:gd name="T10" fmla="*/ 12 w 15"/>
                  <a:gd name="T11" fmla="*/ 3 h 15"/>
                  <a:gd name="T12" fmla="*/ 3 w 15"/>
                  <a:gd name="T13" fmla="*/ 0 h 15"/>
                  <a:gd name="T14" fmla="*/ 0 w 15"/>
                  <a:gd name="T15" fmla="*/ 0 h 15"/>
                  <a:gd name="T16" fmla="*/ 0 w 15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5"/>
                  <a:gd name="T29" fmla="*/ 15 w 15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5">
                    <a:moveTo>
                      <a:pt x="0" y="15"/>
                    </a:moveTo>
                    <a:lnTo>
                      <a:pt x="3" y="15"/>
                    </a:lnTo>
                    <a:lnTo>
                      <a:pt x="12" y="15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62" name="Freeform 286"/>
              <p:cNvSpPr>
                <a:spLocks/>
              </p:cNvSpPr>
              <p:nvPr/>
            </p:nvSpPr>
            <p:spPr bwMode="auto">
              <a:xfrm>
                <a:off x="1505" y="3409"/>
                <a:ext cx="15" cy="15"/>
              </a:xfrm>
              <a:custGeom>
                <a:avLst/>
                <a:gdLst>
                  <a:gd name="T0" fmla="*/ 0 w 15"/>
                  <a:gd name="T1" fmla="*/ 12 h 15"/>
                  <a:gd name="T2" fmla="*/ 12 w 15"/>
                  <a:gd name="T3" fmla="*/ 15 h 15"/>
                  <a:gd name="T4" fmla="*/ 15 w 15"/>
                  <a:gd name="T5" fmla="*/ 15 h 15"/>
                  <a:gd name="T6" fmla="*/ 15 w 15"/>
                  <a:gd name="T7" fmla="*/ 0 h 15"/>
                  <a:gd name="T8" fmla="*/ 12 w 15"/>
                  <a:gd name="T9" fmla="*/ 0 h 15"/>
                  <a:gd name="T10" fmla="*/ 3 w 15"/>
                  <a:gd name="T11" fmla="*/ 0 h 15"/>
                  <a:gd name="T12" fmla="*/ 0 w 15"/>
                  <a:gd name="T13" fmla="*/ 12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0" y="12"/>
                    </a:moveTo>
                    <a:lnTo>
                      <a:pt x="12" y="15"/>
                    </a:lnTo>
                    <a:lnTo>
                      <a:pt x="15" y="15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63" name="Freeform 287"/>
              <p:cNvSpPr>
                <a:spLocks/>
              </p:cNvSpPr>
              <p:nvPr/>
            </p:nvSpPr>
            <p:spPr bwMode="auto">
              <a:xfrm>
                <a:off x="1478" y="3400"/>
                <a:ext cx="18" cy="18"/>
              </a:xfrm>
              <a:custGeom>
                <a:avLst/>
                <a:gdLst>
                  <a:gd name="T0" fmla="*/ 3 w 18"/>
                  <a:gd name="T1" fmla="*/ 9 h 18"/>
                  <a:gd name="T2" fmla="*/ 0 w 18"/>
                  <a:gd name="T3" fmla="*/ 6 h 18"/>
                  <a:gd name="T4" fmla="*/ 3 w 18"/>
                  <a:gd name="T5" fmla="*/ 9 h 18"/>
                  <a:gd name="T6" fmla="*/ 3 w 18"/>
                  <a:gd name="T7" fmla="*/ 12 h 18"/>
                  <a:gd name="T8" fmla="*/ 6 w 18"/>
                  <a:gd name="T9" fmla="*/ 15 h 18"/>
                  <a:gd name="T10" fmla="*/ 9 w 18"/>
                  <a:gd name="T11" fmla="*/ 18 h 18"/>
                  <a:gd name="T12" fmla="*/ 15 w 18"/>
                  <a:gd name="T13" fmla="*/ 18 h 18"/>
                  <a:gd name="T14" fmla="*/ 18 w 18"/>
                  <a:gd name="T15" fmla="*/ 6 h 18"/>
                  <a:gd name="T16" fmla="*/ 15 w 18"/>
                  <a:gd name="T17" fmla="*/ 6 h 18"/>
                  <a:gd name="T18" fmla="*/ 15 w 18"/>
                  <a:gd name="T19" fmla="*/ 6 h 18"/>
                  <a:gd name="T20" fmla="*/ 15 w 18"/>
                  <a:gd name="T21" fmla="*/ 6 h 18"/>
                  <a:gd name="T22" fmla="*/ 15 w 18"/>
                  <a:gd name="T23" fmla="*/ 6 h 18"/>
                  <a:gd name="T24" fmla="*/ 15 w 18"/>
                  <a:gd name="T25" fmla="*/ 6 h 18"/>
                  <a:gd name="T26" fmla="*/ 12 w 18"/>
                  <a:gd name="T27" fmla="*/ 0 h 18"/>
                  <a:gd name="T28" fmla="*/ 3 w 18"/>
                  <a:gd name="T29" fmla="*/ 9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"/>
                  <a:gd name="T46" fmla="*/ 0 h 18"/>
                  <a:gd name="T47" fmla="*/ 18 w 18"/>
                  <a:gd name="T48" fmla="*/ 18 h 1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" h="18">
                    <a:moveTo>
                      <a:pt x="3" y="9"/>
                    </a:moveTo>
                    <a:lnTo>
                      <a:pt x="0" y="6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6" y="15"/>
                    </a:lnTo>
                    <a:lnTo>
                      <a:pt x="9" y="18"/>
                    </a:lnTo>
                    <a:lnTo>
                      <a:pt x="15" y="18"/>
                    </a:lnTo>
                    <a:lnTo>
                      <a:pt x="18" y="6"/>
                    </a:lnTo>
                    <a:lnTo>
                      <a:pt x="15" y="6"/>
                    </a:lnTo>
                    <a:lnTo>
                      <a:pt x="12" y="0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64" name="Freeform 288"/>
              <p:cNvSpPr>
                <a:spLocks/>
              </p:cNvSpPr>
              <p:nvPr/>
            </p:nvSpPr>
            <p:spPr bwMode="auto">
              <a:xfrm>
                <a:off x="1490" y="3400"/>
                <a:ext cx="3" cy="6"/>
              </a:xfrm>
              <a:custGeom>
                <a:avLst/>
                <a:gdLst>
                  <a:gd name="T0" fmla="*/ 0 w 3"/>
                  <a:gd name="T1" fmla="*/ 0 h 6"/>
                  <a:gd name="T2" fmla="*/ 3 w 3"/>
                  <a:gd name="T3" fmla="*/ 3 h 6"/>
                  <a:gd name="T4" fmla="*/ 3 w 3"/>
                  <a:gd name="T5" fmla="*/ 6 h 6"/>
                  <a:gd name="T6" fmla="*/ 0 w 3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6"/>
                  <a:gd name="T14" fmla="*/ 3 w 3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6">
                    <a:moveTo>
                      <a:pt x="0" y="0"/>
                    </a:moveTo>
                    <a:lnTo>
                      <a:pt x="3" y="3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65" name="Freeform 289"/>
              <p:cNvSpPr>
                <a:spLocks/>
              </p:cNvSpPr>
              <p:nvPr/>
            </p:nvSpPr>
            <p:spPr bwMode="auto">
              <a:xfrm>
                <a:off x="1472" y="3352"/>
                <a:ext cx="18" cy="57"/>
              </a:xfrm>
              <a:custGeom>
                <a:avLst/>
                <a:gdLst>
                  <a:gd name="T0" fmla="*/ 6 w 18"/>
                  <a:gd name="T1" fmla="*/ 0 h 57"/>
                  <a:gd name="T2" fmla="*/ 3 w 18"/>
                  <a:gd name="T3" fmla="*/ 6 h 57"/>
                  <a:gd name="T4" fmla="*/ 0 w 18"/>
                  <a:gd name="T5" fmla="*/ 12 h 57"/>
                  <a:gd name="T6" fmla="*/ 0 w 18"/>
                  <a:gd name="T7" fmla="*/ 18 h 57"/>
                  <a:gd name="T8" fmla="*/ 0 w 18"/>
                  <a:gd name="T9" fmla="*/ 24 h 57"/>
                  <a:gd name="T10" fmla="*/ 0 w 18"/>
                  <a:gd name="T11" fmla="*/ 33 h 57"/>
                  <a:gd name="T12" fmla="*/ 0 w 18"/>
                  <a:gd name="T13" fmla="*/ 39 h 57"/>
                  <a:gd name="T14" fmla="*/ 3 w 18"/>
                  <a:gd name="T15" fmla="*/ 45 h 57"/>
                  <a:gd name="T16" fmla="*/ 3 w 18"/>
                  <a:gd name="T17" fmla="*/ 51 h 57"/>
                  <a:gd name="T18" fmla="*/ 9 w 18"/>
                  <a:gd name="T19" fmla="*/ 57 h 57"/>
                  <a:gd name="T20" fmla="*/ 18 w 18"/>
                  <a:gd name="T21" fmla="*/ 48 h 57"/>
                  <a:gd name="T22" fmla="*/ 15 w 18"/>
                  <a:gd name="T23" fmla="*/ 45 h 57"/>
                  <a:gd name="T24" fmla="*/ 15 w 18"/>
                  <a:gd name="T25" fmla="*/ 39 h 57"/>
                  <a:gd name="T26" fmla="*/ 12 w 18"/>
                  <a:gd name="T27" fmla="*/ 36 h 57"/>
                  <a:gd name="T28" fmla="*/ 12 w 18"/>
                  <a:gd name="T29" fmla="*/ 30 h 57"/>
                  <a:gd name="T30" fmla="*/ 12 w 18"/>
                  <a:gd name="T31" fmla="*/ 27 h 57"/>
                  <a:gd name="T32" fmla="*/ 12 w 18"/>
                  <a:gd name="T33" fmla="*/ 21 h 57"/>
                  <a:gd name="T34" fmla="*/ 15 w 18"/>
                  <a:gd name="T35" fmla="*/ 15 h 57"/>
                  <a:gd name="T36" fmla="*/ 15 w 18"/>
                  <a:gd name="T37" fmla="*/ 12 h 57"/>
                  <a:gd name="T38" fmla="*/ 18 w 18"/>
                  <a:gd name="T39" fmla="*/ 3 h 57"/>
                  <a:gd name="T40" fmla="*/ 6 w 18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"/>
                  <a:gd name="T64" fmla="*/ 0 h 57"/>
                  <a:gd name="T65" fmla="*/ 18 w 18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" h="57">
                    <a:moveTo>
                      <a:pt x="6" y="0"/>
                    </a:moveTo>
                    <a:lnTo>
                      <a:pt x="3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3" y="45"/>
                    </a:lnTo>
                    <a:lnTo>
                      <a:pt x="3" y="51"/>
                    </a:lnTo>
                    <a:lnTo>
                      <a:pt x="9" y="57"/>
                    </a:lnTo>
                    <a:lnTo>
                      <a:pt x="18" y="48"/>
                    </a:lnTo>
                    <a:lnTo>
                      <a:pt x="15" y="45"/>
                    </a:lnTo>
                    <a:lnTo>
                      <a:pt x="15" y="39"/>
                    </a:lnTo>
                    <a:lnTo>
                      <a:pt x="12" y="36"/>
                    </a:lnTo>
                    <a:lnTo>
                      <a:pt x="12" y="30"/>
                    </a:lnTo>
                    <a:lnTo>
                      <a:pt x="12" y="27"/>
                    </a:lnTo>
                    <a:lnTo>
                      <a:pt x="12" y="21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8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66" name="Freeform 290"/>
              <p:cNvSpPr>
                <a:spLocks/>
              </p:cNvSpPr>
              <p:nvPr/>
            </p:nvSpPr>
            <p:spPr bwMode="auto">
              <a:xfrm>
                <a:off x="1481" y="3328"/>
                <a:ext cx="18" cy="15"/>
              </a:xfrm>
              <a:custGeom>
                <a:avLst/>
                <a:gdLst>
                  <a:gd name="T0" fmla="*/ 6 w 18"/>
                  <a:gd name="T1" fmla="*/ 0 h 15"/>
                  <a:gd name="T2" fmla="*/ 3 w 18"/>
                  <a:gd name="T3" fmla="*/ 6 h 15"/>
                  <a:gd name="T4" fmla="*/ 0 w 18"/>
                  <a:gd name="T5" fmla="*/ 12 h 15"/>
                  <a:gd name="T6" fmla="*/ 12 w 18"/>
                  <a:gd name="T7" fmla="*/ 15 h 15"/>
                  <a:gd name="T8" fmla="*/ 15 w 18"/>
                  <a:gd name="T9" fmla="*/ 9 h 15"/>
                  <a:gd name="T10" fmla="*/ 18 w 18"/>
                  <a:gd name="T11" fmla="*/ 3 h 15"/>
                  <a:gd name="T12" fmla="*/ 6 w 18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5"/>
                  <a:gd name="T23" fmla="*/ 18 w 18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5">
                    <a:moveTo>
                      <a:pt x="6" y="0"/>
                    </a:moveTo>
                    <a:lnTo>
                      <a:pt x="3" y="6"/>
                    </a:lnTo>
                    <a:lnTo>
                      <a:pt x="0" y="12"/>
                    </a:lnTo>
                    <a:lnTo>
                      <a:pt x="12" y="15"/>
                    </a:lnTo>
                    <a:lnTo>
                      <a:pt x="15" y="9"/>
                    </a:lnTo>
                    <a:lnTo>
                      <a:pt x="18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67" name="Freeform 291"/>
              <p:cNvSpPr>
                <a:spLocks/>
              </p:cNvSpPr>
              <p:nvPr/>
            </p:nvSpPr>
            <p:spPr bwMode="auto">
              <a:xfrm>
                <a:off x="1490" y="3304"/>
                <a:ext cx="15" cy="15"/>
              </a:xfrm>
              <a:custGeom>
                <a:avLst/>
                <a:gdLst>
                  <a:gd name="T0" fmla="*/ 3 w 15"/>
                  <a:gd name="T1" fmla="*/ 0 h 15"/>
                  <a:gd name="T2" fmla="*/ 3 w 15"/>
                  <a:gd name="T3" fmla="*/ 0 h 15"/>
                  <a:gd name="T4" fmla="*/ 0 w 15"/>
                  <a:gd name="T5" fmla="*/ 9 h 15"/>
                  <a:gd name="T6" fmla="*/ 0 w 15"/>
                  <a:gd name="T7" fmla="*/ 12 h 15"/>
                  <a:gd name="T8" fmla="*/ 12 w 15"/>
                  <a:gd name="T9" fmla="*/ 15 h 15"/>
                  <a:gd name="T10" fmla="*/ 15 w 15"/>
                  <a:gd name="T11" fmla="*/ 12 h 15"/>
                  <a:gd name="T12" fmla="*/ 15 w 15"/>
                  <a:gd name="T13" fmla="*/ 3 h 15"/>
                  <a:gd name="T14" fmla="*/ 15 w 15"/>
                  <a:gd name="T15" fmla="*/ 3 h 15"/>
                  <a:gd name="T16" fmla="*/ 3 w 15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5"/>
                  <a:gd name="T29" fmla="*/ 15 w 15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5">
                    <a:moveTo>
                      <a:pt x="3" y="0"/>
                    </a:moveTo>
                    <a:lnTo>
                      <a:pt x="3" y="0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2" y="15"/>
                    </a:lnTo>
                    <a:lnTo>
                      <a:pt x="15" y="12"/>
                    </a:lnTo>
                    <a:lnTo>
                      <a:pt x="15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68" name="Freeform 292"/>
              <p:cNvSpPr>
                <a:spLocks/>
              </p:cNvSpPr>
              <p:nvPr/>
            </p:nvSpPr>
            <p:spPr bwMode="auto">
              <a:xfrm>
                <a:off x="1493" y="3304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0 h 3"/>
                  <a:gd name="T4" fmla="*/ 12 w 12"/>
                  <a:gd name="T5" fmla="*/ 3 h 3"/>
                  <a:gd name="T6" fmla="*/ 0 w 12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3"/>
                  <a:gd name="T14" fmla="*/ 12 w 1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3">
                    <a:moveTo>
                      <a:pt x="0" y="0"/>
                    </a:moveTo>
                    <a:lnTo>
                      <a:pt x="12" y="0"/>
                    </a:lnTo>
                    <a:lnTo>
                      <a:pt x="1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69" name="Freeform 293"/>
              <p:cNvSpPr>
                <a:spLocks/>
              </p:cNvSpPr>
              <p:nvPr/>
            </p:nvSpPr>
            <p:spPr bwMode="auto">
              <a:xfrm>
                <a:off x="1496" y="3223"/>
                <a:ext cx="15" cy="69"/>
              </a:xfrm>
              <a:custGeom>
                <a:avLst/>
                <a:gdLst>
                  <a:gd name="T0" fmla="*/ 3 w 15"/>
                  <a:gd name="T1" fmla="*/ 0 h 69"/>
                  <a:gd name="T2" fmla="*/ 3 w 15"/>
                  <a:gd name="T3" fmla="*/ 3 h 69"/>
                  <a:gd name="T4" fmla="*/ 0 w 15"/>
                  <a:gd name="T5" fmla="*/ 9 h 69"/>
                  <a:gd name="T6" fmla="*/ 0 w 15"/>
                  <a:gd name="T7" fmla="*/ 18 h 69"/>
                  <a:gd name="T8" fmla="*/ 0 w 15"/>
                  <a:gd name="T9" fmla="*/ 24 h 69"/>
                  <a:gd name="T10" fmla="*/ 0 w 15"/>
                  <a:gd name="T11" fmla="*/ 30 h 69"/>
                  <a:gd name="T12" fmla="*/ 0 w 15"/>
                  <a:gd name="T13" fmla="*/ 45 h 69"/>
                  <a:gd name="T14" fmla="*/ 0 w 15"/>
                  <a:gd name="T15" fmla="*/ 57 h 69"/>
                  <a:gd name="T16" fmla="*/ 0 w 15"/>
                  <a:gd name="T17" fmla="*/ 66 h 69"/>
                  <a:gd name="T18" fmla="*/ 0 w 15"/>
                  <a:gd name="T19" fmla="*/ 69 h 69"/>
                  <a:gd name="T20" fmla="*/ 12 w 15"/>
                  <a:gd name="T21" fmla="*/ 69 h 69"/>
                  <a:gd name="T22" fmla="*/ 12 w 15"/>
                  <a:gd name="T23" fmla="*/ 66 h 69"/>
                  <a:gd name="T24" fmla="*/ 12 w 15"/>
                  <a:gd name="T25" fmla="*/ 57 h 69"/>
                  <a:gd name="T26" fmla="*/ 12 w 15"/>
                  <a:gd name="T27" fmla="*/ 45 h 69"/>
                  <a:gd name="T28" fmla="*/ 12 w 15"/>
                  <a:gd name="T29" fmla="*/ 30 h 69"/>
                  <a:gd name="T30" fmla="*/ 12 w 15"/>
                  <a:gd name="T31" fmla="*/ 24 h 69"/>
                  <a:gd name="T32" fmla="*/ 12 w 15"/>
                  <a:gd name="T33" fmla="*/ 18 h 69"/>
                  <a:gd name="T34" fmla="*/ 15 w 15"/>
                  <a:gd name="T35" fmla="*/ 12 h 69"/>
                  <a:gd name="T36" fmla="*/ 15 w 15"/>
                  <a:gd name="T37" fmla="*/ 6 h 69"/>
                  <a:gd name="T38" fmla="*/ 15 w 15"/>
                  <a:gd name="T39" fmla="*/ 3 h 69"/>
                  <a:gd name="T40" fmla="*/ 3 w 15"/>
                  <a:gd name="T41" fmla="*/ 0 h 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"/>
                  <a:gd name="T64" fmla="*/ 0 h 69"/>
                  <a:gd name="T65" fmla="*/ 15 w 15"/>
                  <a:gd name="T66" fmla="*/ 69 h 6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" h="69">
                    <a:moveTo>
                      <a:pt x="3" y="0"/>
                    </a:moveTo>
                    <a:lnTo>
                      <a:pt x="3" y="3"/>
                    </a:lnTo>
                    <a:lnTo>
                      <a:pt x="0" y="9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45"/>
                    </a:lnTo>
                    <a:lnTo>
                      <a:pt x="0" y="57"/>
                    </a:lnTo>
                    <a:lnTo>
                      <a:pt x="0" y="66"/>
                    </a:lnTo>
                    <a:lnTo>
                      <a:pt x="0" y="69"/>
                    </a:lnTo>
                    <a:lnTo>
                      <a:pt x="12" y="69"/>
                    </a:lnTo>
                    <a:lnTo>
                      <a:pt x="12" y="66"/>
                    </a:lnTo>
                    <a:lnTo>
                      <a:pt x="12" y="57"/>
                    </a:lnTo>
                    <a:lnTo>
                      <a:pt x="12" y="45"/>
                    </a:lnTo>
                    <a:lnTo>
                      <a:pt x="12" y="30"/>
                    </a:lnTo>
                    <a:lnTo>
                      <a:pt x="12" y="24"/>
                    </a:lnTo>
                    <a:lnTo>
                      <a:pt x="12" y="18"/>
                    </a:lnTo>
                    <a:lnTo>
                      <a:pt x="15" y="12"/>
                    </a:lnTo>
                    <a:lnTo>
                      <a:pt x="15" y="6"/>
                    </a:lnTo>
                    <a:lnTo>
                      <a:pt x="15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70" name="Freeform 294"/>
              <p:cNvSpPr>
                <a:spLocks/>
              </p:cNvSpPr>
              <p:nvPr/>
            </p:nvSpPr>
            <p:spPr bwMode="auto">
              <a:xfrm>
                <a:off x="1505" y="3199"/>
                <a:ext cx="18" cy="18"/>
              </a:xfrm>
              <a:custGeom>
                <a:avLst/>
                <a:gdLst>
                  <a:gd name="T0" fmla="*/ 6 w 18"/>
                  <a:gd name="T1" fmla="*/ 0 h 18"/>
                  <a:gd name="T2" fmla="*/ 6 w 18"/>
                  <a:gd name="T3" fmla="*/ 0 h 18"/>
                  <a:gd name="T4" fmla="*/ 3 w 18"/>
                  <a:gd name="T5" fmla="*/ 6 h 18"/>
                  <a:gd name="T6" fmla="*/ 0 w 18"/>
                  <a:gd name="T7" fmla="*/ 12 h 18"/>
                  <a:gd name="T8" fmla="*/ 12 w 18"/>
                  <a:gd name="T9" fmla="*/ 18 h 18"/>
                  <a:gd name="T10" fmla="*/ 12 w 18"/>
                  <a:gd name="T11" fmla="*/ 12 h 18"/>
                  <a:gd name="T12" fmla="*/ 18 w 18"/>
                  <a:gd name="T13" fmla="*/ 9 h 18"/>
                  <a:gd name="T14" fmla="*/ 18 w 18"/>
                  <a:gd name="T15" fmla="*/ 9 h 18"/>
                  <a:gd name="T16" fmla="*/ 6 w 18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6" y="0"/>
                    </a:moveTo>
                    <a:lnTo>
                      <a:pt x="6" y="0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8" y="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71" name="Freeform 295"/>
              <p:cNvSpPr>
                <a:spLocks/>
              </p:cNvSpPr>
              <p:nvPr/>
            </p:nvSpPr>
            <p:spPr bwMode="auto">
              <a:xfrm>
                <a:off x="1511" y="3199"/>
                <a:ext cx="12" cy="9"/>
              </a:xfrm>
              <a:custGeom>
                <a:avLst/>
                <a:gdLst>
                  <a:gd name="T0" fmla="*/ 0 w 12"/>
                  <a:gd name="T1" fmla="*/ 0 h 9"/>
                  <a:gd name="T2" fmla="*/ 12 w 12"/>
                  <a:gd name="T3" fmla="*/ 9 h 9"/>
                  <a:gd name="T4" fmla="*/ 12 w 12"/>
                  <a:gd name="T5" fmla="*/ 9 h 9"/>
                  <a:gd name="T6" fmla="*/ 0 w 12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9"/>
                  <a:gd name="T14" fmla="*/ 12 w 12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9">
                    <a:moveTo>
                      <a:pt x="0" y="0"/>
                    </a:moveTo>
                    <a:lnTo>
                      <a:pt x="1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72" name="Freeform 296"/>
              <p:cNvSpPr>
                <a:spLocks/>
              </p:cNvSpPr>
              <p:nvPr/>
            </p:nvSpPr>
            <p:spPr bwMode="auto">
              <a:xfrm>
                <a:off x="1520" y="3178"/>
                <a:ext cx="15" cy="18"/>
              </a:xfrm>
              <a:custGeom>
                <a:avLst/>
                <a:gdLst>
                  <a:gd name="T0" fmla="*/ 3 w 15"/>
                  <a:gd name="T1" fmla="*/ 0 h 18"/>
                  <a:gd name="T2" fmla="*/ 3 w 15"/>
                  <a:gd name="T3" fmla="*/ 6 h 18"/>
                  <a:gd name="T4" fmla="*/ 0 w 15"/>
                  <a:gd name="T5" fmla="*/ 9 h 18"/>
                  <a:gd name="T6" fmla="*/ 0 w 15"/>
                  <a:gd name="T7" fmla="*/ 9 h 18"/>
                  <a:gd name="T8" fmla="*/ 9 w 15"/>
                  <a:gd name="T9" fmla="*/ 18 h 18"/>
                  <a:gd name="T10" fmla="*/ 12 w 15"/>
                  <a:gd name="T11" fmla="*/ 15 h 18"/>
                  <a:gd name="T12" fmla="*/ 15 w 15"/>
                  <a:gd name="T13" fmla="*/ 12 h 18"/>
                  <a:gd name="T14" fmla="*/ 15 w 15"/>
                  <a:gd name="T15" fmla="*/ 6 h 18"/>
                  <a:gd name="T16" fmla="*/ 3 w 15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8"/>
                  <a:gd name="T29" fmla="*/ 15 w 15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8">
                    <a:moveTo>
                      <a:pt x="3" y="0"/>
                    </a:moveTo>
                    <a:lnTo>
                      <a:pt x="3" y="6"/>
                    </a:lnTo>
                    <a:lnTo>
                      <a:pt x="0" y="9"/>
                    </a:lnTo>
                    <a:lnTo>
                      <a:pt x="9" y="18"/>
                    </a:lnTo>
                    <a:lnTo>
                      <a:pt x="12" y="15"/>
                    </a:lnTo>
                    <a:lnTo>
                      <a:pt x="15" y="12"/>
                    </a:lnTo>
                    <a:lnTo>
                      <a:pt x="15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73" name="Freeform 297"/>
              <p:cNvSpPr>
                <a:spLocks/>
              </p:cNvSpPr>
              <p:nvPr/>
            </p:nvSpPr>
            <p:spPr bwMode="auto">
              <a:xfrm>
                <a:off x="1526" y="3145"/>
                <a:ext cx="15" cy="24"/>
              </a:xfrm>
              <a:custGeom>
                <a:avLst/>
                <a:gdLst>
                  <a:gd name="T0" fmla="*/ 3 w 15"/>
                  <a:gd name="T1" fmla="*/ 0 h 24"/>
                  <a:gd name="T2" fmla="*/ 3 w 15"/>
                  <a:gd name="T3" fmla="*/ 0 h 24"/>
                  <a:gd name="T4" fmla="*/ 3 w 15"/>
                  <a:gd name="T5" fmla="*/ 6 h 24"/>
                  <a:gd name="T6" fmla="*/ 3 w 15"/>
                  <a:gd name="T7" fmla="*/ 12 h 24"/>
                  <a:gd name="T8" fmla="*/ 0 w 15"/>
                  <a:gd name="T9" fmla="*/ 18 h 24"/>
                  <a:gd name="T10" fmla="*/ 0 w 15"/>
                  <a:gd name="T11" fmla="*/ 21 h 24"/>
                  <a:gd name="T12" fmla="*/ 15 w 15"/>
                  <a:gd name="T13" fmla="*/ 24 h 24"/>
                  <a:gd name="T14" fmla="*/ 15 w 15"/>
                  <a:gd name="T15" fmla="*/ 21 h 24"/>
                  <a:gd name="T16" fmla="*/ 15 w 15"/>
                  <a:gd name="T17" fmla="*/ 12 h 24"/>
                  <a:gd name="T18" fmla="*/ 15 w 15"/>
                  <a:gd name="T19" fmla="*/ 6 h 24"/>
                  <a:gd name="T20" fmla="*/ 15 w 15"/>
                  <a:gd name="T21" fmla="*/ 0 h 24"/>
                  <a:gd name="T22" fmla="*/ 15 w 15"/>
                  <a:gd name="T23" fmla="*/ 0 h 24"/>
                  <a:gd name="T24" fmla="*/ 3 w 15"/>
                  <a:gd name="T25" fmla="*/ 0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24"/>
                  <a:gd name="T41" fmla="*/ 15 w 15"/>
                  <a:gd name="T42" fmla="*/ 24 h 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24">
                    <a:moveTo>
                      <a:pt x="3" y="0"/>
                    </a:moveTo>
                    <a:lnTo>
                      <a:pt x="3" y="0"/>
                    </a:lnTo>
                    <a:lnTo>
                      <a:pt x="3" y="6"/>
                    </a:lnTo>
                    <a:lnTo>
                      <a:pt x="3" y="12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15" y="24"/>
                    </a:lnTo>
                    <a:lnTo>
                      <a:pt x="15" y="21"/>
                    </a:lnTo>
                    <a:lnTo>
                      <a:pt x="15" y="12"/>
                    </a:lnTo>
                    <a:lnTo>
                      <a:pt x="15" y="6"/>
                    </a:lnTo>
                    <a:lnTo>
                      <a:pt x="1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74" name="Freeform 298"/>
              <p:cNvSpPr>
                <a:spLocks/>
              </p:cNvSpPr>
              <p:nvPr/>
            </p:nvSpPr>
            <p:spPr bwMode="auto">
              <a:xfrm>
                <a:off x="1529" y="3112"/>
                <a:ext cx="39" cy="33"/>
              </a:xfrm>
              <a:custGeom>
                <a:avLst/>
                <a:gdLst>
                  <a:gd name="T0" fmla="*/ 27 w 39"/>
                  <a:gd name="T1" fmla="*/ 0 h 33"/>
                  <a:gd name="T2" fmla="*/ 27 w 39"/>
                  <a:gd name="T3" fmla="*/ 0 h 33"/>
                  <a:gd name="T4" fmla="*/ 27 w 39"/>
                  <a:gd name="T5" fmla="*/ 0 h 33"/>
                  <a:gd name="T6" fmla="*/ 27 w 39"/>
                  <a:gd name="T7" fmla="*/ 3 h 33"/>
                  <a:gd name="T8" fmla="*/ 27 w 39"/>
                  <a:gd name="T9" fmla="*/ 3 h 33"/>
                  <a:gd name="T10" fmla="*/ 18 w 39"/>
                  <a:gd name="T11" fmla="*/ 9 h 33"/>
                  <a:gd name="T12" fmla="*/ 12 w 39"/>
                  <a:gd name="T13" fmla="*/ 15 h 33"/>
                  <a:gd name="T14" fmla="*/ 6 w 39"/>
                  <a:gd name="T15" fmla="*/ 18 h 33"/>
                  <a:gd name="T16" fmla="*/ 3 w 39"/>
                  <a:gd name="T17" fmla="*/ 24 h 33"/>
                  <a:gd name="T18" fmla="*/ 0 w 39"/>
                  <a:gd name="T19" fmla="*/ 24 h 33"/>
                  <a:gd name="T20" fmla="*/ 0 w 39"/>
                  <a:gd name="T21" fmla="*/ 27 h 33"/>
                  <a:gd name="T22" fmla="*/ 0 w 39"/>
                  <a:gd name="T23" fmla="*/ 30 h 33"/>
                  <a:gd name="T24" fmla="*/ 0 w 39"/>
                  <a:gd name="T25" fmla="*/ 33 h 33"/>
                  <a:gd name="T26" fmla="*/ 12 w 39"/>
                  <a:gd name="T27" fmla="*/ 33 h 33"/>
                  <a:gd name="T28" fmla="*/ 12 w 39"/>
                  <a:gd name="T29" fmla="*/ 33 h 33"/>
                  <a:gd name="T30" fmla="*/ 12 w 39"/>
                  <a:gd name="T31" fmla="*/ 33 h 33"/>
                  <a:gd name="T32" fmla="*/ 12 w 39"/>
                  <a:gd name="T33" fmla="*/ 33 h 33"/>
                  <a:gd name="T34" fmla="*/ 12 w 39"/>
                  <a:gd name="T35" fmla="*/ 30 h 33"/>
                  <a:gd name="T36" fmla="*/ 15 w 39"/>
                  <a:gd name="T37" fmla="*/ 27 h 33"/>
                  <a:gd name="T38" fmla="*/ 18 w 39"/>
                  <a:gd name="T39" fmla="*/ 24 h 33"/>
                  <a:gd name="T40" fmla="*/ 27 w 39"/>
                  <a:gd name="T41" fmla="*/ 18 h 33"/>
                  <a:gd name="T42" fmla="*/ 36 w 39"/>
                  <a:gd name="T43" fmla="*/ 12 h 33"/>
                  <a:gd name="T44" fmla="*/ 36 w 39"/>
                  <a:gd name="T45" fmla="*/ 9 h 33"/>
                  <a:gd name="T46" fmla="*/ 39 w 39"/>
                  <a:gd name="T47" fmla="*/ 9 h 33"/>
                  <a:gd name="T48" fmla="*/ 39 w 39"/>
                  <a:gd name="T49" fmla="*/ 6 h 33"/>
                  <a:gd name="T50" fmla="*/ 39 w 39"/>
                  <a:gd name="T51" fmla="*/ 6 h 33"/>
                  <a:gd name="T52" fmla="*/ 27 w 39"/>
                  <a:gd name="T53" fmla="*/ 0 h 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9"/>
                  <a:gd name="T82" fmla="*/ 0 h 33"/>
                  <a:gd name="T83" fmla="*/ 39 w 39"/>
                  <a:gd name="T84" fmla="*/ 33 h 3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9" h="33">
                    <a:moveTo>
                      <a:pt x="27" y="0"/>
                    </a:moveTo>
                    <a:lnTo>
                      <a:pt x="27" y="0"/>
                    </a:lnTo>
                    <a:lnTo>
                      <a:pt x="27" y="3"/>
                    </a:lnTo>
                    <a:lnTo>
                      <a:pt x="18" y="9"/>
                    </a:lnTo>
                    <a:lnTo>
                      <a:pt x="12" y="15"/>
                    </a:lnTo>
                    <a:lnTo>
                      <a:pt x="6" y="18"/>
                    </a:lnTo>
                    <a:lnTo>
                      <a:pt x="3" y="24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12" y="33"/>
                    </a:lnTo>
                    <a:lnTo>
                      <a:pt x="12" y="30"/>
                    </a:lnTo>
                    <a:lnTo>
                      <a:pt x="15" y="27"/>
                    </a:lnTo>
                    <a:lnTo>
                      <a:pt x="18" y="24"/>
                    </a:lnTo>
                    <a:lnTo>
                      <a:pt x="27" y="18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9" y="9"/>
                    </a:lnTo>
                    <a:lnTo>
                      <a:pt x="39" y="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75" name="Freeform 299"/>
              <p:cNvSpPr>
                <a:spLocks/>
              </p:cNvSpPr>
              <p:nvPr/>
            </p:nvSpPr>
            <p:spPr bwMode="auto">
              <a:xfrm>
                <a:off x="1547" y="3088"/>
                <a:ext cx="18" cy="18"/>
              </a:xfrm>
              <a:custGeom>
                <a:avLst/>
                <a:gdLst>
                  <a:gd name="T0" fmla="*/ 0 w 18"/>
                  <a:gd name="T1" fmla="*/ 12 h 18"/>
                  <a:gd name="T2" fmla="*/ 3 w 18"/>
                  <a:gd name="T3" fmla="*/ 12 h 18"/>
                  <a:gd name="T4" fmla="*/ 6 w 18"/>
                  <a:gd name="T5" fmla="*/ 15 h 18"/>
                  <a:gd name="T6" fmla="*/ 6 w 18"/>
                  <a:gd name="T7" fmla="*/ 18 h 18"/>
                  <a:gd name="T8" fmla="*/ 9 w 18"/>
                  <a:gd name="T9" fmla="*/ 18 h 18"/>
                  <a:gd name="T10" fmla="*/ 18 w 18"/>
                  <a:gd name="T11" fmla="*/ 9 h 18"/>
                  <a:gd name="T12" fmla="*/ 15 w 18"/>
                  <a:gd name="T13" fmla="*/ 6 h 18"/>
                  <a:gd name="T14" fmla="*/ 12 w 18"/>
                  <a:gd name="T15" fmla="*/ 6 h 18"/>
                  <a:gd name="T16" fmla="*/ 9 w 18"/>
                  <a:gd name="T17" fmla="*/ 3 h 18"/>
                  <a:gd name="T18" fmla="*/ 6 w 18"/>
                  <a:gd name="T19" fmla="*/ 0 h 18"/>
                  <a:gd name="T20" fmla="*/ 0 w 18"/>
                  <a:gd name="T21" fmla="*/ 12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8"/>
                  <a:gd name="T35" fmla="*/ 18 w 18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8">
                    <a:moveTo>
                      <a:pt x="0" y="12"/>
                    </a:moveTo>
                    <a:lnTo>
                      <a:pt x="3" y="12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9" y="18"/>
                    </a:lnTo>
                    <a:lnTo>
                      <a:pt x="18" y="9"/>
                    </a:lnTo>
                    <a:lnTo>
                      <a:pt x="15" y="6"/>
                    </a:lnTo>
                    <a:lnTo>
                      <a:pt x="12" y="6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76" name="Freeform 300"/>
              <p:cNvSpPr>
                <a:spLocks/>
              </p:cNvSpPr>
              <p:nvPr/>
            </p:nvSpPr>
            <p:spPr bwMode="auto">
              <a:xfrm>
                <a:off x="1529" y="3076"/>
                <a:ext cx="12" cy="18"/>
              </a:xfrm>
              <a:custGeom>
                <a:avLst/>
                <a:gdLst>
                  <a:gd name="T0" fmla="*/ 0 w 12"/>
                  <a:gd name="T1" fmla="*/ 15 h 18"/>
                  <a:gd name="T2" fmla="*/ 0 w 12"/>
                  <a:gd name="T3" fmla="*/ 12 h 18"/>
                  <a:gd name="T4" fmla="*/ 6 w 12"/>
                  <a:gd name="T5" fmla="*/ 18 h 18"/>
                  <a:gd name="T6" fmla="*/ 12 w 12"/>
                  <a:gd name="T7" fmla="*/ 6 h 18"/>
                  <a:gd name="T8" fmla="*/ 6 w 12"/>
                  <a:gd name="T9" fmla="*/ 3 h 18"/>
                  <a:gd name="T10" fmla="*/ 6 w 12"/>
                  <a:gd name="T11" fmla="*/ 0 h 18"/>
                  <a:gd name="T12" fmla="*/ 0 w 12"/>
                  <a:gd name="T13" fmla="*/ 15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8"/>
                  <a:gd name="T23" fmla="*/ 12 w 1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8">
                    <a:moveTo>
                      <a:pt x="0" y="15"/>
                    </a:moveTo>
                    <a:lnTo>
                      <a:pt x="0" y="12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77" name="Rectangle 301"/>
              <p:cNvSpPr>
                <a:spLocks noChangeArrowheads="1"/>
              </p:cNvSpPr>
              <p:nvPr/>
            </p:nvSpPr>
            <p:spPr bwMode="auto">
              <a:xfrm>
                <a:off x="1535" y="3076"/>
                <a:ext cx="1" cy="3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78" name="Freeform 302"/>
              <p:cNvSpPr>
                <a:spLocks/>
              </p:cNvSpPr>
              <p:nvPr/>
            </p:nvSpPr>
            <p:spPr bwMode="auto">
              <a:xfrm>
                <a:off x="1526" y="3076"/>
                <a:ext cx="9" cy="15"/>
              </a:xfrm>
              <a:custGeom>
                <a:avLst/>
                <a:gdLst>
                  <a:gd name="T0" fmla="*/ 0 w 9"/>
                  <a:gd name="T1" fmla="*/ 12 h 15"/>
                  <a:gd name="T2" fmla="*/ 0 w 9"/>
                  <a:gd name="T3" fmla="*/ 12 h 15"/>
                  <a:gd name="T4" fmla="*/ 3 w 9"/>
                  <a:gd name="T5" fmla="*/ 15 h 15"/>
                  <a:gd name="T6" fmla="*/ 9 w 9"/>
                  <a:gd name="T7" fmla="*/ 0 h 15"/>
                  <a:gd name="T8" fmla="*/ 6 w 9"/>
                  <a:gd name="T9" fmla="*/ 0 h 15"/>
                  <a:gd name="T10" fmla="*/ 3 w 9"/>
                  <a:gd name="T11" fmla="*/ 0 h 15"/>
                  <a:gd name="T12" fmla="*/ 0 w 9"/>
                  <a:gd name="T13" fmla="*/ 12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15"/>
                  <a:gd name="T23" fmla="*/ 9 w 9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15">
                    <a:moveTo>
                      <a:pt x="0" y="12"/>
                    </a:moveTo>
                    <a:lnTo>
                      <a:pt x="0" y="12"/>
                    </a:lnTo>
                    <a:lnTo>
                      <a:pt x="3" y="15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79" name="Freeform 303"/>
              <p:cNvSpPr>
                <a:spLocks/>
              </p:cNvSpPr>
              <p:nvPr/>
            </p:nvSpPr>
            <p:spPr bwMode="auto">
              <a:xfrm>
                <a:off x="1454" y="3073"/>
                <a:ext cx="60" cy="42"/>
              </a:xfrm>
              <a:custGeom>
                <a:avLst/>
                <a:gdLst>
                  <a:gd name="T0" fmla="*/ 12 w 60"/>
                  <a:gd name="T1" fmla="*/ 42 h 42"/>
                  <a:gd name="T2" fmla="*/ 12 w 60"/>
                  <a:gd name="T3" fmla="*/ 42 h 42"/>
                  <a:gd name="T4" fmla="*/ 15 w 60"/>
                  <a:gd name="T5" fmla="*/ 36 h 42"/>
                  <a:gd name="T6" fmla="*/ 18 w 60"/>
                  <a:gd name="T7" fmla="*/ 33 h 42"/>
                  <a:gd name="T8" fmla="*/ 24 w 60"/>
                  <a:gd name="T9" fmla="*/ 30 h 42"/>
                  <a:gd name="T10" fmla="*/ 30 w 60"/>
                  <a:gd name="T11" fmla="*/ 24 h 42"/>
                  <a:gd name="T12" fmla="*/ 36 w 60"/>
                  <a:gd name="T13" fmla="*/ 21 h 42"/>
                  <a:gd name="T14" fmla="*/ 42 w 60"/>
                  <a:gd name="T15" fmla="*/ 18 h 42"/>
                  <a:gd name="T16" fmla="*/ 48 w 60"/>
                  <a:gd name="T17" fmla="*/ 15 h 42"/>
                  <a:gd name="T18" fmla="*/ 54 w 60"/>
                  <a:gd name="T19" fmla="*/ 15 h 42"/>
                  <a:gd name="T20" fmla="*/ 60 w 60"/>
                  <a:gd name="T21" fmla="*/ 15 h 42"/>
                  <a:gd name="T22" fmla="*/ 60 w 60"/>
                  <a:gd name="T23" fmla="*/ 15 h 42"/>
                  <a:gd name="T24" fmla="*/ 60 w 60"/>
                  <a:gd name="T25" fmla="*/ 0 h 42"/>
                  <a:gd name="T26" fmla="*/ 57 w 60"/>
                  <a:gd name="T27" fmla="*/ 0 h 42"/>
                  <a:gd name="T28" fmla="*/ 51 w 60"/>
                  <a:gd name="T29" fmla="*/ 3 h 42"/>
                  <a:gd name="T30" fmla="*/ 42 w 60"/>
                  <a:gd name="T31" fmla="*/ 3 h 42"/>
                  <a:gd name="T32" fmla="*/ 36 w 60"/>
                  <a:gd name="T33" fmla="*/ 6 h 42"/>
                  <a:gd name="T34" fmla="*/ 30 w 60"/>
                  <a:gd name="T35" fmla="*/ 9 h 42"/>
                  <a:gd name="T36" fmla="*/ 21 w 60"/>
                  <a:gd name="T37" fmla="*/ 15 h 42"/>
                  <a:gd name="T38" fmla="*/ 15 w 60"/>
                  <a:gd name="T39" fmla="*/ 18 h 42"/>
                  <a:gd name="T40" fmla="*/ 9 w 60"/>
                  <a:gd name="T41" fmla="*/ 24 h 42"/>
                  <a:gd name="T42" fmla="*/ 6 w 60"/>
                  <a:gd name="T43" fmla="*/ 30 h 42"/>
                  <a:gd name="T44" fmla="*/ 0 w 60"/>
                  <a:gd name="T45" fmla="*/ 33 h 42"/>
                  <a:gd name="T46" fmla="*/ 0 w 60"/>
                  <a:gd name="T47" fmla="*/ 36 h 42"/>
                  <a:gd name="T48" fmla="*/ 12 w 60"/>
                  <a:gd name="T49" fmla="*/ 42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42"/>
                  <a:gd name="T77" fmla="*/ 60 w 60"/>
                  <a:gd name="T78" fmla="*/ 42 h 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42">
                    <a:moveTo>
                      <a:pt x="12" y="42"/>
                    </a:moveTo>
                    <a:lnTo>
                      <a:pt x="12" y="42"/>
                    </a:lnTo>
                    <a:lnTo>
                      <a:pt x="15" y="36"/>
                    </a:lnTo>
                    <a:lnTo>
                      <a:pt x="18" y="33"/>
                    </a:lnTo>
                    <a:lnTo>
                      <a:pt x="24" y="30"/>
                    </a:lnTo>
                    <a:lnTo>
                      <a:pt x="30" y="24"/>
                    </a:lnTo>
                    <a:lnTo>
                      <a:pt x="36" y="21"/>
                    </a:lnTo>
                    <a:lnTo>
                      <a:pt x="42" y="18"/>
                    </a:lnTo>
                    <a:lnTo>
                      <a:pt x="48" y="15"/>
                    </a:lnTo>
                    <a:lnTo>
                      <a:pt x="54" y="15"/>
                    </a:lnTo>
                    <a:lnTo>
                      <a:pt x="60" y="15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1" y="3"/>
                    </a:lnTo>
                    <a:lnTo>
                      <a:pt x="42" y="3"/>
                    </a:lnTo>
                    <a:lnTo>
                      <a:pt x="36" y="6"/>
                    </a:lnTo>
                    <a:lnTo>
                      <a:pt x="30" y="9"/>
                    </a:lnTo>
                    <a:lnTo>
                      <a:pt x="21" y="15"/>
                    </a:lnTo>
                    <a:lnTo>
                      <a:pt x="15" y="18"/>
                    </a:lnTo>
                    <a:lnTo>
                      <a:pt x="9" y="24"/>
                    </a:lnTo>
                    <a:lnTo>
                      <a:pt x="6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12" y="4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80" name="Freeform 304"/>
              <p:cNvSpPr>
                <a:spLocks/>
              </p:cNvSpPr>
              <p:nvPr/>
            </p:nvSpPr>
            <p:spPr bwMode="auto">
              <a:xfrm>
                <a:off x="1448" y="3124"/>
                <a:ext cx="15" cy="9"/>
              </a:xfrm>
              <a:custGeom>
                <a:avLst/>
                <a:gdLst>
                  <a:gd name="T0" fmla="*/ 15 w 15"/>
                  <a:gd name="T1" fmla="*/ 6 h 9"/>
                  <a:gd name="T2" fmla="*/ 15 w 15"/>
                  <a:gd name="T3" fmla="*/ 6 h 9"/>
                  <a:gd name="T4" fmla="*/ 12 w 15"/>
                  <a:gd name="T5" fmla="*/ 6 h 9"/>
                  <a:gd name="T6" fmla="*/ 12 w 15"/>
                  <a:gd name="T7" fmla="*/ 3 h 9"/>
                  <a:gd name="T8" fmla="*/ 15 w 15"/>
                  <a:gd name="T9" fmla="*/ 3 h 9"/>
                  <a:gd name="T10" fmla="*/ 0 w 15"/>
                  <a:gd name="T11" fmla="*/ 0 h 9"/>
                  <a:gd name="T12" fmla="*/ 0 w 15"/>
                  <a:gd name="T13" fmla="*/ 3 h 9"/>
                  <a:gd name="T14" fmla="*/ 0 w 15"/>
                  <a:gd name="T15" fmla="*/ 6 h 9"/>
                  <a:gd name="T16" fmla="*/ 0 w 15"/>
                  <a:gd name="T17" fmla="*/ 9 h 9"/>
                  <a:gd name="T18" fmla="*/ 0 w 15"/>
                  <a:gd name="T19" fmla="*/ 9 h 9"/>
                  <a:gd name="T20" fmla="*/ 15 w 15"/>
                  <a:gd name="T21" fmla="*/ 6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9"/>
                  <a:gd name="T35" fmla="*/ 15 w 15"/>
                  <a:gd name="T36" fmla="*/ 9 h 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9">
                    <a:moveTo>
                      <a:pt x="15" y="6"/>
                    </a:moveTo>
                    <a:lnTo>
                      <a:pt x="15" y="6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81" name="Freeform 305"/>
              <p:cNvSpPr>
                <a:spLocks/>
              </p:cNvSpPr>
              <p:nvPr/>
            </p:nvSpPr>
            <p:spPr bwMode="auto">
              <a:xfrm>
                <a:off x="1448" y="3130"/>
                <a:ext cx="15" cy="9"/>
              </a:xfrm>
              <a:custGeom>
                <a:avLst/>
                <a:gdLst>
                  <a:gd name="T0" fmla="*/ 15 w 15"/>
                  <a:gd name="T1" fmla="*/ 6 h 9"/>
                  <a:gd name="T2" fmla="*/ 3 w 15"/>
                  <a:gd name="T3" fmla="*/ 9 h 9"/>
                  <a:gd name="T4" fmla="*/ 0 w 15"/>
                  <a:gd name="T5" fmla="*/ 3 h 9"/>
                  <a:gd name="T6" fmla="*/ 15 w 15"/>
                  <a:gd name="T7" fmla="*/ 0 h 9"/>
                  <a:gd name="T8" fmla="*/ 15 w 15"/>
                  <a:gd name="T9" fmla="*/ 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15" y="6"/>
                    </a:moveTo>
                    <a:lnTo>
                      <a:pt x="3" y="9"/>
                    </a:lnTo>
                    <a:lnTo>
                      <a:pt x="0" y="3"/>
                    </a:lnTo>
                    <a:lnTo>
                      <a:pt x="15" y="0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82" name="Freeform 306"/>
              <p:cNvSpPr>
                <a:spLocks/>
              </p:cNvSpPr>
              <p:nvPr/>
            </p:nvSpPr>
            <p:spPr bwMode="auto">
              <a:xfrm>
                <a:off x="1451" y="3151"/>
                <a:ext cx="15" cy="15"/>
              </a:xfrm>
              <a:custGeom>
                <a:avLst/>
                <a:gdLst>
                  <a:gd name="T0" fmla="*/ 15 w 15"/>
                  <a:gd name="T1" fmla="*/ 12 h 15"/>
                  <a:gd name="T2" fmla="*/ 15 w 15"/>
                  <a:gd name="T3" fmla="*/ 6 h 15"/>
                  <a:gd name="T4" fmla="*/ 15 w 15"/>
                  <a:gd name="T5" fmla="*/ 0 h 15"/>
                  <a:gd name="T6" fmla="*/ 0 w 15"/>
                  <a:gd name="T7" fmla="*/ 0 h 15"/>
                  <a:gd name="T8" fmla="*/ 3 w 15"/>
                  <a:gd name="T9" fmla="*/ 6 h 15"/>
                  <a:gd name="T10" fmla="*/ 3 w 15"/>
                  <a:gd name="T11" fmla="*/ 15 h 15"/>
                  <a:gd name="T12" fmla="*/ 15 w 15"/>
                  <a:gd name="T13" fmla="*/ 12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15" y="12"/>
                    </a:moveTo>
                    <a:lnTo>
                      <a:pt x="15" y="6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3" y="6"/>
                    </a:lnTo>
                    <a:lnTo>
                      <a:pt x="3" y="15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83" name="Freeform 307"/>
              <p:cNvSpPr>
                <a:spLocks/>
              </p:cNvSpPr>
              <p:nvPr/>
            </p:nvSpPr>
            <p:spPr bwMode="auto">
              <a:xfrm>
                <a:off x="1451" y="3175"/>
                <a:ext cx="18" cy="48"/>
              </a:xfrm>
              <a:custGeom>
                <a:avLst/>
                <a:gdLst>
                  <a:gd name="T0" fmla="*/ 12 w 18"/>
                  <a:gd name="T1" fmla="*/ 48 h 48"/>
                  <a:gd name="T2" fmla="*/ 12 w 18"/>
                  <a:gd name="T3" fmla="*/ 48 h 48"/>
                  <a:gd name="T4" fmla="*/ 15 w 18"/>
                  <a:gd name="T5" fmla="*/ 36 h 48"/>
                  <a:gd name="T6" fmla="*/ 18 w 18"/>
                  <a:gd name="T7" fmla="*/ 24 h 48"/>
                  <a:gd name="T8" fmla="*/ 18 w 18"/>
                  <a:gd name="T9" fmla="*/ 15 h 48"/>
                  <a:gd name="T10" fmla="*/ 18 w 18"/>
                  <a:gd name="T11" fmla="*/ 3 h 48"/>
                  <a:gd name="T12" fmla="*/ 18 w 18"/>
                  <a:gd name="T13" fmla="*/ 0 h 48"/>
                  <a:gd name="T14" fmla="*/ 3 w 18"/>
                  <a:gd name="T15" fmla="*/ 3 h 48"/>
                  <a:gd name="T16" fmla="*/ 3 w 18"/>
                  <a:gd name="T17" fmla="*/ 3 h 48"/>
                  <a:gd name="T18" fmla="*/ 3 w 18"/>
                  <a:gd name="T19" fmla="*/ 15 h 48"/>
                  <a:gd name="T20" fmla="*/ 3 w 18"/>
                  <a:gd name="T21" fmla="*/ 24 h 48"/>
                  <a:gd name="T22" fmla="*/ 3 w 18"/>
                  <a:gd name="T23" fmla="*/ 33 h 48"/>
                  <a:gd name="T24" fmla="*/ 0 w 18"/>
                  <a:gd name="T25" fmla="*/ 45 h 48"/>
                  <a:gd name="T26" fmla="*/ 0 w 18"/>
                  <a:gd name="T27" fmla="*/ 45 h 48"/>
                  <a:gd name="T28" fmla="*/ 12 w 18"/>
                  <a:gd name="T29" fmla="*/ 48 h 4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"/>
                  <a:gd name="T46" fmla="*/ 0 h 48"/>
                  <a:gd name="T47" fmla="*/ 18 w 18"/>
                  <a:gd name="T48" fmla="*/ 48 h 4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" h="48">
                    <a:moveTo>
                      <a:pt x="12" y="48"/>
                    </a:moveTo>
                    <a:lnTo>
                      <a:pt x="12" y="48"/>
                    </a:lnTo>
                    <a:lnTo>
                      <a:pt x="15" y="36"/>
                    </a:lnTo>
                    <a:lnTo>
                      <a:pt x="18" y="24"/>
                    </a:lnTo>
                    <a:lnTo>
                      <a:pt x="18" y="15"/>
                    </a:lnTo>
                    <a:lnTo>
                      <a:pt x="18" y="3"/>
                    </a:lnTo>
                    <a:lnTo>
                      <a:pt x="18" y="0"/>
                    </a:lnTo>
                    <a:lnTo>
                      <a:pt x="3" y="3"/>
                    </a:lnTo>
                    <a:lnTo>
                      <a:pt x="3" y="15"/>
                    </a:lnTo>
                    <a:lnTo>
                      <a:pt x="3" y="24"/>
                    </a:lnTo>
                    <a:lnTo>
                      <a:pt x="3" y="33"/>
                    </a:lnTo>
                    <a:lnTo>
                      <a:pt x="0" y="45"/>
                    </a:lnTo>
                    <a:lnTo>
                      <a:pt x="12" y="4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84" name="Rectangle 308"/>
              <p:cNvSpPr>
                <a:spLocks noChangeArrowheads="1"/>
              </p:cNvSpPr>
              <p:nvPr/>
            </p:nvSpPr>
            <p:spPr bwMode="auto">
              <a:xfrm>
                <a:off x="1451" y="3220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85" name="Freeform 309"/>
              <p:cNvSpPr>
                <a:spLocks/>
              </p:cNvSpPr>
              <p:nvPr/>
            </p:nvSpPr>
            <p:spPr bwMode="auto">
              <a:xfrm>
                <a:off x="1442" y="3220"/>
                <a:ext cx="21" cy="24"/>
              </a:xfrm>
              <a:custGeom>
                <a:avLst/>
                <a:gdLst>
                  <a:gd name="T0" fmla="*/ 9 w 21"/>
                  <a:gd name="T1" fmla="*/ 24 h 24"/>
                  <a:gd name="T2" fmla="*/ 9 w 21"/>
                  <a:gd name="T3" fmla="*/ 24 h 24"/>
                  <a:gd name="T4" fmla="*/ 12 w 21"/>
                  <a:gd name="T5" fmla="*/ 21 h 24"/>
                  <a:gd name="T6" fmla="*/ 15 w 21"/>
                  <a:gd name="T7" fmla="*/ 18 h 24"/>
                  <a:gd name="T8" fmla="*/ 18 w 21"/>
                  <a:gd name="T9" fmla="*/ 15 h 24"/>
                  <a:gd name="T10" fmla="*/ 18 w 21"/>
                  <a:gd name="T11" fmla="*/ 12 h 24"/>
                  <a:gd name="T12" fmla="*/ 21 w 21"/>
                  <a:gd name="T13" fmla="*/ 6 h 24"/>
                  <a:gd name="T14" fmla="*/ 21 w 21"/>
                  <a:gd name="T15" fmla="*/ 3 h 24"/>
                  <a:gd name="T16" fmla="*/ 9 w 21"/>
                  <a:gd name="T17" fmla="*/ 0 h 24"/>
                  <a:gd name="T18" fmla="*/ 6 w 21"/>
                  <a:gd name="T19" fmla="*/ 3 h 24"/>
                  <a:gd name="T20" fmla="*/ 6 w 21"/>
                  <a:gd name="T21" fmla="*/ 6 h 24"/>
                  <a:gd name="T22" fmla="*/ 6 w 21"/>
                  <a:gd name="T23" fmla="*/ 9 h 24"/>
                  <a:gd name="T24" fmla="*/ 3 w 21"/>
                  <a:gd name="T25" fmla="*/ 12 h 24"/>
                  <a:gd name="T26" fmla="*/ 3 w 21"/>
                  <a:gd name="T27" fmla="*/ 12 h 24"/>
                  <a:gd name="T28" fmla="*/ 0 w 21"/>
                  <a:gd name="T29" fmla="*/ 15 h 24"/>
                  <a:gd name="T30" fmla="*/ 0 w 21"/>
                  <a:gd name="T31" fmla="*/ 15 h 24"/>
                  <a:gd name="T32" fmla="*/ 9 w 21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"/>
                  <a:gd name="T52" fmla="*/ 0 h 24"/>
                  <a:gd name="T53" fmla="*/ 21 w 21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" h="24">
                    <a:moveTo>
                      <a:pt x="9" y="24"/>
                    </a:moveTo>
                    <a:lnTo>
                      <a:pt x="9" y="24"/>
                    </a:lnTo>
                    <a:lnTo>
                      <a:pt x="12" y="21"/>
                    </a:lnTo>
                    <a:lnTo>
                      <a:pt x="15" y="18"/>
                    </a:lnTo>
                    <a:lnTo>
                      <a:pt x="18" y="15"/>
                    </a:lnTo>
                    <a:lnTo>
                      <a:pt x="18" y="12"/>
                    </a:lnTo>
                    <a:lnTo>
                      <a:pt x="21" y="6"/>
                    </a:lnTo>
                    <a:lnTo>
                      <a:pt x="21" y="3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0" y="15"/>
                    </a:ln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86" name="Freeform 310"/>
              <p:cNvSpPr>
                <a:spLocks/>
              </p:cNvSpPr>
              <p:nvPr/>
            </p:nvSpPr>
            <p:spPr bwMode="auto">
              <a:xfrm>
                <a:off x="1421" y="3238"/>
                <a:ext cx="18" cy="15"/>
              </a:xfrm>
              <a:custGeom>
                <a:avLst/>
                <a:gdLst>
                  <a:gd name="T0" fmla="*/ 3 w 18"/>
                  <a:gd name="T1" fmla="*/ 15 h 15"/>
                  <a:gd name="T2" fmla="*/ 6 w 18"/>
                  <a:gd name="T3" fmla="*/ 15 h 15"/>
                  <a:gd name="T4" fmla="*/ 12 w 18"/>
                  <a:gd name="T5" fmla="*/ 15 h 15"/>
                  <a:gd name="T6" fmla="*/ 18 w 18"/>
                  <a:gd name="T7" fmla="*/ 12 h 15"/>
                  <a:gd name="T8" fmla="*/ 12 w 18"/>
                  <a:gd name="T9" fmla="*/ 0 h 15"/>
                  <a:gd name="T10" fmla="*/ 9 w 18"/>
                  <a:gd name="T11" fmla="*/ 3 h 15"/>
                  <a:gd name="T12" fmla="*/ 3 w 18"/>
                  <a:gd name="T13" fmla="*/ 3 h 15"/>
                  <a:gd name="T14" fmla="*/ 0 w 18"/>
                  <a:gd name="T15" fmla="*/ 3 h 15"/>
                  <a:gd name="T16" fmla="*/ 3 w 18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5"/>
                  <a:gd name="T29" fmla="*/ 18 w 18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5">
                    <a:moveTo>
                      <a:pt x="3" y="15"/>
                    </a:moveTo>
                    <a:lnTo>
                      <a:pt x="6" y="15"/>
                    </a:lnTo>
                    <a:lnTo>
                      <a:pt x="12" y="15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87" name="Freeform 311"/>
              <p:cNvSpPr>
                <a:spLocks/>
              </p:cNvSpPr>
              <p:nvPr/>
            </p:nvSpPr>
            <p:spPr bwMode="auto">
              <a:xfrm>
                <a:off x="1394" y="3244"/>
                <a:ext cx="18" cy="15"/>
              </a:xfrm>
              <a:custGeom>
                <a:avLst/>
                <a:gdLst>
                  <a:gd name="T0" fmla="*/ 6 w 18"/>
                  <a:gd name="T1" fmla="*/ 15 h 15"/>
                  <a:gd name="T2" fmla="*/ 6 w 18"/>
                  <a:gd name="T3" fmla="*/ 15 h 15"/>
                  <a:gd name="T4" fmla="*/ 12 w 18"/>
                  <a:gd name="T5" fmla="*/ 12 h 15"/>
                  <a:gd name="T6" fmla="*/ 18 w 18"/>
                  <a:gd name="T7" fmla="*/ 12 h 15"/>
                  <a:gd name="T8" fmla="*/ 15 w 18"/>
                  <a:gd name="T9" fmla="*/ 0 h 15"/>
                  <a:gd name="T10" fmla="*/ 9 w 18"/>
                  <a:gd name="T11" fmla="*/ 0 h 15"/>
                  <a:gd name="T12" fmla="*/ 3 w 18"/>
                  <a:gd name="T13" fmla="*/ 0 h 15"/>
                  <a:gd name="T14" fmla="*/ 0 w 18"/>
                  <a:gd name="T15" fmla="*/ 3 h 15"/>
                  <a:gd name="T16" fmla="*/ 6 w 18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5"/>
                  <a:gd name="T29" fmla="*/ 18 w 18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5">
                    <a:moveTo>
                      <a:pt x="6" y="15"/>
                    </a:moveTo>
                    <a:lnTo>
                      <a:pt x="6" y="15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88" name="Freeform 312"/>
              <p:cNvSpPr>
                <a:spLocks/>
              </p:cNvSpPr>
              <p:nvPr/>
            </p:nvSpPr>
            <p:spPr bwMode="auto">
              <a:xfrm>
                <a:off x="1373" y="3253"/>
                <a:ext cx="18" cy="21"/>
              </a:xfrm>
              <a:custGeom>
                <a:avLst/>
                <a:gdLst>
                  <a:gd name="T0" fmla="*/ 12 w 18"/>
                  <a:gd name="T1" fmla="*/ 18 h 21"/>
                  <a:gd name="T2" fmla="*/ 12 w 18"/>
                  <a:gd name="T3" fmla="*/ 21 h 21"/>
                  <a:gd name="T4" fmla="*/ 12 w 18"/>
                  <a:gd name="T5" fmla="*/ 18 h 21"/>
                  <a:gd name="T6" fmla="*/ 15 w 18"/>
                  <a:gd name="T7" fmla="*/ 15 h 21"/>
                  <a:gd name="T8" fmla="*/ 15 w 18"/>
                  <a:gd name="T9" fmla="*/ 12 h 21"/>
                  <a:gd name="T10" fmla="*/ 15 w 18"/>
                  <a:gd name="T11" fmla="*/ 12 h 21"/>
                  <a:gd name="T12" fmla="*/ 18 w 18"/>
                  <a:gd name="T13" fmla="*/ 9 h 21"/>
                  <a:gd name="T14" fmla="*/ 9 w 18"/>
                  <a:gd name="T15" fmla="*/ 0 h 21"/>
                  <a:gd name="T16" fmla="*/ 6 w 18"/>
                  <a:gd name="T17" fmla="*/ 3 h 21"/>
                  <a:gd name="T18" fmla="*/ 3 w 18"/>
                  <a:gd name="T19" fmla="*/ 6 h 21"/>
                  <a:gd name="T20" fmla="*/ 3 w 18"/>
                  <a:gd name="T21" fmla="*/ 9 h 21"/>
                  <a:gd name="T22" fmla="*/ 0 w 18"/>
                  <a:gd name="T23" fmla="*/ 15 h 21"/>
                  <a:gd name="T24" fmla="*/ 0 w 18"/>
                  <a:gd name="T25" fmla="*/ 18 h 21"/>
                  <a:gd name="T26" fmla="*/ 0 w 18"/>
                  <a:gd name="T27" fmla="*/ 18 h 21"/>
                  <a:gd name="T28" fmla="*/ 12 w 18"/>
                  <a:gd name="T29" fmla="*/ 18 h 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"/>
                  <a:gd name="T46" fmla="*/ 0 h 21"/>
                  <a:gd name="T47" fmla="*/ 18 w 18"/>
                  <a:gd name="T48" fmla="*/ 21 h 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" h="21">
                    <a:moveTo>
                      <a:pt x="12" y="18"/>
                    </a:moveTo>
                    <a:lnTo>
                      <a:pt x="12" y="21"/>
                    </a:lnTo>
                    <a:lnTo>
                      <a:pt x="12" y="18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8" y="9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89" name="Rectangle 313"/>
              <p:cNvSpPr>
                <a:spLocks noChangeArrowheads="1"/>
              </p:cNvSpPr>
              <p:nvPr/>
            </p:nvSpPr>
            <p:spPr bwMode="auto">
              <a:xfrm>
                <a:off x="1373" y="3271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90" name="Freeform 314"/>
              <p:cNvSpPr>
                <a:spLocks/>
              </p:cNvSpPr>
              <p:nvPr/>
            </p:nvSpPr>
            <p:spPr bwMode="auto">
              <a:xfrm>
                <a:off x="1355" y="3271"/>
                <a:ext cx="30" cy="45"/>
              </a:xfrm>
              <a:custGeom>
                <a:avLst/>
                <a:gdLst>
                  <a:gd name="T0" fmla="*/ 12 w 30"/>
                  <a:gd name="T1" fmla="*/ 45 h 45"/>
                  <a:gd name="T2" fmla="*/ 12 w 30"/>
                  <a:gd name="T3" fmla="*/ 42 h 45"/>
                  <a:gd name="T4" fmla="*/ 12 w 30"/>
                  <a:gd name="T5" fmla="*/ 39 h 45"/>
                  <a:gd name="T6" fmla="*/ 12 w 30"/>
                  <a:gd name="T7" fmla="*/ 39 h 45"/>
                  <a:gd name="T8" fmla="*/ 15 w 30"/>
                  <a:gd name="T9" fmla="*/ 36 h 45"/>
                  <a:gd name="T10" fmla="*/ 15 w 30"/>
                  <a:gd name="T11" fmla="*/ 33 h 45"/>
                  <a:gd name="T12" fmla="*/ 18 w 30"/>
                  <a:gd name="T13" fmla="*/ 30 h 45"/>
                  <a:gd name="T14" fmla="*/ 21 w 30"/>
                  <a:gd name="T15" fmla="*/ 27 h 45"/>
                  <a:gd name="T16" fmla="*/ 24 w 30"/>
                  <a:gd name="T17" fmla="*/ 21 h 45"/>
                  <a:gd name="T18" fmla="*/ 27 w 30"/>
                  <a:gd name="T19" fmla="*/ 15 h 45"/>
                  <a:gd name="T20" fmla="*/ 30 w 30"/>
                  <a:gd name="T21" fmla="*/ 12 h 45"/>
                  <a:gd name="T22" fmla="*/ 30 w 30"/>
                  <a:gd name="T23" fmla="*/ 9 h 45"/>
                  <a:gd name="T24" fmla="*/ 30 w 30"/>
                  <a:gd name="T25" fmla="*/ 6 h 45"/>
                  <a:gd name="T26" fmla="*/ 30 w 30"/>
                  <a:gd name="T27" fmla="*/ 0 h 45"/>
                  <a:gd name="T28" fmla="*/ 18 w 30"/>
                  <a:gd name="T29" fmla="*/ 0 h 45"/>
                  <a:gd name="T30" fmla="*/ 18 w 30"/>
                  <a:gd name="T31" fmla="*/ 3 h 45"/>
                  <a:gd name="T32" fmla="*/ 18 w 30"/>
                  <a:gd name="T33" fmla="*/ 6 h 45"/>
                  <a:gd name="T34" fmla="*/ 15 w 30"/>
                  <a:gd name="T35" fmla="*/ 9 h 45"/>
                  <a:gd name="T36" fmla="*/ 15 w 30"/>
                  <a:gd name="T37" fmla="*/ 9 h 45"/>
                  <a:gd name="T38" fmla="*/ 12 w 30"/>
                  <a:gd name="T39" fmla="*/ 15 h 45"/>
                  <a:gd name="T40" fmla="*/ 9 w 30"/>
                  <a:gd name="T41" fmla="*/ 18 h 45"/>
                  <a:gd name="T42" fmla="*/ 6 w 30"/>
                  <a:gd name="T43" fmla="*/ 24 h 45"/>
                  <a:gd name="T44" fmla="*/ 3 w 30"/>
                  <a:gd name="T45" fmla="*/ 27 h 45"/>
                  <a:gd name="T46" fmla="*/ 3 w 30"/>
                  <a:gd name="T47" fmla="*/ 30 h 45"/>
                  <a:gd name="T48" fmla="*/ 0 w 30"/>
                  <a:gd name="T49" fmla="*/ 33 h 45"/>
                  <a:gd name="T50" fmla="*/ 0 w 30"/>
                  <a:gd name="T51" fmla="*/ 36 h 45"/>
                  <a:gd name="T52" fmla="*/ 0 w 30"/>
                  <a:gd name="T53" fmla="*/ 42 h 45"/>
                  <a:gd name="T54" fmla="*/ 0 w 30"/>
                  <a:gd name="T55" fmla="*/ 39 h 45"/>
                  <a:gd name="T56" fmla="*/ 12 w 30"/>
                  <a:gd name="T57" fmla="*/ 45 h 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45"/>
                  <a:gd name="T89" fmla="*/ 30 w 30"/>
                  <a:gd name="T90" fmla="*/ 45 h 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45">
                    <a:moveTo>
                      <a:pt x="12" y="45"/>
                    </a:moveTo>
                    <a:lnTo>
                      <a:pt x="12" y="42"/>
                    </a:lnTo>
                    <a:lnTo>
                      <a:pt x="12" y="39"/>
                    </a:lnTo>
                    <a:lnTo>
                      <a:pt x="15" y="36"/>
                    </a:lnTo>
                    <a:lnTo>
                      <a:pt x="15" y="33"/>
                    </a:lnTo>
                    <a:lnTo>
                      <a:pt x="18" y="30"/>
                    </a:lnTo>
                    <a:lnTo>
                      <a:pt x="21" y="27"/>
                    </a:lnTo>
                    <a:lnTo>
                      <a:pt x="24" y="21"/>
                    </a:lnTo>
                    <a:lnTo>
                      <a:pt x="27" y="15"/>
                    </a:lnTo>
                    <a:lnTo>
                      <a:pt x="30" y="12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8" y="3"/>
                    </a:lnTo>
                    <a:lnTo>
                      <a:pt x="18" y="6"/>
                    </a:lnTo>
                    <a:lnTo>
                      <a:pt x="15" y="9"/>
                    </a:lnTo>
                    <a:lnTo>
                      <a:pt x="12" y="15"/>
                    </a:lnTo>
                    <a:lnTo>
                      <a:pt x="9" y="18"/>
                    </a:lnTo>
                    <a:lnTo>
                      <a:pt x="6" y="24"/>
                    </a:lnTo>
                    <a:lnTo>
                      <a:pt x="3" y="27"/>
                    </a:lnTo>
                    <a:lnTo>
                      <a:pt x="3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39"/>
                    </a:lnTo>
                    <a:lnTo>
                      <a:pt x="12" y="4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91" name="Rectangle 315"/>
              <p:cNvSpPr>
                <a:spLocks noChangeArrowheads="1"/>
              </p:cNvSpPr>
              <p:nvPr/>
            </p:nvSpPr>
            <p:spPr bwMode="auto">
              <a:xfrm>
                <a:off x="1367" y="3313"/>
                <a:ext cx="1" cy="3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92" name="Freeform 316"/>
              <p:cNvSpPr>
                <a:spLocks/>
              </p:cNvSpPr>
              <p:nvPr/>
            </p:nvSpPr>
            <p:spPr bwMode="auto">
              <a:xfrm>
                <a:off x="1352" y="3310"/>
                <a:ext cx="15" cy="9"/>
              </a:xfrm>
              <a:custGeom>
                <a:avLst/>
                <a:gdLst>
                  <a:gd name="T0" fmla="*/ 12 w 15"/>
                  <a:gd name="T1" fmla="*/ 9 h 9"/>
                  <a:gd name="T2" fmla="*/ 15 w 15"/>
                  <a:gd name="T3" fmla="*/ 9 h 9"/>
                  <a:gd name="T4" fmla="*/ 15 w 15"/>
                  <a:gd name="T5" fmla="*/ 6 h 9"/>
                  <a:gd name="T6" fmla="*/ 3 w 15"/>
                  <a:gd name="T7" fmla="*/ 0 h 9"/>
                  <a:gd name="T8" fmla="*/ 3 w 15"/>
                  <a:gd name="T9" fmla="*/ 3 h 9"/>
                  <a:gd name="T10" fmla="*/ 0 w 15"/>
                  <a:gd name="T11" fmla="*/ 6 h 9"/>
                  <a:gd name="T12" fmla="*/ 12 w 15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9"/>
                  <a:gd name="T23" fmla="*/ 15 w 15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9">
                    <a:moveTo>
                      <a:pt x="12" y="9"/>
                    </a:moveTo>
                    <a:lnTo>
                      <a:pt x="15" y="9"/>
                    </a:lnTo>
                    <a:lnTo>
                      <a:pt x="15" y="6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93" name="Freeform 317"/>
              <p:cNvSpPr>
                <a:spLocks/>
              </p:cNvSpPr>
              <p:nvPr/>
            </p:nvSpPr>
            <p:spPr bwMode="auto">
              <a:xfrm>
                <a:off x="1337" y="3325"/>
                <a:ext cx="21" cy="18"/>
              </a:xfrm>
              <a:custGeom>
                <a:avLst/>
                <a:gdLst>
                  <a:gd name="T0" fmla="*/ 9 w 21"/>
                  <a:gd name="T1" fmla="*/ 18 h 18"/>
                  <a:gd name="T2" fmla="*/ 12 w 21"/>
                  <a:gd name="T3" fmla="*/ 15 h 18"/>
                  <a:gd name="T4" fmla="*/ 18 w 21"/>
                  <a:gd name="T5" fmla="*/ 9 h 18"/>
                  <a:gd name="T6" fmla="*/ 21 w 21"/>
                  <a:gd name="T7" fmla="*/ 6 h 18"/>
                  <a:gd name="T8" fmla="*/ 9 w 21"/>
                  <a:gd name="T9" fmla="*/ 0 h 18"/>
                  <a:gd name="T10" fmla="*/ 9 w 21"/>
                  <a:gd name="T11" fmla="*/ 0 h 18"/>
                  <a:gd name="T12" fmla="*/ 3 w 21"/>
                  <a:gd name="T13" fmla="*/ 3 h 18"/>
                  <a:gd name="T14" fmla="*/ 0 w 21"/>
                  <a:gd name="T15" fmla="*/ 6 h 18"/>
                  <a:gd name="T16" fmla="*/ 9 w 21"/>
                  <a:gd name="T17" fmla="*/ 18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8"/>
                  <a:gd name="T29" fmla="*/ 21 w 21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8">
                    <a:moveTo>
                      <a:pt x="9" y="18"/>
                    </a:moveTo>
                    <a:lnTo>
                      <a:pt x="12" y="15"/>
                    </a:lnTo>
                    <a:lnTo>
                      <a:pt x="18" y="9"/>
                    </a:lnTo>
                    <a:lnTo>
                      <a:pt x="21" y="6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94" name="Freeform 318"/>
              <p:cNvSpPr>
                <a:spLocks/>
              </p:cNvSpPr>
              <p:nvPr/>
            </p:nvSpPr>
            <p:spPr bwMode="auto">
              <a:xfrm>
                <a:off x="1316" y="3340"/>
                <a:ext cx="21" cy="18"/>
              </a:xfrm>
              <a:custGeom>
                <a:avLst/>
                <a:gdLst>
                  <a:gd name="T0" fmla="*/ 9 w 21"/>
                  <a:gd name="T1" fmla="*/ 18 h 18"/>
                  <a:gd name="T2" fmla="*/ 0 w 21"/>
                  <a:gd name="T3" fmla="*/ 9 h 18"/>
                  <a:gd name="T4" fmla="*/ 12 w 21"/>
                  <a:gd name="T5" fmla="*/ 0 h 18"/>
                  <a:gd name="T6" fmla="*/ 21 w 21"/>
                  <a:gd name="T7" fmla="*/ 12 h 18"/>
                  <a:gd name="T8" fmla="*/ 9 w 2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8"/>
                  <a:gd name="T17" fmla="*/ 21 w 2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8">
                    <a:moveTo>
                      <a:pt x="9" y="18"/>
                    </a:moveTo>
                    <a:lnTo>
                      <a:pt x="0" y="9"/>
                    </a:lnTo>
                    <a:lnTo>
                      <a:pt x="12" y="0"/>
                    </a:lnTo>
                    <a:lnTo>
                      <a:pt x="21" y="12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95" name="Freeform 319"/>
              <p:cNvSpPr>
                <a:spLocks/>
              </p:cNvSpPr>
              <p:nvPr/>
            </p:nvSpPr>
            <p:spPr bwMode="auto">
              <a:xfrm>
                <a:off x="1280" y="3355"/>
                <a:ext cx="36" cy="42"/>
              </a:xfrm>
              <a:custGeom>
                <a:avLst/>
                <a:gdLst>
                  <a:gd name="T0" fmla="*/ 12 w 36"/>
                  <a:gd name="T1" fmla="*/ 42 h 42"/>
                  <a:gd name="T2" fmla="*/ 12 w 36"/>
                  <a:gd name="T3" fmla="*/ 42 h 42"/>
                  <a:gd name="T4" fmla="*/ 15 w 36"/>
                  <a:gd name="T5" fmla="*/ 42 h 42"/>
                  <a:gd name="T6" fmla="*/ 15 w 36"/>
                  <a:gd name="T7" fmla="*/ 39 h 42"/>
                  <a:gd name="T8" fmla="*/ 15 w 36"/>
                  <a:gd name="T9" fmla="*/ 36 h 42"/>
                  <a:gd name="T10" fmla="*/ 15 w 36"/>
                  <a:gd name="T11" fmla="*/ 33 h 42"/>
                  <a:gd name="T12" fmla="*/ 18 w 36"/>
                  <a:gd name="T13" fmla="*/ 27 h 42"/>
                  <a:gd name="T14" fmla="*/ 24 w 36"/>
                  <a:gd name="T15" fmla="*/ 24 h 42"/>
                  <a:gd name="T16" fmla="*/ 27 w 36"/>
                  <a:gd name="T17" fmla="*/ 18 h 42"/>
                  <a:gd name="T18" fmla="*/ 33 w 36"/>
                  <a:gd name="T19" fmla="*/ 15 h 42"/>
                  <a:gd name="T20" fmla="*/ 36 w 36"/>
                  <a:gd name="T21" fmla="*/ 12 h 42"/>
                  <a:gd name="T22" fmla="*/ 27 w 36"/>
                  <a:gd name="T23" fmla="*/ 0 h 42"/>
                  <a:gd name="T24" fmla="*/ 24 w 36"/>
                  <a:gd name="T25" fmla="*/ 3 h 42"/>
                  <a:gd name="T26" fmla="*/ 18 w 36"/>
                  <a:gd name="T27" fmla="*/ 9 h 42"/>
                  <a:gd name="T28" fmla="*/ 12 w 36"/>
                  <a:gd name="T29" fmla="*/ 15 h 42"/>
                  <a:gd name="T30" fmla="*/ 9 w 36"/>
                  <a:gd name="T31" fmla="*/ 21 h 42"/>
                  <a:gd name="T32" fmla="*/ 3 w 36"/>
                  <a:gd name="T33" fmla="*/ 27 h 42"/>
                  <a:gd name="T34" fmla="*/ 3 w 36"/>
                  <a:gd name="T35" fmla="*/ 30 h 42"/>
                  <a:gd name="T36" fmla="*/ 3 w 36"/>
                  <a:gd name="T37" fmla="*/ 36 h 42"/>
                  <a:gd name="T38" fmla="*/ 0 w 36"/>
                  <a:gd name="T39" fmla="*/ 39 h 42"/>
                  <a:gd name="T40" fmla="*/ 0 w 36"/>
                  <a:gd name="T41" fmla="*/ 42 h 42"/>
                  <a:gd name="T42" fmla="*/ 0 w 36"/>
                  <a:gd name="T43" fmla="*/ 42 h 42"/>
                  <a:gd name="T44" fmla="*/ 12 w 36"/>
                  <a:gd name="T45" fmla="*/ 42 h 4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"/>
                  <a:gd name="T70" fmla="*/ 0 h 42"/>
                  <a:gd name="T71" fmla="*/ 36 w 36"/>
                  <a:gd name="T72" fmla="*/ 42 h 4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" h="42">
                    <a:moveTo>
                      <a:pt x="12" y="42"/>
                    </a:moveTo>
                    <a:lnTo>
                      <a:pt x="12" y="42"/>
                    </a:lnTo>
                    <a:lnTo>
                      <a:pt x="15" y="42"/>
                    </a:lnTo>
                    <a:lnTo>
                      <a:pt x="15" y="39"/>
                    </a:lnTo>
                    <a:lnTo>
                      <a:pt x="15" y="36"/>
                    </a:lnTo>
                    <a:lnTo>
                      <a:pt x="15" y="33"/>
                    </a:lnTo>
                    <a:lnTo>
                      <a:pt x="18" y="27"/>
                    </a:lnTo>
                    <a:lnTo>
                      <a:pt x="24" y="24"/>
                    </a:lnTo>
                    <a:lnTo>
                      <a:pt x="27" y="18"/>
                    </a:lnTo>
                    <a:lnTo>
                      <a:pt x="33" y="15"/>
                    </a:lnTo>
                    <a:lnTo>
                      <a:pt x="36" y="12"/>
                    </a:lnTo>
                    <a:lnTo>
                      <a:pt x="27" y="0"/>
                    </a:lnTo>
                    <a:lnTo>
                      <a:pt x="24" y="3"/>
                    </a:lnTo>
                    <a:lnTo>
                      <a:pt x="18" y="9"/>
                    </a:lnTo>
                    <a:lnTo>
                      <a:pt x="12" y="15"/>
                    </a:lnTo>
                    <a:lnTo>
                      <a:pt x="9" y="21"/>
                    </a:lnTo>
                    <a:lnTo>
                      <a:pt x="3" y="27"/>
                    </a:lnTo>
                    <a:lnTo>
                      <a:pt x="3" y="30"/>
                    </a:lnTo>
                    <a:lnTo>
                      <a:pt x="3" y="36"/>
                    </a:lnTo>
                    <a:lnTo>
                      <a:pt x="0" y="39"/>
                    </a:lnTo>
                    <a:lnTo>
                      <a:pt x="0" y="42"/>
                    </a:lnTo>
                    <a:lnTo>
                      <a:pt x="12" y="4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96" name="Rectangle 320"/>
              <p:cNvSpPr>
                <a:spLocks noChangeArrowheads="1"/>
              </p:cNvSpPr>
              <p:nvPr/>
            </p:nvSpPr>
            <p:spPr bwMode="auto">
              <a:xfrm>
                <a:off x="1280" y="3397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97" name="Freeform 321"/>
              <p:cNvSpPr>
                <a:spLocks/>
              </p:cNvSpPr>
              <p:nvPr/>
            </p:nvSpPr>
            <p:spPr bwMode="auto">
              <a:xfrm>
                <a:off x="1280" y="3397"/>
                <a:ext cx="18" cy="24"/>
              </a:xfrm>
              <a:custGeom>
                <a:avLst/>
                <a:gdLst>
                  <a:gd name="T0" fmla="*/ 18 w 18"/>
                  <a:gd name="T1" fmla="*/ 21 h 24"/>
                  <a:gd name="T2" fmla="*/ 15 w 18"/>
                  <a:gd name="T3" fmla="*/ 15 h 24"/>
                  <a:gd name="T4" fmla="*/ 15 w 18"/>
                  <a:gd name="T5" fmla="*/ 9 h 24"/>
                  <a:gd name="T6" fmla="*/ 12 w 18"/>
                  <a:gd name="T7" fmla="*/ 0 h 24"/>
                  <a:gd name="T8" fmla="*/ 0 w 18"/>
                  <a:gd name="T9" fmla="*/ 0 h 24"/>
                  <a:gd name="T10" fmla="*/ 0 w 18"/>
                  <a:gd name="T11" fmla="*/ 9 h 24"/>
                  <a:gd name="T12" fmla="*/ 3 w 18"/>
                  <a:gd name="T13" fmla="*/ 18 h 24"/>
                  <a:gd name="T14" fmla="*/ 3 w 18"/>
                  <a:gd name="T15" fmla="*/ 24 h 24"/>
                  <a:gd name="T16" fmla="*/ 18 w 18"/>
                  <a:gd name="T17" fmla="*/ 21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24"/>
                  <a:gd name="T29" fmla="*/ 18 w 1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24">
                    <a:moveTo>
                      <a:pt x="18" y="21"/>
                    </a:moveTo>
                    <a:lnTo>
                      <a:pt x="15" y="15"/>
                    </a:lnTo>
                    <a:lnTo>
                      <a:pt x="15" y="9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3" y="18"/>
                    </a:lnTo>
                    <a:lnTo>
                      <a:pt x="3" y="24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98" name="Freeform 322"/>
              <p:cNvSpPr>
                <a:spLocks/>
              </p:cNvSpPr>
              <p:nvPr/>
            </p:nvSpPr>
            <p:spPr bwMode="auto">
              <a:xfrm>
                <a:off x="1289" y="3427"/>
                <a:ext cx="21" cy="18"/>
              </a:xfrm>
              <a:custGeom>
                <a:avLst/>
                <a:gdLst>
                  <a:gd name="T0" fmla="*/ 21 w 21"/>
                  <a:gd name="T1" fmla="*/ 6 h 18"/>
                  <a:gd name="T2" fmla="*/ 18 w 21"/>
                  <a:gd name="T3" fmla="*/ 3 h 18"/>
                  <a:gd name="T4" fmla="*/ 15 w 21"/>
                  <a:gd name="T5" fmla="*/ 3 h 18"/>
                  <a:gd name="T6" fmla="*/ 12 w 21"/>
                  <a:gd name="T7" fmla="*/ 0 h 18"/>
                  <a:gd name="T8" fmla="*/ 12 w 21"/>
                  <a:gd name="T9" fmla="*/ 0 h 18"/>
                  <a:gd name="T10" fmla="*/ 0 w 21"/>
                  <a:gd name="T11" fmla="*/ 6 h 18"/>
                  <a:gd name="T12" fmla="*/ 3 w 21"/>
                  <a:gd name="T13" fmla="*/ 6 h 18"/>
                  <a:gd name="T14" fmla="*/ 6 w 21"/>
                  <a:gd name="T15" fmla="*/ 12 h 18"/>
                  <a:gd name="T16" fmla="*/ 12 w 21"/>
                  <a:gd name="T17" fmla="*/ 15 h 18"/>
                  <a:gd name="T18" fmla="*/ 15 w 21"/>
                  <a:gd name="T19" fmla="*/ 18 h 18"/>
                  <a:gd name="T20" fmla="*/ 21 w 21"/>
                  <a:gd name="T21" fmla="*/ 6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18"/>
                  <a:gd name="T35" fmla="*/ 21 w 21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18">
                    <a:moveTo>
                      <a:pt x="21" y="6"/>
                    </a:moveTo>
                    <a:lnTo>
                      <a:pt x="18" y="3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6" y="12"/>
                    </a:lnTo>
                    <a:lnTo>
                      <a:pt x="12" y="15"/>
                    </a:lnTo>
                    <a:lnTo>
                      <a:pt x="15" y="18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99" name="Freeform 323"/>
              <p:cNvSpPr>
                <a:spLocks/>
              </p:cNvSpPr>
              <p:nvPr/>
            </p:nvSpPr>
            <p:spPr bwMode="auto">
              <a:xfrm>
                <a:off x="1319" y="343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6 w 12"/>
                  <a:gd name="T3" fmla="*/ 0 h 12"/>
                  <a:gd name="T4" fmla="*/ 3 w 12"/>
                  <a:gd name="T5" fmla="*/ 0 h 12"/>
                  <a:gd name="T6" fmla="*/ 0 w 12"/>
                  <a:gd name="T7" fmla="*/ 0 h 12"/>
                  <a:gd name="T8" fmla="*/ 0 w 12"/>
                  <a:gd name="T9" fmla="*/ 12 h 12"/>
                  <a:gd name="T10" fmla="*/ 0 w 12"/>
                  <a:gd name="T11" fmla="*/ 12 h 12"/>
                  <a:gd name="T12" fmla="*/ 6 w 12"/>
                  <a:gd name="T13" fmla="*/ 12 h 12"/>
                  <a:gd name="T14" fmla="*/ 12 w 12"/>
                  <a:gd name="T15" fmla="*/ 12 h 12"/>
                  <a:gd name="T16" fmla="*/ 12 w 12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2"/>
                  <a:gd name="T29" fmla="*/ 12 w 1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2">
                    <a:moveTo>
                      <a:pt x="12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00" name="Freeform 324"/>
              <p:cNvSpPr>
                <a:spLocks/>
              </p:cNvSpPr>
              <p:nvPr/>
            </p:nvSpPr>
            <p:spPr bwMode="auto">
              <a:xfrm>
                <a:off x="1346" y="3436"/>
                <a:ext cx="66" cy="21"/>
              </a:xfrm>
              <a:custGeom>
                <a:avLst/>
                <a:gdLst>
                  <a:gd name="T0" fmla="*/ 66 w 66"/>
                  <a:gd name="T1" fmla="*/ 12 h 21"/>
                  <a:gd name="T2" fmla="*/ 60 w 66"/>
                  <a:gd name="T3" fmla="*/ 9 h 21"/>
                  <a:gd name="T4" fmla="*/ 54 w 66"/>
                  <a:gd name="T5" fmla="*/ 6 h 21"/>
                  <a:gd name="T6" fmla="*/ 48 w 66"/>
                  <a:gd name="T7" fmla="*/ 3 h 21"/>
                  <a:gd name="T8" fmla="*/ 42 w 66"/>
                  <a:gd name="T9" fmla="*/ 0 h 21"/>
                  <a:gd name="T10" fmla="*/ 33 w 66"/>
                  <a:gd name="T11" fmla="*/ 0 h 21"/>
                  <a:gd name="T12" fmla="*/ 27 w 66"/>
                  <a:gd name="T13" fmla="*/ 0 h 21"/>
                  <a:gd name="T14" fmla="*/ 15 w 66"/>
                  <a:gd name="T15" fmla="*/ 0 h 21"/>
                  <a:gd name="T16" fmla="*/ 3 w 66"/>
                  <a:gd name="T17" fmla="*/ 0 h 21"/>
                  <a:gd name="T18" fmla="*/ 0 w 66"/>
                  <a:gd name="T19" fmla="*/ 0 h 21"/>
                  <a:gd name="T20" fmla="*/ 0 w 66"/>
                  <a:gd name="T21" fmla="*/ 12 h 21"/>
                  <a:gd name="T22" fmla="*/ 3 w 66"/>
                  <a:gd name="T23" fmla="*/ 12 h 21"/>
                  <a:gd name="T24" fmla="*/ 15 w 66"/>
                  <a:gd name="T25" fmla="*/ 12 h 21"/>
                  <a:gd name="T26" fmla="*/ 27 w 66"/>
                  <a:gd name="T27" fmla="*/ 12 h 21"/>
                  <a:gd name="T28" fmla="*/ 33 w 66"/>
                  <a:gd name="T29" fmla="*/ 12 h 21"/>
                  <a:gd name="T30" fmla="*/ 39 w 66"/>
                  <a:gd name="T31" fmla="*/ 15 h 21"/>
                  <a:gd name="T32" fmla="*/ 45 w 66"/>
                  <a:gd name="T33" fmla="*/ 15 h 21"/>
                  <a:gd name="T34" fmla="*/ 48 w 66"/>
                  <a:gd name="T35" fmla="*/ 18 h 21"/>
                  <a:gd name="T36" fmla="*/ 54 w 66"/>
                  <a:gd name="T37" fmla="*/ 18 h 21"/>
                  <a:gd name="T38" fmla="*/ 60 w 66"/>
                  <a:gd name="T39" fmla="*/ 21 h 21"/>
                  <a:gd name="T40" fmla="*/ 66 w 66"/>
                  <a:gd name="T41" fmla="*/ 12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"/>
                  <a:gd name="T64" fmla="*/ 0 h 21"/>
                  <a:gd name="T65" fmla="*/ 66 w 66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" h="21">
                    <a:moveTo>
                      <a:pt x="66" y="12"/>
                    </a:moveTo>
                    <a:lnTo>
                      <a:pt x="60" y="9"/>
                    </a:lnTo>
                    <a:lnTo>
                      <a:pt x="54" y="6"/>
                    </a:lnTo>
                    <a:lnTo>
                      <a:pt x="48" y="3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1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15" y="12"/>
                    </a:lnTo>
                    <a:lnTo>
                      <a:pt x="27" y="12"/>
                    </a:lnTo>
                    <a:lnTo>
                      <a:pt x="33" y="12"/>
                    </a:lnTo>
                    <a:lnTo>
                      <a:pt x="39" y="15"/>
                    </a:lnTo>
                    <a:lnTo>
                      <a:pt x="45" y="15"/>
                    </a:lnTo>
                    <a:lnTo>
                      <a:pt x="48" y="18"/>
                    </a:lnTo>
                    <a:lnTo>
                      <a:pt x="54" y="18"/>
                    </a:lnTo>
                    <a:lnTo>
                      <a:pt x="60" y="21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01" name="Freeform 325"/>
              <p:cNvSpPr>
                <a:spLocks/>
              </p:cNvSpPr>
              <p:nvPr/>
            </p:nvSpPr>
            <p:spPr bwMode="auto">
              <a:xfrm>
                <a:off x="1415" y="3457"/>
                <a:ext cx="18" cy="18"/>
              </a:xfrm>
              <a:custGeom>
                <a:avLst/>
                <a:gdLst>
                  <a:gd name="T0" fmla="*/ 18 w 18"/>
                  <a:gd name="T1" fmla="*/ 9 h 18"/>
                  <a:gd name="T2" fmla="*/ 15 w 18"/>
                  <a:gd name="T3" fmla="*/ 6 h 18"/>
                  <a:gd name="T4" fmla="*/ 9 w 18"/>
                  <a:gd name="T5" fmla="*/ 0 h 18"/>
                  <a:gd name="T6" fmla="*/ 9 w 18"/>
                  <a:gd name="T7" fmla="*/ 0 h 18"/>
                  <a:gd name="T8" fmla="*/ 0 w 18"/>
                  <a:gd name="T9" fmla="*/ 9 h 18"/>
                  <a:gd name="T10" fmla="*/ 0 w 18"/>
                  <a:gd name="T11" fmla="*/ 9 h 18"/>
                  <a:gd name="T12" fmla="*/ 6 w 18"/>
                  <a:gd name="T13" fmla="*/ 15 h 18"/>
                  <a:gd name="T14" fmla="*/ 6 w 18"/>
                  <a:gd name="T15" fmla="*/ 18 h 18"/>
                  <a:gd name="T16" fmla="*/ 18 w 18"/>
                  <a:gd name="T17" fmla="*/ 9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18" y="9"/>
                    </a:moveTo>
                    <a:lnTo>
                      <a:pt x="15" y="6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02" name="Freeform 326"/>
              <p:cNvSpPr>
                <a:spLocks/>
              </p:cNvSpPr>
              <p:nvPr/>
            </p:nvSpPr>
            <p:spPr bwMode="auto">
              <a:xfrm>
                <a:off x="1427" y="3478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18 w 18"/>
                  <a:gd name="T3" fmla="*/ 12 h 18"/>
                  <a:gd name="T4" fmla="*/ 12 w 18"/>
                  <a:gd name="T5" fmla="*/ 3 h 18"/>
                  <a:gd name="T6" fmla="*/ 12 w 18"/>
                  <a:gd name="T7" fmla="*/ 0 h 18"/>
                  <a:gd name="T8" fmla="*/ 0 w 18"/>
                  <a:gd name="T9" fmla="*/ 9 h 18"/>
                  <a:gd name="T10" fmla="*/ 0 w 18"/>
                  <a:gd name="T11" fmla="*/ 9 h 18"/>
                  <a:gd name="T12" fmla="*/ 6 w 18"/>
                  <a:gd name="T13" fmla="*/ 18 h 18"/>
                  <a:gd name="T14" fmla="*/ 6 w 18"/>
                  <a:gd name="T15" fmla="*/ 18 h 18"/>
                  <a:gd name="T16" fmla="*/ 18 w 18"/>
                  <a:gd name="T17" fmla="*/ 1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18" y="12"/>
                    </a:moveTo>
                    <a:lnTo>
                      <a:pt x="18" y="12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6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03" name="Freeform 327"/>
              <p:cNvSpPr>
                <a:spLocks/>
              </p:cNvSpPr>
              <p:nvPr/>
            </p:nvSpPr>
            <p:spPr bwMode="auto">
              <a:xfrm>
                <a:off x="1433" y="3490"/>
                <a:ext cx="12" cy="6"/>
              </a:xfrm>
              <a:custGeom>
                <a:avLst/>
                <a:gdLst>
                  <a:gd name="T0" fmla="*/ 12 w 12"/>
                  <a:gd name="T1" fmla="*/ 3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  <a:gd name="T8" fmla="*/ 12 w 12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6"/>
                  <a:gd name="T17" fmla="*/ 12 w 12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6">
                    <a:moveTo>
                      <a:pt x="12" y="3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04" name="Freeform 328"/>
              <p:cNvSpPr>
                <a:spLocks/>
              </p:cNvSpPr>
              <p:nvPr/>
            </p:nvSpPr>
            <p:spPr bwMode="auto">
              <a:xfrm>
                <a:off x="1427" y="3505"/>
                <a:ext cx="27" cy="66"/>
              </a:xfrm>
              <a:custGeom>
                <a:avLst/>
                <a:gdLst>
                  <a:gd name="T0" fmla="*/ 9 w 27"/>
                  <a:gd name="T1" fmla="*/ 66 h 66"/>
                  <a:gd name="T2" fmla="*/ 12 w 27"/>
                  <a:gd name="T3" fmla="*/ 66 h 66"/>
                  <a:gd name="T4" fmla="*/ 15 w 27"/>
                  <a:gd name="T5" fmla="*/ 63 h 66"/>
                  <a:gd name="T6" fmla="*/ 18 w 27"/>
                  <a:gd name="T7" fmla="*/ 57 h 66"/>
                  <a:gd name="T8" fmla="*/ 21 w 27"/>
                  <a:gd name="T9" fmla="*/ 51 h 66"/>
                  <a:gd name="T10" fmla="*/ 24 w 27"/>
                  <a:gd name="T11" fmla="*/ 45 h 66"/>
                  <a:gd name="T12" fmla="*/ 24 w 27"/>
                  <a:gd name="T13" fmla="*/ 39 h 66"/>
                  <a:gd name="T14" fmla="*/ 27 w 27"/>
                  <a:gd name="T15" fmla="*/ 33 h 66"/>
                  <a:gd name="T16" fmla="*/ 27 w 27"/>
                  <a:gd name="T17" fmla="*/ 27 h 66"/>
                  <a:gd name="T18" fmla="*/ 27 w 27"/>
                  <a:gd name="T19" fmla="*/ 21 h 66"/>
                  <a:gd name="T20" fmla="*/ 27 w 27"/>
                  <a:gd name="T21" fmla="*/ 15 h 66"/>
                  <a:gd name="T22" fmla="*/ 24 w 27"/>
                  <a:gd name="T23" fmla="*/ 9 h 66"/>
                  <a:gd name="T24" fmla="*/ 24 w 27"/>
                  <a:gd name="T25" fmla="*/ 3 h 66"/>
                  <a:gd name="T26" fmla="*/ 21 w 27"/>
                  <a:gd name="T27" fmla="*/ 0 h 66"/>
                  <a:gd name="T28" fmla="*/ 9 w 27"/>
                  <a:gd name="T29" fmla="*/ 3 h 66"/>
                  <a:gd name="T30" fmla="*/ 12 w 27"/>
                  <a:gd name="T31" fmla="*/ 6 h 66"/>
                  <a:gd name="T32" fmla="*/ 12 w 27"/>
                  <a:gd name="T33" fmla="*/ 12 h 66"/>
                  <a:gd name="T34" fmla="*/ 12 w 27"/>
                  <a:gd name="T35" fmla="*/ 15 h 66"/>
                  <a:gd name="T36" fmla="*/ 12 w 27"/>
                  <a:gd name="T37" fmla="*/ 21 h 66"/>
                  <a:gd name="T38" fmla="*/ 12 w 27"/>
                  <a:gd name="T39" fmla="*/ 27 h 66"/>
                  <a:gd name="T40" fmla="*/ 12 w 27"/>
                  <a:gd name="T41" fmla="*/ 33 h 66"/>
                  <a:gd name="T42" fmla="*/ 12 w 27"/>
                  <a:gd name="T43" fmla="*/ 36 h 66"/>
                  <a:gd name="T44" fmla="*/ 12 w 27"/>
                  <a:gd name="T45" fmla="*/ 42 h 66"/>
                  <a:gd name="T46" fmla="*/ 9 w 27"/>
                  <a:gd name="T47" fmla="*/ 45 h 66"/>
                  <a:gd name="T48" fmla="*/ 6 w 27"/>
                  <a:gd name="T49" fmla="*/ 51 h 66"/>
                  <a:gd name="T50" fmla="*/ 3 w 27"/>
                  <a:gd name="T51" fmla="*/ 54 h 66"/>
                  <a:gd name="T52" fmla="*/ 3 w 27"/>
                  <a:gd name="T53" fmla="*/ 57 h 66"/>
                  <a:gd name="T54" fmla="*/ 0 w 27"/>
                  <a:gd name="T55" fmla="*/ 57 h 66"/>
                  <a:gd name="T56" fmla="*/ 9 w 27"/>
                  <a:gd name="T57" fmla="*/ 66 h 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7"/>
                  <a:gd name="T88" fmla="*/ 0 h 66"/>
                  <a:gd name="T89" fmla="*/ 27 w 27"/>
                  <a:gd name="T90" fmla="*/ 66 h 6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7" h="66">
                    <a:moveTo>
                      <a:pt x="9" y="66"/>
                    </a:moveTo>
                    <a:lnTo>
                      <a:pt x="12" y="66"/>
                    </a:lnTo>
                    <a:lnTo>
                      <a:pt x="15" y="63"/>
                    </a:lnTo>
                    <a:lnTo>
                      <a:pt x="18" y="57"/>
                    </a:lnTo>
                    <a:lnTo>
                      <a:pt x="21" y="51"/>
                    </a:lnTo>
                    <a:lnTo>
                      <a:pt x="24" y="45"/>
                    </a:lnTo>
                    <a:lnTo>
                      <a:pt x="24" y="39"/>
                    </a:lnTo>
                    <a:lnTo>
                      <a:pt x="27" y="33"/>
                    </a:lnTo>
                    <a:lnTo>
                      <a:pt x="27" y="27"/>
                    </a:lnTo>
                    <a:lnTo>
                      <a:pt x="27" y="21"/>
                    </a:lnTo>
                    <a:lnTo>
                      <a:pt x="27" y="15"/>
                    </a:lnTo>
                    <a:lnTo>
                      <a:pt x="24" y="9"/>
                    </a:lnTo>
                    <a:lnTo>
                      <a:pt x="24" y="3"/>
                    </a:lnTo>
                    <a:lnTo>
                      <a:pt x="21" y="0"/>
                    </a:lnTo>
                    <a:lnTo>
                      <a:pt x="9" y="3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2" y="15"/>
                    </a:lnTo>
                    <a:lnTo>
                      <a:pt x="12" y="21"/>
                    </a:lnTo>
                    <a:lnTo>
                      <a:pt x="12" y="27"/>
                    </a:lnTo>
                    <a:lnTo>
                      <a:pt x="12" y="33"/>
                    </a:lnTo>
                    <a:lnTo>
                      <a:pt x="12" y="36"/>
                    </a:lnTo>
                    <a:lnTo>
                      <a:pt x="12" y="42"/>
                    </a:lnTo>
                    <a:lnTo>
                      <a:pt x="9" y="45"/>
                    </a:lnTo>
                    <a:lnTo>
                      <a:pt x="6" y="51"/>
                    </a:lnTo>
                    <a:lnTo>
                      <a:pt x="3" y="54"/>
                    </a:lnTo>
                    <a:lnTo>
                      <a:pt x="3" y="57"/>
                    </a:lnTo>
                    <a:lnTo>
                      <a:pt x="0" y="57"/>
                    </a:lnTo>
                    <a:lnTo>
                      <a:pt x="9" y="6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05" name="Freeform 329"/>
              <p:cNvSpPr>
                <a:spLocks/>
              </p:cNvSpPr>
              <p:nvPr/>
            </p:nvSpPr>
            <p:spPr bwMode="auto">
              <a:xfrm>
                <a:off x="1406" y="3559"/>
                <a:ext cx="15" cy="18"/>
              </a:xfrm>
              <a:custGeom>
                <a:avLst/>
                <a:gdLst>
                  <a:gd name="T0" fmla="*/ 0 w 15"/>
                  <a:gd name="T1" fmla="*/ 9 h 18"/>
                  <a:gd name="T2" fmla="*/ 0 w 15"/>
                  <a:gd name="T3" fmla="*/ 12 h 18"/>
                  <a:gd name="T4" fmla="*/ 6 w 15"/>
                  <a:gd name="T5" fmla="*/ 15 h 18"/>
                  <a:gd name="T6" fmla="*/ 9 w 15"/>
                  <a:gd name="T7" fmla="*/ 18 h 18"/>
                  <a:gd name="T8" fmla="*/ 12 w 15"/>
                  <a:gd name="T9" fmla="*/ 18 h 18"/>
                  <a:gd name="T10" fmla="*/ 15 w 15"/>
                  <a:gd name="T11" fmla="*/ 6 h 18"/>
                  <a:gd name="T12" fmla="*/ 15 w 15"/>
                  <a:gd name="T13" fmla="*/ 6 h 18"/>
                  <a:gd name="T14" fmla="*/ 12 w 15"/>
                  <a:gd name="T15" fmla="*/ 3 h 18"/>
                  <a:gd name="T16" fmla="*/ 9 w 15"/>
                  <a:gd name="T17" fmla="*/ 3 h 18"/>
                  <a:gd name="T18" fmla="*/ 9 w 15"/>
                  <a:gd name="T19" fmla="*/ 0 h 18"/>
                  <a:gd name="T20" fmla="*/ 0 w 15"/>
                  <a:gd name="T21" fmla="*/ 9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8"/>
                  <a:gd name="T35" fmla="*/ 15 w 15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8">
                    <a:moveTo>
                      <a:pt x="0" y="9"/>
                    </a:moveTo>
                    <a:lnTo>
                      <a:pt x="0" y="12"/>
                    </a:lnTo>
                    <a:lnTo>
                      <a:pt x="6" y="15"/>
                    </a:lnTo>
                    <a:lnTo>
                      <a:pt x="9" y="18"/>
                    </a:lnTo>
                    <a:lnTo>
                      <a:pt x="12" y="18"/>
                    </a:lnTo>
                    <a:lnTo>
                      <a:pt x="15" y="6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06" name="Freeform 330"/>
              <p:cNvSpPr>
                <a:spLocks/>
              </p:cNvSpPr>
              <p:nvPr/>
            </p:nvSpPr>
            <p:spPr bwMode="auto">
              <a:xfrm>
                <a:off x="1388" y="3541"/>
                <a:ext cx="18" cy="18"/>
              </a:xfrm>
              <a:custGeom>
                <a:avLst/>
                <a:gdLst>
                  <a:gd name="T0" fmla="*/ 0 w 18"/>
                  <a:gd name="T1" fmla="*/ 9 h 18"/>
                  <a:gd name="T2" fmla="*/ 0 w 18"/>
                  <a:gd name="T3" fmla="*/ 9 h 18"/>
                  <a:gd name="T4" fmla="*/ 9 w 18"/>
                  <a:gd name="T5" fmla="*/ 18 h 18"/>
                  <a:gd name="T6" fmla="*/ 18 w 18"/>
                  <a:gd name="T7" fmla="*/ 9 h 18"/>
                  <a:gd name="T8" fmla="*/ 9 w 18"/>
                  <a:gd name="T9" fmla="*/ 0 h 18"/>
                  <a:gd name="T10" fmla="*/ 9 w 18"/>
                  <a:gd name="T11" fmla="*/ 0 h 18"/>
                  <a:gd name="T12" fmla="*/ 0 w 18"/>
                  <a:gd name="T13" fmla="*/ 9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8"/>
                  <a:gd name="T23" fmla="*/ 18 w 18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8">
                    <a:moveTo>
                      <a:pt x="0" y="9"/>
                    </a:moveTo>
                    <a:lnTo>
                      <a:pt x="0" y="9"/>
                    </a:lnTo>
                    <a:lnTo>
                      <a:pt x="9" y="18"/>
                    </a:lnTo>
                    <a:lnTo>
                      <a:pt x="18" y="9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07" name="Freeform 331"/>
              <p:cNvSpPr>
                <a:spLocks/>
              </p:cNvSpPr>
              <p:nvPr/>
            </p:nvSpPr>
            <p:spPr bwMode="auto">
              <a:xfrm>
                <a:off x="1349" y="3511"/>
                <a:ext cx="39" cy="27"/>
              </a:xfrm>
              <a:custGeom>
                <a:avLst/>
                <a:gdLst>
                  <a:gd name="T0" fmla="*/ 6 w 39"/>
                  <a:gd name="T1" fmla="*/ 15 h 27"/>
                  <a:gd name="T2" fmla="*/ 6 w 39"/>
                  <a:gd name="T3" fmla="*/ 15 h 27"/>
                  <a:gd name="T4" fmla="*/ 6 w 39"/>
                  <a:gd name="T5" fmla="*/ 15 h 27"/>
                  <a:gd name="T6" fmla="*/ 9 w 39"/>
                  <a:gd name="T7" fmla="*/ 15 h 27"/>
                  <a:gd name="T8" fmla="*/ 9 w 39"/>
                  <a:gd name="T9" fmla="*/ 15 h 27"/>
                  <a:gd name="T10" fmla="*/ 12 w 39"/>
                  <a:gd name="T11" fmla="*/ 15 h 27"/>
                  <a:gd name="T12" fmla="*/ 15 w 39"/>
                  <a:gd name="T13" fmla="*/ 18 h 27"/>
                  <a:gd name="T14" fmla="*/ 18 w 39"/>
                  <a:gd name="T15" fmla="*/ 21 h 27"/>
                  <a:gd name="T16" fmla="*/ 24 w 39"/>
                  <a:gd name="T17" fmla="*/ 24 h 27"/>
                  <a:gd name="T18" fmla="*/ 30 w 39"/>
                  <a:gd name="T19" fmla="*/ 27 h 27"/>
                  <a:gd name="T20" fmla="*/ 30 w 39"/>
                  <a:gd name="T21" fmla="*/ 27 h 27"/>
                  <a:gd name="T22" fmla="*/ 39 w 39"/>
                  <a:gd name="T23" fmla="*/ 18 h 27"/>
                  <a:gd name="T24" fmla="*/ 39 w 39"/>
                  <a:gd name="T25" fmla="*/ 18 h 27"/>
                  <a:gd name="T26" fmla="*/ 33 w 39"/>
                  <a:gd name="T27" fmla="*/ 15 h 27"/>
                  <a:gd name="T28" fmla="*/ 27 w 39"/>
                  <a:gd name="T29" fmla="*/ 9 h 27"/>
                  <a:gd name="T30" fmla="*/ 21 w 39"/>
                  <a:gd name="T31" fmla="*/ 6 h 27"/>
                  <a:gd name="T32" fmla="*/ 15 w 39"/>
                  <a:gd name="T33" fmla="*/ 3 h 27"/>
                  <a:gd name="T34" fmla="*/ 12 w 39"/>
                  <a:gd name="T35" fmla="*/ 3 h 27"/>
                  <a:gd name="T36" fmla="*/ 9 w 39"/>
                  <a:gd name="T37" fmla="*/ 0 h 27"/>
                  <a:gd name="T38" fmla="*/ 6 w 39"/>
                  <a:gd name="T39" fmla="*/ 0 h 27"/>
                  <a:gd name="T40" fmla="*/ 3 w 39"/>
                  <a:gd name="T41" fmla="*/ 3 h 27"/>
                  <a:gd name="T42" fmla="*/ 0 w 39"/>
                  <a:gd name="T43" fmla="*/ 3 h 27"/>
                  <a:gd name="T44" fmla="*/ 6 w 39"/>
                  <a:gd name="T45" fmla="*/ 15 h 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"/>
                  <a:gd name="T70" fmla="*/ 0 h 27"/>
                  <a:gd name="T71" fmla="*/ 39 w 39"/>
                  <a:gd name="T72" fmla="*/ 27 h 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" h="27">
                    <a:moveTo>
                      <a:pt x="6" y="15"/>
                    </a:moveTo>
                    <a:lnTo>
                      <a:pt x="6" y="15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5" y="18"/>
                    </a:lnTo>
                    <a:lnTo>
                      <a:pt x="18" y="21"/>
                    </a:lnTo>
                    <a:lnTo>
                      <a:pt x="24" y="24"/>
                    </a:lnTo>
                    <a:lnTo>
                      <a:pt x="30" y="27"/>
                    </a:lnTo>
                    <a:lnTo>
                      <a:pt x="39" y="18"/>
                    </a:lnTo>
                    <a:lnTo>
                      <a:pt x="33" y="15"/>
                    </a:lnTo>
                    <a:lnTo>
                      <a:pt x="27" y="9"/>
                    </a:lnTo>
                    <a:lnTo>
                      <a:pt x="21" y="6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08" name="Rectangle 332"/>
              <p:cNvSpPr>
                <a:spLocks noChangeArrowheads="1"/>
              </p:cNvSpPr>
              <p:nvPr/>
            </p:nvSpPr>
            <p:spPr bwMode="auto">
              <a:xfrm>
                <a:off x="1349" y="3514"/>
                <a:ext cx="3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09" name="Freeform 333"/>
              <p:cNvSpPr>
                <a:spLocks/>
              </p:cNvSpPr>
              <p:nvPr/>
            </p:nvSpPr>
            <p:spPr bwMode="auto">
              <a:xfrm>
                <a:off x="1337" y="3514"/>
                <a:ext cx="18" cy="33"/>
              </a:xfrm>
              <a:custGeom>
                <a:avLst/>
                <a:gdLst>
                  <a:gd name="T0" fmla="*/ 12 w 18"/>
                  <a:gd name="T1" fmla="*/ 30 h 33"/>
                  <a:gd name="T2" fmla="*/ 12 w 18"/>
                  <a:gd name="T3" fmla="*/ 27 h 33"/>
                  <a:gd name="T4" fmla="*/ 12 w 18"/>
                  <a:gd name="T5" fmla="*/ 24 h 33"/>
                  <a:gd name="T6" fmla="*/ 12 w 18"/>
                  <a:gd name="T7" fmla="*/ 21 h 33"/>
                  <a:gd name="T8" fmla="*/ 12 w 18"/>
                  <a:gd name="T9" fmla="*/ 18 h 33"/>
                  <a:gd name="T10" fmla="*/ 12 w 18"/>
                  <a:gd name="T11" fmla="*/ 15 h 33"/>
                  <a:gd name="T12" fmla="*/ 15 w 18"/>
                  <a:gd name="T13" fmla="*/ 15 h 33"/>
                  <a:gd name="T14" fmla="*/ 15 w 18"/>
                  <a:gd name="T15" fmla="*/ 12 h 33"/>
                  <a:gd name="T16" fmla="*/ 18 w 18"/>
                  <a:gd name="T17" fmla="*/ 12 h 33"/>
                  <a:gd name="T18" fmla="*/ 18 w 18"/>
                  <a:gd name="T19" fmla="*/ 12 h 33"/>
                  <a:gd name="T20" fmla="*/ 12 w 18"/>
                  <a:gd name="T21" fmla="*/ 0 h 33"/>
                  <a:gd name="T22" fmla="*/ 9 w 18"/>
                  <a:gd name="T23" fmla="*/ 0 h 33"/>
                  <a:gd name="T24" fmla="*/ 6 w 18"/>
                  <a:gd name="T25" fmla="*/ 3 h 33"/>
                  <a:gd name="T26" fmla="*/ 3 w 18"/>
                  <a:gd name="T27" fmla="*/ 6 h 33"/>
                  <a:gd name="T28" fmla="*/ 0 w 18"/>
                  <a:gd name="T29" fmla="*/ 12 h 33"/>
                  <a:gd name="T30" fmla="*/ 0 w 18"/>
                  <a:gd name="T31" fmla="*/ 15 h 33"/>
                  <a:gd name="T32" fmla="*/ 0 w 18"/>
                  <a:gd name="T33" fmla="*/ 21 h 33"/>
                  <a:gd name="T34" fmla="*/ 0 w 18"/>
                  <a:gd name="T35" fmla="*/ 24 h 33"/>
                  <a:gd name="T36" fmla="*/ 0 w 18"/>
                  <a:gd name="T37" fmla="*/ 30 h 33"/>
                  <a:gd name="T38" fmla="*/ 0 w 18"/>
                  <a:gd name="T39" fmla="*/ 33 h 33"/>
                  <a:gd name="T40" fmla="*/ 12 w 18"/>
                  <a:gd name="T41" fmla="*/ 30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"/>
                  <a:gd name="T64" fmla="*/ 0 h 33"/>
                  <a:gd name="T65" fmla="*/ 18 w 18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" h="33">
                    <a:moveTo>
                      <a:pt x="12" y="30"/>
                    </a:moveTo>
                    <a:lnTo>
                      <a:pt x="12" y="27"/>
                    </a:lnTo>
                    <a:lnTo>
                      <a:pt x="12" y="24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2" y="15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10" name="Freeform 334"/>
              <p:cNvSpPr>
                <a:spLocks/>
              </p:cNvSpPr>
              <p:nvPr/>
            </p:nvSpPr>
            <p:spPr bwMode="auto">
              <a:xfrm>
                <a:off x="1343" y="3556"/>
                <a:ext cx="18" cy="18"/>
              </a:xfrm>
              <a:custGeom>
                <a:avLst/>
                <a:gdLst>
                  <a:gd name="T0" fmla="*/ 18 w 18"/>
                  <a:gd name="T1" fmla="*/ 9 h 18"/>
                  <a:gd name="T2" fmla="*/ 18 w 18"/>
                  <a:gd name="T3" fmla="*/ 9 h 18"/>
                  <a:gd name="T4" fmla="*/ 15 w 18"/>
                  <a:gd name="T5" fmla="*/ 3 h 18"/>
                  <a:gd name="T6" fmla="*/ 12 w 18"/>
                  <a:gd name="T7" fmla="*/ 0 h 18"/>
                  <a:gd name="T8" fmla="*/ 12 w 18"/>
                  <a:gd name="T9" fmla="*/ 0 h 18"/>
                  <a:gd name="T10" fmla="*/ 0 w 18"/>
                  <a:gd name="T11" fmla="*/ 6 h 18"/>
                  <a:gd name="T12" fmla="*/ 0 w 18"/>
                  <a:gd name="T13" fmla="*/ 6 h 18"/>
                  <a:gd name="T14" fmla="*/ 3 w 18"/>
                  <a:gd name="T15" fmla="*/ 12 h 18"/>
                  <a:gd name="T16" fmla="*/ 6 w 18"/>
                  <a:gd name="T17" fmla="*/ 15 h 18"/>
                  <a:gd name="T18" fmla="*/ 6 w 18"/>
                  <a:gd name="T19" fmla="*/ 18 h 18"/>
                  <a:gd name="T20" fmla="*/ 18 w 18"/>
                  <a:gd name="T21" fmla="*/ 9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8"/>
                  <a:gd name="T35" fmla="*/ 18 w 18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8">
                    <a:moveTo>
                      <a:pt x="18" y="9"/>
                    </a:moveTo>
                    <a:lnTo>
                      <a:pt x="18" y="9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3" y="12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11" name="Freeform 335"/>
              <p:cNvSpPr>
                <a:spLocks/>
              </p:cNvSpPr>
              <p:nvPr/>
            </p:nvSpPr>
            <p:spPr bwMode="auto">
              <a:xfrm>
                <a:off x="1358" y="3574"/>
                <a:ext cx="15" cy="18"/>
              </a:xfrm>
              <a:custGeom>
                <a:avLst/>
                <a:gdLst>
                  <a:gd name="T0" fmla="*/ 15 w 15"/>
                  <a:gd name="T1" fmla="*/ 18 h 18"/>
                  <a:gd name="T2" fmla="*/ 15 w 15"/>
                  <a:gd name="T3" fmla="*/ 15 h 18"/>
                  <a:gd name="T4" fmla="*/ 15 w 15"/>
                  <a:gd name="T5" fmla="*/ 9 h 18"/>
                  <a:gd name="T6" fmla="*/ 15 w 15"/>
                  <a:gd name="T7" fmla="*/ 6 h 18"/>
                  <a:gd name="T8" fmla="*/ 12 w 15"/>
                  <a:gd name="T9" fmla="*/ 3 h 18"/>
                  <a:gd name="T10" fmla="*/ 12 w 15"/>
                  <a:gd name="T11" fmla="*/ 0 h 18"/>
                  <a:gd name="T12" fmla="*/ 3 w 15"/>
                  <a:gd name="T13" fmla="*/ 9 h 18"/>
                  <a:gd name="T14" fmla="*/ 0 w 15"/>
                  <a:gd name="T15" fmla="*/ 9 h 18"/>
                  <a:gd name="T16" fmla="*/ 0 w 15"/>
                  <a:gd name="T17" fmla="*/ 9 h 18"/>
                  <a:gd name="T18" fmla="*/ 0 w 15"/>
                  <a:gd name="T19" fmla="*/ 12 h 18"/>
                  <a:gd name="T20" fmla="*/ 0 w 15"/>
                  <a:gd name="T21" fmla="*/ 12 h 18"/>
                  <a:gd name="T22" fmla="*/ 0 w 15"/>
                  <a:gd name="T23" fmla="*/ 18 h 18"/>
                  <a:gd name="T24" fmla="*/ 15 w 15"/>
                  <a:gd name="T25" fmla="*/ 18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18"/>
                  <a:gd name="T41" fmla="*/ 15 w 15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18">
                    <a:moveTo>
                      <a:pt x="15" y="18"/>
                    </a:moveTo>
                    <a:lnTo>
                      <a:pt x="15" y="15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5" y="1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12" name="Freeform 336"/>
              <p:cNvSpPr>
                <a:spLocks/>
              </p:cNvSpPr>
              <p:nvPr/>
            </p:nvSpPr>
            <p:spPr bwMode="auto">
              <a:xfrm>
                <a:off x="1352" y="3604"/>
                <a:ext cx="18" cy="36"/>
              </a:xfrm>
              <a:custGeom>
                <a:avLst/>
                <a:gdLst>
                  <a:gd name="T0" fmla="*/ 15 w 18"/>
                  <a:gd name="T1" fmla="*/ 33 h 36"/>
                  <a:gd name="T2" fmla="*/ 15 w 18"/>
                  <a:gd name="T3" fmla="*/ 30 h 36"/>
                  <a:gd name="T4" fmla="*/ 12 w 18"/>
                  <a:gd name="T5" fmla="*/ 27 h 36"/>
                  <a:gd name="T6" fmla="*/ 12 w 18"/>
                  <a:gd name="T7" fmla="*/ 24 h 36"/>
                  <a:gd name="T8" fmla="*/ 12 w 18"/>
                  <a:gd name="T9" fmla="*/ 21 h 36"/>
                  <a:gd name="T10" fmla="*/ 12 w 18"/>
                  <a:gd name="T11" fmla="*/ 18 h 36"/>
                  <a:gd name="T12" fmla="*/ 15 w 18"/>
                  <a:gd name="T13" fmla="*/ 9 h 36"/>
                  <a:gd name="T14" fmla="*/ 18 w 18"/>
                  <a:gd name="T15" fmla="*/ 3 h 36"/>
                  <a:gd name="T16" fmla="*/ 3 w 18"/>
                  <a:gd name="T17" fmla="*/ 0 h 36"/>
                  <a:gd name="T18" fmla="*/ 3 w 18"/>
                  <a:gd name="T19" fmla="*/ 6 h 36"/>
                  <a:gd name="T20" fmla="*/ 0 w 18"/>
                  <a:gd name="T21" fmla="*/ 15 h 36"/>
                  <a:gd name="T22" fmla="*/ 0 w 18"/>
                  <a:gd name="T23" fmla="*/ 21 h 36"/>
                  <a:gd name="T24" fmla="*/ 0 w 18"/>
                  <a:gd name="T25" fmla="*/ 24 h 36"/>
                  <a:gd name="T26" fmla="*/ 0 w 18"/>
                  <a:gd name="T27" fmla="*/ 30 h 36"/>
                  <a:gd name="T28" fmla="*/ 3 w 18"/>
                  <a:gd name="T29" fmla="*/ 36 h 36"/>
                  <a:gd name="T30" fmla="*/ 3 w 18"/>
                  <a:gd name="T31" fmla="*/ 33 h 36"/>
                  <a:gd name="T32" fmla="*/ 15 w 18"/>
                  <a:gd name="T33" fmla="*/ 33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36"/>
                  <a:gd name="T53" fmla="*/ 18 w 18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36">
                    <a:moveTo>
                      <a:pt x="15" y="33"/>
                    </a:moveTo>
                    <a:lnTo>
                      <a:pt x="15" y="30"/>
                    </a:lnTo>
                    <a:lnTo>
                      <a:pt x="12" y="27"/>
                    </a:lnTo>
                    <a:lnTo>
                      <a:pt x="12" y="24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5" y="9"/>
                    </a:lnTo>
                    <a:lnTo>
                      <a:pt x="18" y="3"/>
                    </a:lnTo>
                    <a:lnTo>
                      <a:pt x="3" y="0"/>
                    </a:lnTo>
                    <a:lnTo>
                      <a:pt x="3" y="6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3" y="36"/>
                    </a:lnTo>
                    <a:lnTo>
                      <a:pt x="3" y="33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13" name="Freeform 337"/>
              <p:cNvSpPr>
                <a:spLocks/>
              </p:cNvSpPr>
              <p:nvPr/>
            </p:nvSpPr>
            <p:spPr bwMode="auto">
              <a:xfrm>
                <a:off x="1367" y="3634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h 3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3"/>
                  <a:gd name="T9" fmla="*/ 3 h 3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14" name="Freeform 338"/>
              <p:cNvSpPr>
                <a:spLocks/>
              </p:cNvSpPr>
              <p:nvPr/>
            </p:nvSpPr>
            <p:spPr bwMode="auto">
              <a:xfrm>
                <a:off x="1355" y="3637"/>
                <a:ext cx="30" cy="30"/>
              </a:xfrm>
              <a:custGeom>
                <a:avLst/>
                <a:gdLst>
                  <a:gd name="T0" fmla="*/ 30 w 30"/>
                  <a:gd name="T1" fmla="*/ 18 h 30"/>
                  <a:gd name="T2" fmla="*/ 27 w 30"/>
                  <a:gd name="T3" fmla="*/ 15 h 30"/>
                  <a:gd name="T4" fmla="*/ 21 w 30"/>
                  <a:gd name="T5" fmla="*/ 12 h 30"/>
                  <a:gd name="T6" fmla="*/ 18 w 30"/>
                  <a:gd name="T7" fmla="*/ 12 h 30"/>
                  <a:gd name="T8" fmla="*/ 15 w 30"/>
                  <a:gd name="T9" fmla="*/ 9 h 30"/>
                  <a:gd name="T10" fmla="*/ 15 w 30"/>
                  <a:gd name="T11" fmla="*/ 6 h 30"/>
                  <a:gd name="T12" fmla="*/ 12 w 30"/>
                  <a:gd name="T13" fmla="*/ 6 h 30"/>
                  <a:gd name="T14" fmla="*/ 12 w 30"/>
                  <a:gd name="T15" fmla="*/ 3 h 30"/>
                  <a:gd name="T16" fmla="*/ 12 w 30"/>
                  <a:gd name="T17" fmla="*/ 0 h 30"/>
                  <a:gd name="T18" fmla="*/ 0 w 30"/>
                  <a:gd name="T19" fmla="*/ 0 h 30"/>
                  <a:gd name="T20" fmla="*/ 0 w 30"/>
                  <a:gd name="T21" fmla="*/ 6 h 30"/>
                  <a:gd name="T22" fmla="*/ 0 w 30"/>
                  <a:gd name="T23" fmla="*/ 9 h 30"/>
                  <a:gd name="T24" fmla="*/ 3 w 30"/>
                  <a:gd name="T25" fmla="*/ 12 h 30"/>
                  <a:gd name="T26" fmla="*/ 6 w 30"/>
                  <a:gd name="T27" fmla="*/ 18 h 30"/>
                  <a:gd name="T28" fmla="*/ 9 w 30"/>
                  <a:gd name="T29" fmla="*/ 21 h 30"/>
                  <a:gd name="T30" fmla="*/ 15 w 30"/>
                  <a:gd name="T31" fmla="*/ 24 h 30"/>
                  <a:gd name="T32" fmla="*/ 18 w 30"/>
                  <a:gd name="T33" fmla="*/ 27 h 30"/>
                  <a:gd name="T34" fmla="*/ 21 w 30"/>
                  <a:gd name="T35" fmla="*/ 30 h 30"/>
                  <a:gd name="T36" fmla="*/ 30 w 30"/>
                  <a:gd name="T37" fmla="*/ 18 h 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"/>
                  <a:gd name="T58" fmla="*/ 0 h 30"/>
                  <a:gd name="T59" fmla="*/ 30 w 30"/>
                  <a:gd name="T60" fmla="*/ 30 h 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" h="30">
                    <a:moveTo>
                      <a:pt x="30" y="18"/>
                    </a:moveTo>
                    <a:lnTo>
                      <a:pt x="27" y="15"/>
                    </a:lnTo>
                    <a:lnTo>
                      <a:pt x="21" y="12"/>
                    </a:lnTo>
                    <a:lnTo>
                      <a:pt x="18" y="12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6" y="18"/>
                    </a:lnTo>
                    <a:lnTo>
                      <a:pt x="9" y="21"/>
                    </a:lnTo>
                    <a:lnTo>
                      <a:pt x="15" y="24"/>
                    </a:lnTo>
                    <a:lnTo>
                      <a:pt x="18" y="27"/>
                    </a:lnTo>
                    <a:lnTo>
                      <a:pt x="21" y="30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15" name="Freeform 339"/>
              <p:cNvSpPr>
                <a:spLocks/>
              </p:cNvSpPr>
              <p:nvPr/>
            </p:nvSpPr>
            <p:spPr bwMode="auto">
              <a:xfrm>
                <a:off x="1367" y="3664"/>
                <a:ext cx="15" cy="12"/>
              </a:xfrm>
              <a:custGeom>
                <a:avLst/>
                <a:gdLst>
                  <a:gd name="T0" fmla="*/ 0 w 15"/>
                  <a:gd name="T1" fmla="*/ 12 h 12"/>
                  <a:gd name="T2" fmla="*/ 6 w 15"/>
                  <a:gd name="T3" fmla="*/ 12 h 12"/>
                  <a:gd name="T4" fmla="*/ 9 w 15"/>
                  <a:gd name="T5" fmla="*/ 12 h 12"/>
                  <a:gd name="T6" fmla="*/ 15 w 15"/>
                  <a:gd name="T7" fmla="*/ 12 h 12"/>
                  <a:gd name="T8" fmla="*/ 9 w 15"/>
                  <a:gd name="T9" fmla="*/ 0 h 12"/>
                  <a:gd name="T10" fmla="*/ 6 w 15"/>
                  <a:gd name="T11" fmla="*/ 0 h 12"/>
                  <a:gd name="T12" fmla="*/ 3 w 15"/>
                  <a:gd name="T13" fmla="*/ 0 h 12"/>
                  <a:gd name="T14" fmla="*/ 0 w 15"/>
                  <a:gd name="T15" fmla="*/ 0 h 12"/>
                  <a:gd name="T16" fmla="*/ 0 w 15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2"/>
                  <a:gd name="T29" fmla="*/ 15 w 15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2">
                    <a:moveTo>
                      <a:pt x="0" y="12"/>
                    </a:moveTo>
                    <a:lnTo>
                      <a:pt x="6" y="12"/>
                    </a:lnTo>
                    <a:lnTo>
                      <a:pt x="9" y="12"/>
                    </a:lnTo>
                    <a:lnTo>
                      <a:pt x="15" y="1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16" name="Freeform 340"/>
              <p:cNvSpPr>
                <a:spLocks/>
              </p:cNvSpPr>
              <p:nvPr/>
            </p:nvSpPr>
            <p:spPr bwMode="auto">
              <a:xfrm>
                <a:off x="1340" y="3664"/>
                <a:ext cx="15" cy="12"/>
              </a:xfrm>
              <a:custGeom>
                <a:avLst/>
                <a:gdLst>
                  <a:gd name="T0" fmla="*/ 0 w 15"/>
                  <a:gd name="T1" fmla="*/ 9 h 12"/>
                  <a:gd name="T2" fmla="*/ 3 w 15"/>
                  <a:gd name="T3" fmla="*/ 12 h 12"/>
                  <a:gd name="T4" fmla="*/ 12 w 15"/>
                  <a:gd name="T5" fmla="*/ 12 h 12"/>
                  <a:gd name="T6" fmla="*/ 12 w 15"/>
                  <a:gd name="T7" fmla="*/ 12 h 12"/>
                  <a:gd name="T8" fmla="*/ 15 w 15"/>
                  <a:gd name="T9" fmla="*/ 0 h 12"/>
                  <a:gd name="T10" fmla="*/ 15 w 15"/>
                  <a:gd name="T11" fmla="*/ 0 h 12"/>
                  <a:gd name="T12" fmla="*/ 6 w 15"/>
                  <a:gd name="T13" fmla="*/ 0 h 12"/>
                  <a:gd name="T14" fmla="*/ 9 w 15"/>
                  <a:gd name="T15" fmla="*/ 0 h 12"/>
                  <a:gd name="T16" fmla="*/ 0 w 15"/>
                  <a:gd name="T17" fmla="*/ 9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2"/>
                  <a:gd name="T29" fmla="*/ 15 w 15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2">
                    <a:moveTo>
                      <a:pt x="0" y="9"/>
                    </a:moveTo>
                    <a:lnTo>
                      <a:pt x="3" y="12"/>
                    </a:lnTo>
                    <a:lnTo>
                      <a:pt x="12" y="12"/>
                    </a:lnTo>
                    <a:lnTo>
                      <a:pt x="15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17" name="Freeform 341"/>
              <p:cNvSpPr>
                <a:spLocks/>
              </p:cNvSpPr>
              <p:nvPr/>
            </p:nvSpPr>
            <p:spPr bwMode="auto">
              <a:xfrm>
                <a:off x="1340" y="3673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3 h 3"/>
                  <a:gd name="T4" fmla="*/ 0 w 3"/>
                  <a:gd name="T5" fmla="*/ 0 h 3"/>
                  <a:gd name="T6" fmla="*/ 3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3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18" name="Freeform 342"/>
              <p:cNvSpPr>
                <a:spLocks/>
              </p:cNvSpPr>
              <p:nvPr/>
            </p:nvSpPr>
            <p:spPr bwMode="auto">
              <a:xfrm>
                <a:off x="1337" y="3661"/>
                <a:ext cx="12" cy="12"/>
              </a:xfrm>
              <a:custGeom>
                <a:avLst/>
                <a:gdLst>
                  <a:gd name="T0" fmla="*/ 0 w 12"/>
                  <a:gd name="T1" fmla="*/ 9 h 12"/>
                  <a:gd name="T2" fmla="*/ 12 w 12"/>
                  <a:gd name="T3" fmla="*/ 0 h 12"/>
                  <a:gd name="T4" fmla="*/ 12 w 12"/>
                  <a:gd name="T5" fmla="*/ 3 h 12"/>
                  <a:gd name="T6" fmla="*/ 3 w 12"/>
                  <a:gd name="T7" fmla="*/ 12 h 12"/>
                  <a:gd name="T8" fmla="*/ 0 w 12"/>
                  <a:gd name="T9" fmla="*/ 9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"/>
                  <a:gd name="T17" fmla="*/ 12 w 1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">
                    <a:moveTo>
                      <a:pt x="0" y="9"/>
                    </a:moveTo>
                    <a:lnTo>
                      <a:pt x="12" y="0"/>
                    </a:lnTo>
                    <a:lnTo>
                      <a:pt x="12" y="3"/>
                    </a:lnTo>
                    <a:lnTo>
                      <a:pt x="3" y="12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19" name="Freeform 343"/>
              <p:cNvSpPr>
                <a:spLocks/>
              </p:cNvSpPr>
              <p:nvPr/>
            </p:nvSpPr>
            <p:spPr bwMode="auto">
              <a:xfrm>
                <a:off x="1298" y="3625"/>
                <a:ext cx="42" cy="33"/>
              </a:xfrm>
              <a:custGeom>
                <a:avLst/>
                <a:gdLst>
                  <a:gd name="T0" fmla="*/ 3 w 42"/>
                  <a:gd name="T1" fmla="*/ 12 h 33"/>
                  <a:gd name="T2" fmla="*/ 3 w 42"/>
                  <a:gd name="T3" fmla="*/ 12 h 33"/>
                  <a:gd name="T4" fmla="*/ 6 w 42"/>
                  <a:gd name="T5" fmla="*/ 12 h 33"/>
                  <a:gd name="T6" fmla="*/ 12 w 42"/>
                  <a:gd name="T7" fmla="*/ 12 h 33"/>
                  <a:gd name="T8" fmla="*/ 15 w 42"/>
                  <a:gd name="T9" fmla="*/ 15 h 33"/>
                  <a:gd name="T10" fmla="*/ 18 w 42"/>
                  <a:gd name="T11" fmla="*/ 15 h 33"/>
                  <a:gd name="T12" fmla="*/ 18 w 42"/>
                  <a:gd name="T13" fmla="*/ 15 h 33"/>
                  <a:gd name="T14" fmla="*/ 21 w 42"/>
                  <a:gd name="T15" fmla="*/ 18 h 33"/>
                  <a:gd name="T16" fmla="*/ 21 w 42"/>
                  <a:gd name="T17" fmla="*/ 18 h 33"/>
                  <a:gd name="T18" fmla="*/ 24 w 42"/>
                  <a:gd name="T19" fmla="*/ 18 h 33"/>
                  <a:gd name="T20" fmla="*/ 30 w 42"/>
                  <a:gd name="T21" fmla="*/ 30 h 33"/>
                  <a:gd name="T22" fmla="*/ 33 w 42"/>
                  <a:gd name="T23" fmla="*/ 33 h 33"/>
                  <a:gd name="T24" fmla="*/ 42 w 42"/>
                  <a:gd name="T25" fmla="*/ 24 h 33"/>
                  <a:gd name="T26" fmla="*/ 42 w 42"/>
                  <a:gd name="T27" fmla="*/ 24 h 33"/>
                  <a:gd name="T28" fmla="*/ 33 w 42"/>
                  <a:gd name="T29" fmla="*/ 12 h 33"/>
                  <a:gd name="T30" fmla="*/ 30 w 42"/>
                  <a:gd name="T31" fmla="*/ 9 h 33"/>
                  <a:gd name="T32" fmla="*/ 27 w 42"/>
                  <a:gd name="T33" fmla="*/ 6 h 33"/>
                  <a:gd name="T34" fmla="*/ 24 w 42"/>
                  <a:gd name="T35" fmla="*/ 3 h 33"/>
                  <a:gd name="T36" fmla="*/ 21 w 42"/>
                  <a:gd name="T37" fmla="*/ 3 h 33"/>
                  <a:gd name="T38" fmla="*/ 18 w 42"/>
                  <a:gd name="T39" fmla="*/ 0 h 33"/>
                  <a:gd name="T40" fmla="*/ 12 w 42"/>
                  <a:gd name="T41" fmla="*/ 0 h 33"/>
                  <a:gd name="T42" fmla="*/ 6 w 42"/>
                  <a:gd name="T43" fmla="*/ 0 h 33"/>
                  <a:gd name="T44" fmla="*/ 0 w 42"/>
                  <a:gd name="T45" fmla="*/ 0 h 33"/>
                  <a:gd name="T46" fmla="*/ 0 w 42"/>
                  <a:gd name="T47" fmla="*/ 0 h 33"/>
                  <a:gd name="T48" fmla="*/ 3 w 42"/>
                  <a:gd name="T49" fmla="*/ 12 h 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2"/>
                  <a:gd name="T76" fmla="*/ 0 h 33"/>
                  <a:gd name="T77" fmla="*/ 42 w 42"/>
                  <a:gd name="T78" fmla="*/ 33 h 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2" h="33">
                    <a:moveTo>
                      <a:pt x="3" y="12"/>
                    </a:moveTo>
                    <a:lnTo>
                      <a:pt x="3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5" y="15"/>
                    </a:lnTo>
                    <a:lnTo>
                      <a:pt x="18" y="15"/>
                    </a:lnTo>
                    <a:lnTo>
                      <a:pt x="21" y="18"/>
                    </a:lnTo>
                    <a:lnTo>
                      <a:pt x="24" y="18"/>
                    </a:lnTo>
                    <a:lnTo>
                      <a:pt x="30" y="30"/>
                    </a:lnTo>
                    <a:lnTo>
                      <a:pt x="33" y="33"/>
                    </a:lnTo>
                    <a:lnTo>
                      <a:pt x="42" y="24"/>
                    </a:lnTo>
                    <a:lnTo>
                      <a:pt x="33" y="12"/>
                    </a:lnTo>
                    <a:lnTo>
                      <a:pt x="30" y="9"/>
                    </a:lnTo>
                    <a:lnTo>
                      <a:pt x="27" y="6"/>
                    </a:lnTo>
                    <a:lnTo>
                      <a:pt x="24" y="3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20" name="Freeform 344"/>
              <p:cNvSpPr>
                <a:spLocks/>
              </p:cNvSpPr>
              <p:nvPr/>
            </p:nvSpPr>
            <p:spPr bwMode="auto">
              <a:xfrm>
                <a:off x="1277" y="3622"/>
                <a:ext cx="24" cy="15"/>
              </a:xfrm>
              <a:custGeom>
                <a:avLst/>
                <a:gdLst>
                  <a:gd name="T0" fmla="*/ 0 w 24"/>
                  <a:gd name="T1" fmla="*/ 9 h 15"/>
                  <a:gd name="T2" fmla="*/ 3 w 24"/>
                  <a:gd name="T3" fmla="*/ 12 h 15"/>
                  <a:gd name="T4" fmla="*/ 6 w 24"/>
                  <a:gd name="T5" fmla="*/ 15 h 15"/>
                  <a:gd name="T6" fmla="*/ 12 w 24"/>
                  <a:gd name="T7" fmla="*/ 15 h 15"/>
                  <a:gd name="T8" fmla="*/ 18 w 24"/>
                  <a:gd name="T9" fmla="*/ 15 h 15"/>
                  <a:gd name="T10" fmla="*/ 24 w 24"/>
                  <a:gd name="T11" fmla="*/ 15 h 15"/>
                  <a:gd name="T12" fmla="*/ 21 w 24"/>
                  <a:gd name="T13" fmla="*/ 3 h 15"/>
                  <a:gd name="T14" fmla="*/ 18 w 24"/>
                  <a:gd name="T15" fmla="*/ 3 h 15"/>
                  <a:gd name="T16" fmla="*/ 12 w 24"/>
                  <a:gd name="T17" fmla="*/ 3 h 15"/>
                  <a:gd name="T18" fmla="*/ 12 w 24"/>
                  <a:gd name="T19" fmla="*/ 3 h 15"/>
                  <a:gd name="T20" fmla="*/ 9 w 24"/>
                  <a:gd name="T21" fmla="*/ 0 h 15"/>
                  <a:gd name="T22" fmla="*/ 6 w 24"/>
                  <a:gd name="T23" fmla="*/ 0 h 15"/>
                  <a:gd name="T24" fmla="*/ 0 w 24"/>
                  <a:gd name="T25" fmla="*/ 9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15"/>
                  <a:gd name="T41" fmla="*/ 24 w 24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15">
                    <a:moveTo>
                      <a:pt x="0" y="9"/>
                    </a:moveTo>
                    <a:lnTo>
                      <a:pt x="3" y="12"/>
                    </a:lnTo>
                    <a:lnTo>
                      <a:pt x="6" y="15"/>
                    </a:lnTo>
                    <a:lnTo>
                      <a:pt x="12" y="15"/>
                    </a:lnTo>
                    <a:lnTo>
                      <a:pt x="18" y="15"/>
                    </a:lnTo>
                    <a:lnTo>
                      <a:pt x="24" y="15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21" name="Freeform 345"/>
              <p:cNvSpPr>
                <a:spLocks/>
              </p:cNvSpPr>
              <p:nvPr/>
            </p:nvSpPr>
            <p:spPr bwMode="auto">
              <a:xfrm>
                <a:off x="1259" y="3604"/>
                <a:ext cx="18" cy="18"/>
              </a:xfrm>
              <a:custGeom>
                <a:avLst/>
                <a:gdLst>
                  <a:gd name="T0" fmla="*/ 0 w 18"/>
                  <a:gd name="T1" fmla="*/ 9 h 18"/>
                  <a:gd name="T2" fmla="*/ 3 w 18"/>
                  <a:gd name="T3" fmla="*/ 12 h 18"/>
                  <a:gd name="T4" fmla="*/ 6 w 18"/>
                  <a:gd name="T5" fmla="*/ 15 h 18"/>
                  <a:gd name="T6" fmla="*/ 9 w 18"/>
                  <a:gd name="T7" fmla="*/ 18 h 18"/>
                  <a:gd name="T8" fmla="*/ 18 w 18"/>
                  <a:gd name="T9" fmla="*/ 9 h 18"/>
                  <a:gd name="T10" fmla="*/ 15 w 18"/>
                  <a:gd name="T11" fmla="*/ 6 h 18"/>
                  <a:gd name="T12" fmla="*/ 12 w 18"/>
                  <a:gd name="T13" fmla="*/ 3 h 18"/>
                  <a:gd name="T14" fmla="*/ 9 w 18"/>
                  <a:gd name="T15" fmla="*/ 0 h 18"/>
                  <a:gd name="T16" fmla="*/ 0 w 18"/>
                  <a:gd name="T17" fmla="*/ 9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0" y="9"/>
                    </a:moveTo>
                    <a:lnTo>
                      <a:pt x="3" y="12"/>
                    </a:lnTo>
                    <a:lnTo>
                      <a:pt x="6" y="15"/>
                    </a:lnTo>
                    <a:lnTo>
                      <a:pt x="9" y="18"/>
                    </a:lnTo>
                    <a:lnTo>
                      <a:pt x="18" y="9"/>
                    </a:lnTo>
                    <a:lnTo>
                      <a:pt x="15" y="6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22" name="Freeform 346"/>
              <p:cNvSpPr>
                <a:spLocks/>
              </p:cNvSpPr>
              <p:nvPr/>
            </p:nvSpPr>
            <p:spPr bwMode="auto">
              <a:xfrm>
                <a:off x="1238" y="3589"/>
                <a:ext cx="18" cy="18"/>
              </a:xfrm>
              <a:custGeom>
                <a:avLst/>
                <a:gdLst>
                  <a:gd name="T0" fmla="*/ 0 w 18"/>
                  <a:gd name="T1" fmla="*/ 12 h 18"/>
                  <a:gd name="T2" fmla="*/ 0 w 18"/>
                  <a:gd name="T3" fmla="*/ 12 h 18"/>
                  <a:gd name="T4" fmla="*/ 6 w 18"/>
                  <a:gd name="T5" fmla="*/ 15 h 18"/>
                  <a:gd name="T6" fmla="*/ 9 w 18"/>
                  <a:gd name="T7" fmla="*/ 18 h 18"/>
                  <a:gd name="T8" fmla="*/ 18 w 18"/>
                  <a:gd name="T9" fmla="*/ 6 h 18"/>
                  <a:gd name="T10" fmla="*/ 12 w 18"/>
                  <a:gd name="T11" fmla="*/ 3 h 18"/>
                  <a:gd name="T12" fmla="*/ 6 w 18"/>
                  <a:gd name="T13" fmla="*/ 0 h 18"/>
                  <a:gd name="T14" fmla="*/ 6 w 18"/>
                  <a:gd name="T15" fmla="*/ 0 h 18"/>
                  <a:gd name="T16" fmla="*/ 0 w 18"/>
                  <a:gd name="T17" fmla="*/ 12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0" y="12"/>
                    </a:moveTo>
                    <a:lnTo>
                      <a:pt x="0" y="12"/>
                    </a:lnTo>
                    <a:lnTo>
                      <a:pt x="6" y="15"/>
                    </a:lnTo>
                    <a:lnTo>
                      <a:pt x="9" y="18"/>
                    </a:lnTo>
                    <a:lnTo>
                      <a:pt x="18" y="6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23" name="Freeform 347"/>
              <p:cNvSpPr>
                <a:spLocks/>
              </p:cNvSpPr>
              <p:nvPr/>
            </p:nvSpPr>
            <p:spPr bwMode="auto">
              <a:xfrm>
                <a:off x="1199" y="3580"/>
                <a:ext cx="30" cy="15"/>
              </a:xfrm>
              <a:custGeom>
                <a:avLst/>
                <a:gdLst>
                  <a:gd name="T0" fmla="*/ 6 w 30"/>
                  <a:gd name="T1" fmla="*/ 15 h 15"/>
                  <a:gd name="T2" fmla="*/ 3 w 30"/>
                  <a:gd name="T3" fmla="*/ 15 h 15"/>
                  <a:gd name="T4" fmla="*/ 9 w 30"/>
                  <a:gd name="T5" fmla="*/ 12 h 15"/>
                  <a:gd name="T6" fmla="*/ 12 w 30"/>
                  <a:gd name="T7" fmla="*/ 12 h 15"/>
                  <a:gd name="T8" fmla="*/ 15 w 30"/>
                  <a:gd name="T9" fmla="*/ 12 h 15"/>
                  <a:gd name="T10" fmla="*/ 21 w 30"/>
                  <a:gd name="T11" fmla="*/ 15 h 15"/>
                  <a:gd name="T12" fmla="*/ 27 w 30"/>
                  <a:gd name="T13" fmla="*/ 15 h 15"/>
                  <a:gd name="T14" fmla="*/ 27 w 30"/>
                  <a:gd name="T15" fmla="*/ 15 h 15"/>
                  <a:gd name="T16" fmla="*/ 30 w 30"/>
                  <a:gd name="T17" fmla="*/ 3 h 15"/>
                  <a:gd name="T18" fmla="*/ 30 w 30"/>
                  <a:gd name="T19" fmla="*/ 3 h 15"/>
                  <a:gd name="T20" fmla="*/ 24 w 30"/>
                  <a:gd name="T21" fmla="*/ 0 h 15"/>
                  <a:gd name="T22" fmla="*/ 18 w 30"/>
                  <a:gd name="T23" fmla="*/ 0 h 15"/>
                  <a:gd name="T24" fmla="*/ 12 w 30"/>
                  <a:gd name="T25" fmla="*/ 0 h 15"/>
                  <a:gd name="T26" fmla="*/ 6 w 30"/>
                  <a:gd name="T27" fmla="*/ 0 h 15"/>
                  <a:gd name="T28" fmla="*/ 0 w 30"/>
                  <a:gd name="T29" fmla="*/ 0 h 15"/>
                  <a:gd name="T30" fmla="*/ 0 w 30"/>
                  <a:gd name="T31" fmla="*/ 0 h 15"/>
                  <a:gd name="T32" fmla="*/ 6 w 30"/>
                  <a:gd name="T33" fmla="*/ 15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15"/>
                  <a:gd name="T53" fmla="*/ 30 w 30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15">
                    <a:moveTo>
                      <a:pt x="6" y="15"/>
                    </a:moveTo>
                    <a:lnTo>
                      <a:pt x="3" y="15"/>
                    </a:lnTo>
                    <a:lnTo>
                      <a:pt x="9" y="12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21" y="15"/>
                    </a:lnTo>
                    <a:lnTo>
                      <a:pt x="27" y="15"/>
                    </a:lnTo>
                    <a:lnTo>
                      <a:pt x="30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24" name="Rectangle 348"/>
              <p:cNvSpPr>
                <a:spLocks noChangeArrowheads="1"/>
              </p:cNvSpPr>
              <p:nvPr/>
            </p:nvSpPr>
            <p:spPr bwMode="auto">
              <a:xfrm>
                <a:off x="1199" y="3580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25" name="Freeform 349"/>
              <p:cNvSpPr>
                <a:spLocks/>
              </p:cNvSpPr>
              <p:nvPr/>
            </p:nvSpPr>
            <p:spPr bwMode="auto">
              <a:xfrm>
                <a:off x="1190" y="3580"/>
                <a:ext cx="27" cy="42"/>
              </a:xfrm>
              <a:custGeom>
                <a:avLst/>
                <a:gdLst>
                  <a:gd name="T0" fmla="*/ 27 w 27"/>
                  <a:gd name="T1" fmla="*/ 39 h 42"/>
                  <a:gd name="T2" fmla="*/ 27 w 27"/>
                  <a:gd name="T3" fmla="*/ 39 h 42"/>
                  <a:gd name="T4" fmla="*/ 24 w 27"/>
                  <a:gd name="T5" fmla="*/ 33 h 42"/>
                  <a:gd name="T6" fmla="*/ 21 w 27"/>
                  <a:gd name="T7" fmla="*/ 30 h 42"/>
                  <a:gd name="T8" fmla="*/ 18 w 27"/>
                  <a:gd name="T9" fmla="*/ 21 h 42"/>
                  <a:gd name="T10" fmla="*/ 15 w 27"/>
                  <a:gd name="T11" fmla="*/ 15 h 42"/>
                  <a:gd name="T12" fmla="*/ 15 w 27"/>
                  <a:gd name="T13" fmla="*/ 12 h 42"/>
                  <a:gd name="T14" fmla="*/ 15 w 27"/>
                  <a:gd name="T15" fmla="*/ 12 h 42"/>
                  <a:gd name="T16" fmla="*/ 12 w 27"/>
                  <a:gd name="T17" fmla="*/ 12 h 42"/>
                  <a:gd name="T18" fmla="*/ 12 w 27"/>
                  <a:gd name="T19" fmla="*/ 15 h 42"/>
                  <a:gd name="T20" fmla="*/ 12 w 27"/>
                  <a:gd name="T21" fmla="*/ 15 h 42"/>
                  <a:gd name="T22" fmla="*/ 15 w 27"/>
                  <a:gd name="T23" fmla="*/ 15 h 42"/>
                  <a:gd name="T24" fmla="*/ 9 w 27"/>
                  <a:gd name="T25" fmla="*/ 0 h 42"/>
                  <a:gd name="T26" fmla="*/ 6 w 27"/>
                  <a:gd name="T27" fmla="*/ 3 h 42"/>
                  <a:gd name="T28" fmla="*/ 3 w 27"/>
                  <a:gd name="T29" fmla="*/ 3 h 42"/>
                  <a:gd name="T30" fmla="*/ 3 w 27"/>
                  <a:gd name="T31" fmla="*/ 6 h 42"/>
                  <a:gd name="T32" fmla="*/ 0 w 27"/>
                  <a:gd name="T33" fmla="*/ 9 h 42"/>
                  <a:gd name="T34" fmla="*/ 0 w 27"/>
                  <a:gd name="T35" fmla="*/ 15 h 42"/>
                  <a:gd name="T36" fmla="*/ 3 w 27"/>
                  <a:gd name="T37" fmla="*/ 18 h 42"/>
                  <a:gd name="T38" fmla="*/ 6 w 27"/>
                  <a:gd name="T39" fmla="*/ 27 h 42"/>
                  <a:gd name="T40" fmla="*/ 9 w 27"/>
                  <a:gd name="T41" fmla="*/ 36 h 42"/>
                  <a:gd name="T42" fmla="*/ 12 w 27"/>
                  <a:gd name="T43" fmla="*/ 39 h 42"/>
                  <a:gd name="T44" fmla="*/ 15 w 27"/>
                  <a:gd name="T45" fmla="*/ 42 h 42"/>
                  <a:gd name="T46" fmla="*/ 15 w 27"/>
                  <a:gd name="T47" fmla="*/ 42 h 42"/>
                  <a:gd name="T48" fmla="*/ 27 w 27"/>
                  <a:gd name="T49" fmla="*/ 39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7"/>
                  <a:gd name="T76" fmla="*/ 0 h 42"/>
                  <a:gd name="T77" fmla="*/ 27 w 27"/>
                  <a:gd name="T78" fmla="*/ 42 h 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7" h="42">
                    <a:moveTo>
                      <a:pt x="27" y="39"/>
                    </a:moveTo>
                    <a:lnTo>
                      <a:pt x="27" y="39"/>
                    </a:lnTo>
                    <a:lnTo>
                      <a:pt x="24" y="33"/>
                    </a:lnTo>
                    <a:lnTo>
                      <a:pt x="21" y="30"/>
                    </a:lnTo>
                    <a:lnTo>
                      <a:pt x="18" y="21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2" y="12"/>
                    </a:lnTo>
                    <a:lnTo>
                      <a:pt x="12" y="15"/>
                    </a:lnTo>
                    <a:lnTo>
                      <a:pt x="15" y="15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3" y="18"/>
                    </a:lnTo>
                    <a:lnTo>
                      <a:pt x="6" y="27"/>
                    </a:lnTo>
                    <a:lnTo>
                      <a:pt x="9" y="36"/>
                    </a:lnTo>
                    <a:lnTo>
                      <a:pt x="12" y="39"/>
                    </a:lnTo>
                    <a:lnTo>
                      <a:pt x="15" y="42"/>
                    </a:lnTo>
                    <a:lnTo>
                      <a:pt x="27" y="3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26" name="Freeform 350"/>
              <p:cNvSpPr>
                <a:spLocks/>
              </p:cNvSpPr>
              <p:nvPr/>
            </p:nvSpPr>
            <p:spPr bwMode="auto">
              <a:xfrm>
                <a:off x="1202" y="3631"/>
                <a:ext cx="18" cy="15"/>
              </a:xfrm>
              <a:custGeom>
                <a:avLst/>
                <a:gdLst>
                  <a:gd name="T0" fmla="*/ 6 w 18"/>
                  <a:gd name="T1" fmla="*/ 15 h 15"/>
                  <a:gd name="T2" fmla="*/ 6 w 18"/>
                  <a:gd name="T3" fmla="*/ 15 h 15"/>
                  <a:gd name="T4" fmla="*/ 9 w 18"/>
                  <a:gd name="T5" fmla="*/ 15 h 15"/>
                  <a:gd name="T6" fmla="*/ 12 w 18"/>
                  <a:gd name="T7" fmla="*/ 12 h 15"/>
                  <a:gd name="T8" fmla="*/ 15 w 18"/>
                  <a:gd name="T9" fmla="*/ 9 h 15"/>
                  <a:gd name="T10" fmla="*/ 15 w 18"/>
                  <a:gd name="T11" fmla="*/ 9 h 15"/>
                  <a:gd name="T12" fmla="*/ 18 w 18"/>
                  <a:gd name="T13" fmla="*/ 6 h 15"/>
                  <a:gd name="T14" fmla="*/ 18 w 18"/>
                  <a:gd name="T15" fmla="*/ 3 h 15"/>
                  <a:gd name="T16" fmla="*/ 3 w 18"/>
                  <a:gd name="T17" fmla="*/ 0 h 15"/>
                  <a:gd name="T18" fmla="*/ 3 w 18"/>
                  <a:gd name="T19" fmla="*/ 0 h 15"/>
                  <a:gd name="T20" fmla="*/ 3 w 18"/>
                  <a:gd name="T21" fmla="*/ 3 h 15"/>
                  <a:gd name="T22" fmla="*/ 3 w 18"/>
                  <a:gd name="T23" fmla="*/ 3 h 15"/>
                  <a:gd name="T24" fmla="*/ 3 w 18"/>
                  <a:gd name="T25" fmla="*/ 3 h 15"/>
                  <a:gd name="T26" fmla="*/ 3 w 18"/>
                  <a:gd name="T27" fmla="*/ 3 h 15"/>
                  <a:gd name="T28" fmla="*/ 0 w 18"/>
                  <a:gd name="T29" fmla="*/ 6 h 15"/>
                  <a:gd name="T30" fmla="*/ 0 w 18"/>
                  <a:gd name="T31" fmla="*/ 6 h 15"/>
                  <a:gd name="T32" fmla="*/ 6 w 18"/>
                  <a:gd name="T33" fmla="*/ 15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5"/>
                  <a:gd name="T53" fmla="*/ 18 w 18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5">
                    <a:moveTo>
                      <a:pt x="6" y="15"/>
                    </a:moveTo>
                    <a:lnTo>
                      <a:pt x="6" y="15"/>
                    </a:lnTo>
                    <a:lnTo>
                      <a:pt x="9" y="15"/>
                    </a:lnTo>
                    <a:lnTo>
                      <a:pt x="12" y="12"/>
                    </a:lnTo>
                    <a:lnTo>
                      <a:pt x="15" y="9"/>
                    </a:lnTo>
                    <a:lnTo>
                      <a:pt x="18" y="6"/>
                    </a:lnTo>
                    <a:lnTo>
                      <a:pt x="18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27" name="Freeform 351"/>
              <p:cNvSpPr>
                <a:spLocks/>
              </p:cNvSpPr>
              <p:nvPr/>
            </p:nvSpPr>
            <p:spPr bwMode="auto">
              <a:xfrm>
                <a:off x="1202" y="3637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0 w 6"/>
                  <a:gd name="T5" fmla="*/ 0 h 12"/>
                  <a:gd name="T6" fmla="*/ 6 w 6"/>
                  <a:gd name="T7" fmla="*/ 9 h 12"/>
                  <a:gd name="T8" fmla="*/ 6 w 6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2"/>
                  <a:gd name="T17" fmla="*/ 6 w 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9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28" name="Freeform 352"/>
              <p:cNvSpPr>
                <a:spLocks/>
              </p:cNvSpPr>
              <p:nvPr/>
            </p:nvSpPr>
            <p:spPr bwMode="auto">
              <a:xfrm>
                <a:off x="1181" y="3622"/>
                <a:ext cx="18" cy="21"/>
              </a:xfrm>
              <a:custGeom>
                <a:avLst/>
                <a:gdLst>
                  <a:gd name="T0" fmla="*/ 0 w 18"/>
                  <a:gd name="T1" fmla="*/ 6 h 21"/>
                  <a:gd name="T2" fmla="*/ 0 w 18"/>
                  <a:gd name="T3" fmla="*/ 9 h 21"/>
                  <a:gd name="T4" fmla="*/ 3 w 18"/>
                  <a:gd name="T5" fmla="*/ 12 h 21"/>
                  <a:gd name="T6" fmla="*/ 3 w 18"/>
                  <a:gd name="T7" fmla="*/ 15 h 21"/>
                  <a:gd name="T8" fmla="*/ 6 w 18"/>
                  <a:gd name="T9" fmla="*/ 18 h 21"/>
                  <a:gd name="T10" fmla="*/ 6 w 18"/>
                  <a:gd name="T11" fmla="*/ 21 h 21"/>
                  <a:gd name="T12" fmla="*/ 18 w 18"/>
                  <a:gd name="T13" fmla="*/ 12 h 21"/>
                  <a:gd name="T14" fmla="*/ 18 w 18"/>
                  <a:gd name="T15" fmla="*/ 12 h 21"/>
                  <a:gd name="T16" fmla="*/ 15 w 18"/>
                  <a:gd name="T17" fmla="*/ 12 h 21"/>
                  <a:gd name="T18" fmla="*/ 15 w 18"/>
                  <a:gd name="T19" fmla="*/ 9 h 21"/>
                  <a:gd name="T20" fmla="*/ 12 w 18"/>
                  <a:gd name="T21" fmla="*/ 3 h 21"/>
                  <a:gd name="T22" fmla="*/ 12 w 18"/>
                  <a:gd name="T23" fmla="*/ 0 h 21"/>
                  <a:gd name="T24" fmla="*/ 0 w 18"/>
                  <a:gd name="T25" fmla="*/ 6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21"/>
                  <a:gd name="T41" fmla="*/ 18 w 18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21">
                    <a:moveTo>
                      <a:pt x="0" y="6"/>
                    </a:moveTo>
                    <a:lnTo>
                      <a:pt x="0" y="9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6" y="18"/>
                    </a:lnTo>
                    <a:lnTo>
                      <a:pt x="6" y="21"/>
                    </a:lnTo>
                    <a:lnTo>
                      <a:pt x="18" y="12"/>
                    </a:lnTo>
                    <a:lnTo>
                      <a:pt x="15" y="12"/>
                    </a:lnTo>
                    <a:lnTo>
                      <a:pt x="15" y="9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29" name="Freeform 353"/>
              <p:cNvSpPr>
                <a:spLocks/>
              </p:cNvSpPr>
              <p:nvPr/>
            </p:nvSpPr>
            <p:spPr bwMode="auto">
              <a:xfrm>
                <a:off x="1151" y="3613"/>
                <a:ext cx="27" cy="33"/>
              </a:xfrm>
              <a:custGeom>
                <a:avLst/>
                <a:gdLst>
                  <a:gd name="T0" fmla="*/ 3 w 27"/>
                  <a:gd name="T1" fmla="*/ 33 h 33"/>
                  <a:gd name="T2" fmla="*/ 3 w 27"/>
                  <a:gd name="T3" fmla="*/ 33 h 33"/>
                  <a:gd name="T4" fmla="*/ 6 w 27"/>
                  <a:gd name="T5" fmla="*/ 33 h 33"/>
                  <a:gd name="T6" fmla="*/ 9 w 27"/>
                  <a:gd name="T7" fmla="*/ 30 h 33"/>
                  <a:gd name="T8" fmla="*/ 12 w 27"/>
                  <a:gd name="T9" fmla="*/ 30 h 33"/>
                  <a:gd name="T10" fmla="*/ 15 w 27"/>
                  <a:gd name="T11" fmla="*/ 27 h 33"/>
                  <a:gd name="T12" fmla="*/ 18 w 27"/>
                  <a:gd name="T13" fmla="*/ 24 h 33"/>
                  <a:gd name="T14" fmla="*/ 21 w 27"/>
                  <a:gd name="T15" fmla="*/ 21 h 33"/>
                  <a:gd name="T16" fmla="*/ 24 w 27"/>
                  <a:gd name="T17" fmla="*/ 18 h 33"/>
                  <a:gd name="T18" fmla="*/ 24 w 27"/>
                  <a:gd name="T19" fmla="*/ 15 h 33"/>
                  <a:gd name="T20" fmla="*/ 27 w 27"/>
                  <a:gd name="T21" fmla="*/ 15 h 33"/>
                  <a:gd name="T22" fmla="*/ 27 w 27"/>
                  <a:gd name="T23" fmla="*/ 15 h 33"/>
                  <a:gd name="T24" fmla="*/ 27 w 27"/>
                  <a:gd name="T25" fmla="*/ 15 h 33"/>
                  <a:gd name="T26" fmla="*/ 27 w 27"/>
                  <a:gd name="T27" fmla="*/ 15 h 33"/>
                  <a:gd name="T28" fmla="*/ 24 w 27"/>
                  <a:gd name="T29" fmla="*/ 0 h 33"/>
                  <a:gd name="T30" fmla="*/ 24 w 27"/>
                  <a:gd name="T31" fmla="*/ 0 h 33"/>
                  <a:gd name="T32" fmla="*/ 21 w 27"/>
                  <a:gd name="T33" fmla="*/ 3 h 33"/>
                  <a:gd name="T34" fmla="*/ 18 w 27"/>
                  <a:gd name="T35" fmla="*/ 3 h 33"/>
                  <a:gd name="T36" fmla="*/ 15 w 27"/>
                  <a:gd name="T37" fmla="*/ 6 h 33"/>
                  <a:gd name="T38" fmla="*/ 12 w 27"/>
                  <a:gd name="T39" fmla="*/ 9 h 33"/>
                  <a:gd name="T40" fmla="*/ 9 w 27"/>
                  <a:gd name="T41" fmla="*/ 12 h 33"/>
                  <a:gd name="T42" fmla="*/ 9 w 27"/>
                  <a:gd name="T43" fmla="*/ 15 h 33"/>
                  <a:gd name="T44" fmla="*/ 6 w 27"/>
                  <a:gd name="T45" fmla="*/ 18 h 33"/>
                  <a:gd name="T46" fmla="*/ 6 w 27"/>
                  <a:gd name="T47" fmla="*/ 18 h 33"/>
                  <a:gd name="T48" fmla="*/ 3 w 27"/>
                  <a:gd name="T49" fmla="*/ 21 h 33"/>
                  <a:gd name="T50" fmla="*/ 3 w 27"/>
                  <a:gd name="T51" fmla="*/ 21 h 33"/>
                  <a:gd name="T52" fmla="*/ 0 w 27"/>
                  <a:gd name="T53" fmla="*/ 21 h 33"/>
                  <a:gd name="T54" fmla="*/ 3 w 27"/>
                  <a:gd name="T55" fmla="*/ 21 h 33"/>
                  <a:gd name="T56" fmla="*/ 3 w 27"/>
                  <a:gd name="T57" fmla="*/ 33 h 3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7"/>
                  <a:gd name="T88" fmla="*/ 0 h 33"/>
                  <a:gd name="T89" fmla="*/ 27 w 27"/>
                  <a:gd name="T90" fmla="*/ 33 h 3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7" h="33">
                    <a:moveTo>
                      <a:pt x="3" y="33"/>
                    </a:moveTo>
                    <a:lnTo>
                      <a:pt x="3" y="33"/>
                    </a:lnTo>
                    <a:lnTo>
                      <a:pt x="6" y="33"/>
                    </a:lnTo>
                    <a:lnTo>
                      <a:pt x="9" y="30"/>
                    </a:lnTo>
                    <a:lnTo>
                      <a:pt x="12" y="30"/>
                    </a:lnTo>
                    <a:lnTo>
                      <a:pt x="15" y="27"/>
                    </a:lnTo>
                    <a:lnTo>
                      <a:pt x="18" y="24"/>
                    </a:lnTo>
                    <a:lnTo>
                      <a:pt x="21" y="21"/>
                    </a:lnTo>
                    <a:lnTo>
                      <a:pt x="24" y="18"/>
                    </a:lnTo>
                    <a:lnTo>
                      <a:pt x="24" y="15"/>
                    </a:lnTo>
                    <a:lnTo>
                      <a:pt x="27" y="15"/>
                    </a:lnTo>
                    <a:lnTo>
                      <a:pt x="24" y="0"/>
                    </a:lnTo>
                    <a:lnTo>
                      <a:pt x="21" y="3"/>
                    </a:lnTo>
                    <a:lnTo>
                      <a:pt x="18" y="3"/>
                    </a:lnTo>
                    <a:lnTo>
                      <a:pt x="15" y="6"/>
                    </a:lnTo>
                    <a:lnTo>
                      <a:pt x="12" y="9"/>
                    </a:lnTo>
                    <a:lnTo>
                      <a:pt x="9" y="12"/>
                    </a:lnTo>
                    <a:lnTo>
                      <a:pt x="9" y="15"/>
                    </a:lnTo>
                    <a:lnTo>
                      <a:pt x="6" y="18"/>
                    </a:lnTo>
                    <a:lnTo>
                      <a:pt x="3" y="21"/>
                    </a:lnTo>
                    <a:lnTo>
                      <a:pt x="0" y="21"/>
                    </a:lnTo>
                    <a:lnTo>
                      <a:pt x="3" y="21"/>
                    </a:lnTo>
                    <a:lnTo>
                      <a:pt x="3" y="3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30" name="Rectangle 354"/>
              <p:cNvSpPr>
                <a:spLocks noChangeArrowheads="1"/>
              </p:cNvSpPr>
              <p:nvPr/>
            </p:nvSpPr>
            <p:spPr bwMode="auto">
              <a:xfrm>
                <a:off x="1154" y="3646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31" name="Freeform 355"/>
              <p:cNvSpPr>
                <a:spLocks/>
              </p:cNvSpPr>
              <p:nvPr/>
            </p:nvSpPr>
            <p:spPr bwMode="auto">
              <a:xfrm>
                <a:off x="1136" y="3613"/>
                <a:ext cx="18" cy="33"/>
              </a:xfrm>
              <a:custGeom>
                <a:avLst/>
                <a:gdLst>
                  <a:gd name="T0" fmla="*/ 0 w 18"/>
                  <a:gd name="T1" fmla="*/ 0 h 33"/>
                  <a:gd name="T2" fmla="*/ 0 w 18"/>
                  <a:gd name="T3" fmla="*/ 6 h 33"/>
                  <a:gd name="T4" fmla="*/ 0 w 18"/>
                  <a:gd name="T5" fmla="*/ 12 h 33"/>
                  <a:gd name="T6" fmla="*/ 3 w 18"/>
                  <a:gd name="T7" fmla="*/ 18 h 33"/>
                  <a:gd name="T8" fmla="*/ 3 w 18"/>
                  <a:gd name="T9" fmla="*/ 21 h 33"/>
                  <a:gd name="T10" fmla="*/ 3 w 18"/>
                  <a:gd name="T11" fmla="*/ 24 h 33"/>
                  <a:gd name="T12" fmla="*/ 3 w 18"/>
                  <a:gd name="T13" fmla="*/ 27 h 33"/>
                  <a:gd name="T14" fmla="*/ 6 w 18"/>
                  <a:gd name="T15" fmla="*/ 30 h 33"/>
                  <a:gd name="T16" fmla="*/ 9 w 18"/>
                  <a:gd name="T17" fmla="*/ 33 h 33"/>
                  <a:gd name="T18" fmla="*/ 15 w 18"/>
                  <a:gd name="T19" fmla="*/ 33 h 33"/>
                  <a:gd name="T20" fmla="*/ 18 w 18"/>
                  <a:gd name="T21" fmla="*/ 33 h 33"/>
                  <a:gd name="T22" fmla="*/ 18 w 18"/>
                  <a:gd name="T23" fmla="*/ 21 h 33"/>
                  <a:gd name="T24" fmla="*/ 15 w 18"/>
                  <a:gd name="T25" fmla="*/ 21 h 33"/>
                  <a:gd name="T26" fmla="*/ 15 w 18"/>
                  <a:gd name="T27" fmla="*/ 21 h 33"/>
                  <a:gd name="T28" fmla="*/ 15 w 18"/>
                  <a:gd name="T29" fmla="*/ 21 h 33"/>
                  <a:gd name="T30" fmla="*/ 15 w 18"/>
                  <a:gd name="T31" fmla="*/ 21 h 33"/>
                  <a:gd name="T32" fmla="*/ 15 w 18"/>
                  <a:gd name="T33" fmla="*/ 21 h 33"/>
                  <a:gd name="T34" fmla="*/ 15 w 18"/>
                  <a:gd name="T35" fmla="*/ 18 h 33"/>
                  <a:gd name="T36" fmla="*/ 15 w 18"/>
                  <a:gd name="T37" fmla="*/ 15 h 33"/>
                  <a:gd name="T38" fmla="*/ 15 w 18"/>
                  <a:gd name="T39" fmla="*/ 12 h 33"/>
                  <a:gd name="T40" fmla="*/ 15 w 18"/>
                  <a:gd name="T41" fmla="*/ 6 h 33"/>
                  <a:gd name="T42" fmla="*/ 15 w 18"/>
                  <a:gd name="T43" fmla="*/ 0 h 33"/>
                  <a:gd name="T44" fmla="*/ 0 w 18"/>
                  <a:gd name="T45" fmla="*/ 0 h 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8"/>
                  <a:gd name="T70" fmla="*/ 0 h 33"/>
                  <a:gd name="T71" fmla="*/ 18 w 18"/>
                  <a:gd name="T72" fmla="*/ 33 h 3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8" h="33">
                    <a:moveTo>
                      <a:pt x="0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3" y="18"/>
                    </a:lnTo>
                    <a:lnTo>
                      <a:pt x="3" y="21"/>
                    </a:lnTo>
                    <a:lnTo>
                      <a:pt x="3" y="24"/>
                    </a:lnTo>
                    <a:lnTo>
                      <a:pt x="3" y="27"/>
                    </a:lnTo>
                    <a:lnTo>
                      <a:pt x="6" y="30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18" y="33"/>
                    </a:lnTo>
                    <a:lnTo>
                      <a:pt x="18" y="21"/>
                    </a:lnTo>
                    <a:lnTo>
                      <a:pt x="15" y="21"/>
                    </a:lnTo>
                    <a:lnTo>
                      <a:pt x="15" y="18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5" y="6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32" name="Freeform 356"/>
              <p:cNvSpPr>
                <a:spLocks/>
              </p:cNvSpPr>
              <p:nvPr/>
            </p:nvSpPr>
            <p:spPr bwMode="auto">
              <a:xfrm>
                <a:off x="1133" y="3595"/>
                <a:ext cx="15" cy="6"/>
              </a:xfrm>
              <a:custGeom>
                <a:avLst/>
                <a:gdLst>
                  <a:gd name="T0" fmla="*/ 0 w 15"/>
                  <a:gd name="T1" fmla="*/ 6 h 6"/>
                  <a:gd name="T2" fmla="*/ 0 w 15"/>
                  <a:gd name="T3" fmla="*/ 6 h 6"/>
                  <a:gd name="T4" fmla="*/ 0 w 15"/>
                  <a:gd name="T5" fmla="*/ 6 h 6"/>
                  <a:gd name="T6" fmla="*/ 15 w 15"/>
                  <a:gd name="T7" fmla="*/ 3 h 6"/>
                  <a:gd name="T8" fmla="*/ 12 w 15"/>
                  <a:gd name="T9" fmla="*/ 0 h 6"/>
                  <a:gd name="T10" fmla="*/ 12 w 15"/>
                  <a:gd name="T11" fmla="*/ 0 h 6"/>
                  <a:gd name="T12" fmla="*/ 0 w 15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6"/>
                  <a:gd name="T23" fmla="*/ 15 w 1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6">
                    <a:moveTo>
                      <a:pt x="0" y="6"/>
                    </a:moveTo>
                    <a:lnTo>
                      <a:pt x="0" y="6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33" name="Rectangle 357"/>
              <p:cNvSpPr>
                <a:spLocks noChangeArrowheads="1"/>
              </p:cNvSpPr>
              <p:nvPr/>
            </p:nvSpPr>
            <p:spPr bwMode="auto">
              <a:xfrm>
                <a:off x="1145" y="3595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34" name="Freeform 358"/>
              <p:cNvSpPr>
                <a:spLocks/>
              </p:cNvSpPr>
              <p:nvPr/>
            </p:nvSpPr>
            <p:spPr bwMode="auto">
              <a:xfrm>
                <a:off x="1127" y="3583"/>
                <a:ext cx="18" cy="18"/>
              </a:xfrm>
              <a:custGeom>
                <a:avLst/>
                <a:gdLst>
                  <a:gd name="T0" fmla="*/ 0 w 18"/>
                  <a:gd name="T1" fmla="*/ 9 h 18"/>
                  <a:gd name="T2" fmla="*/ 3 w 18"/>
                  <a:gd name="T3" fmla="*/ 12 h 18"/>
                  <a:gd name="T4" fmla="*/ 6 w 18"/>
                  <a:gd name="T5" fmla="*/ 15 h 18"/>
                  <a:gd name="T6" fmla="*/ 6 w 18"/>
                  <a:gd name="T7" fmla="*/ 18 h 18"/>
                  <a:gd name="T8" fmla="*/ 18 w 18"/>
                  <a:gd name="T9" fmla="*/ 12 h 18"/>
                  <a:gd name="T10" fmla="*/ 15 w 18"/>
                  <a:gd name="T11" fmla="*/ 6 h 18"/>
                  <a:gd name="T12" fmla="*/ 12 w 18"/>
                  <a:gd name="T13" fmla="*/ 3 h 18"/>
                  <a:gd name="T14" fmla="*/ 12 w 18"/>
                  <a:gd name="T15" fmla="*/ 0 h 18"/>
                  <a:gd name="T16" fmla="*/ 0 w 18"/>
                  <a:gd name="T17" fmla="*/ 9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0" y="9"/>
                    </a:moveTo>
                    <a:lnTo>
                      <a:pt x="3" y="12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18" y="12"/>
                    </a:lnTo>
                    <a:lnTo>
                      <a:pt x="15" y="6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35" name="Freeform 359"/>
              <p:cNvSpPr>
                <a:spLocks/>
              </p:cNvSpPr>
              <p:nvPr/>
            </p:nvSpPr>
            <p:spPr bwMode="auto">
              <a:xfrm>
                <a:off x="1109" y="3571"/>
                <a:ext cx="18" cy="15"/>
              </a:xfrm>
              <a:custGeom>
                <a:avLst/>
                <a:gdLst>
                  <a:gd name="T0" fmla="*/ 0 w 18"/>
                  <a:gd name="T1" fmla="*/ 12 h 15"/>
                  <a:gd name="T2" fmla="*/ 0 w 18"/>
                  <a:gd name="T3" fmla="*/ 12 h 15"/>
                  <a:gd name="T4" fmla="*/ 3 w 18"/>
                  <a:gd name="T5" fmla="*/ 12 h 15"/>
                  <a:gd name="T6" fmla="*/ 9 w 18"/>
                  <a:gd name="T7" fmla="*/ 15 h 15"/>
                  <a:gd name="T8" fmla="*/ 9 w 18"/>
                  <a:gd name="T9" fmla="*/ 15 h 15"/>
                  <a:gd name="T10" fmla="*/ 18 w 18"/>
                  <a:gd name="T11" fmla="*/ 3 h 15"/>
                  <a:gd name="T12" fmla="*/ 15 w 18"/>
                  <a:gd name="T13" fmla="*/ 3 h 15"/>
                  <a:gd name="T14" fmla="*/ 9 w 18"/>
                  <a:gd name="T15" fmla="*/ 0 h 15"/>
                  <a:gd name="T16" fmla="*/ 3 w 18"/>
                  <a:gd name="T17" fmla="*/ 0 h 15"/>
                  <a:gd name="T18" fmla="*/ 3 w 18"/>
                  <a:gd name="T19" fmla="*/ 0 h 15"/>
                  <a:gd name="T20" fmla="*/ 0 w 18"/>
                  <a:gd name="T21" fmla="*/ 12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5"/>
                  <a:gd name="T35" fmla="*/ 18 w 18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5">
                    <a:moveTo>
                      <a:pt x="0" y="12"/>
                    </a:moveTo>
                    <a:lnTo>
                      <a:pt x="0" y="12"/>
                    </a:lnTo>
                    <a:lnTo>
                      <a:pt x="3" y="12"/>
                    </a:lnTo>
                    <a:lnTo>
                      <a:pt x="9" y="15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36" name="Freeform 360"/>
              <p:cNvSpPr>
                <a:spLocks/>
              </p:cNvSpPr>
              <p:nvPr/>
            </p:nvSpPr>
            <p:spPr bwMode="auto">
              <a:xfrm>
                <a:off x="1082" y="3565"/>
                <a:ext cx="18" cy="15"/>
              </a:xfrm>
              <a:custGeom>
                <a:avLst/>
                <a:gdLst>
                  <a:gd name="T0" fmla="*/ 6 w 18"/>
                  <a:gd name="T1" fmla="*/ 12 h 15"/>
                  <a:gd name="T2" fmla="*/ 3 w 18"/>
                  <a:gd name="T3" fmla="*/ 12 h 15"/>
                  <a:gd name="T4" fmla="*/ 6 w 18"/>
                  <a:gd name="T5" fmla="*/ 12 h 15"/>
                  <a:gd name="T6" fmla="*/ 12 w 18"/>
                  <a:gd name="T7" fmla="*/ 15 h 15"/>
                  <a:gd name="T8" fmla="*/ 15 w 18"/>
                  <a:gd name="T9" fmla="*/ 15 h 15"/>
                  <a:gd name="T10" fmla="*/ 18 w 18"/>
                  <a:gd name="T11" fmla="*/ 0 h 15"/>
                  <a:gd name="T12" fmla="*/ 15 w 18"/>
                  <a:gd name="T13" fmla="*/ 0 h 15"/>
                  <a:gd name="T14" fmla="*/ 6 w 18"/>
                  <a:gd name="T15" fmla="*/ 0 h 15"/>
                  <a:gd name="T16" fmla="*/ 0 w 18"/>
                  <a:gd name="T17" fmla="*/ 0 h 15"/>
                  <a:gd name="T18" fmla="*/ 0 w 18"/>
                  <a:gd name="T19" fmla="*/ 0 h 15"/>
                  <a:gd name="T20" fmla="*/ 6 w 18"/>
                  <a:gd name="T21" fmla="*/ 12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5"/>
                  <a:gd name="T35" fmla="*/ 18 w 18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5">
                    <a:moveTo>
                      <a:pt x="6" y="12"/>
                    </a:moveTo>
                    <a:lnTo>
                      <a:pt x="3" y="12"/>
                    </a:lnTo>
                    <a:lnTo>
                      <a:pt x="6" y="12"/>
                    </a:lnTo>
                    <a:lnTo>
                      <a:pt x="12" y="15"/>
                    </a:lnTo>
                    <a:lnTo>
                      <a:pt x="15" y="15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37" name="Rectangle 361"/>
              <p:cNvSpPr>
                <a:spLocks noChangeArrowheads="1"/>
              </p:cNvSpPr>
              <p:nvPr/>
            </p:nvSpPr>
            <p:spPr bwMode="auto">
              <a:xfrm>
                <a:off x="1082" y="3565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38" name="Freeform 362"/>
              <p:cNvSpPr>
                <a:spLocks/>
              </p:cNvSpPr>
              <p:nvPr/>
            </p:nvSpPr>
            <p:spPr bwMode="auto">
              <a:xfrm>
                <a:off x="1070" y="3565"/>
                <a:ext cx="24" cy="42"/>
              </a:xfrm>
              <a:custGeom>
                <a:avLst/>
                <a:gdLst>
                  <a:gd name="T0" fmla="*/ 21 w 24"/>
                  <a:gd name="T1" fmla="*/ 42 h 42"/>
                  <a:gd name="T2" fmla="*/ 21 w 24"/>
                  <a:gd name="T3" fmla="*/ 42 h 42"/>
                  <a:gd name="T4" fmla="*/ 24 w 24"/>
                  <a:gd name="T5" fmla="*/ 36 h 42"/>
                  <a:gd name="T6" fmla="*/ 24 w 24"/>
                  <a:gd name="T7" fmla="*/ 33 h 42"/>
                  <a:gd name="T8" fmla="*/ 24 w 24"/>
                  <a:gd name="T9" fmla="*/ 27 h 42"/>
                  <a:gd name="T10" fmla="*/ 21 w 24"/>
                  <a:gd name="T11" fmla="*/ 24 h 42"/>
                  <a:gd name="T12" fmla="*/ 18 w 24"/>
                  <a:gd name="T13" fmla="*/ 18 h 42"/>
                  <a:gd name="T14" fmla="*/ 15 w 24"/>
                  <a:gd name="T15" fmla="*/ 15 h 42"/>
                  <a:gd name="T16" fmla="*/ 15 w 24"/>
                  <a:gd name="T17" fmla="*/ 15 h 42"/>
                  <a:gd name="T18" fmla="*/ 15 w 24"/>
                  <a:gd name="T19" fmla="*/ 12 h 42"/>
                  <a:gd name="T20" fmla="*/ 15 w 24"/>
                  <a:gd name="T21" fmla="*/ 12 h 42"/>
                  <a:gd name="T22" fmla="*/ 15 w 24"/>
                  <a:gd name="T23" fmla="*/ 15 h 42"/>
                  <a:gd name="T24" fmla="*/ 15 w 24"/>
                  <a:gd name="T25" fmla="*/ 15 h 42"/>
                  <a:gd name="T26" fmla="*/ 15 w 24"/>
                  <a:gd name="T27" fmla="*/ 15 h 42"/>
                  <a:gd name="T28" fmla="*/ 15 w 24"/>
                  <a:gd name="T29" fmla="*/ 15 h 42"/>
                  <a:gd name="T30" fmla="*/ 18 w 24"/>
                  <a:gd name="T31" fmla="*/ 12 h 42"/>
                  <a:gd name="T32" fmla="*/ 12 w 24"/>
                  <a:gd name="T33" fmla="*/ 0 h 42"/>
                  <a:gd name="T34" fmla="*/ 9 w 24"/>
                  <a:gd name="T35" fmla="*/ 3 h 42"/>
                  <a:gd name="T36" fmla="*/ 6 w 24"/>
                  <a:gd name="T37" fmla="*/ 6 h 42"/>
                  <a:gd name="T38" fmla="*/ 3 w 24"/>
                  <a:gd name="T39" fmla="*/ 9 h 42"/>
                  <a:gd name="T40" fmla="*/ 0 w 24"/>
                  <a:gd name="T41" fmla="*/ 12 h 42"/>
                  <a:gd name="T42" fmla="*/ 3 w 24"/>
                  <a:gd name="T43" fmla="*/ 18 h 42"/>
                  <a:gd name="T44" fmla="*/ 3 w 24"/>
                  <a:gd name="T45" fmla="*/ 18 h 42"/>
                  <a:gd name="T46" fmla="*/ 3 w 24"/>
                  <a:gd name="T47" fmla="*/ 21 h 42"/>
                  <a:gd name="T48" fmla="*/ 6 w 24"/>
                  <a:gd name="T49" fmla="*/ 24 h 42"/>
                  <a:gd name="T50" fmla="*/ 9 w 24"/>
                  <a:gd name="T51" fmla="*/ 27 h 42"/>
                  <a:gd name="T52" fmla="*/ 9 w 24"/>
                  <a:gd name="T53" fmla="*/ 30 h 42"/>
                  <a:gd name="T54" fmla="*/ 9 w 24"/>
                  <a:gd name="T55" fmla="*/ 30 h 42"/>
                  <a:gd name="T56" fmla="*/ 12 w 24"/>
                  <a:gd name="T57" fmla="*/ 33 h 42"/>
                  <a:gd name="T58" fmla="*/ 9 w 24"/>
                  <a:gd name="T59" fmla="*/ 36 h 42"/>
                  <a:gd name="T60" fmla="*/ 9 w 24"/>
                  <a:gd name="T61" fmla="*/ 39 h 42"/>
                  <a:gd name="T62" fmla="*/ 9 w 24"/>
                  <a:gd name="T63" fmla="*/ 39 h 42"/>
                  <a:gd name="T64" fmla="*/ 21 w 24"/>
                  <a:gd name="T65" fmla="*/ 42 h 4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"/>
                  <a:gd name="T100" fmla="*/ 0 h 42"/>
                  <a:gd name="T101" fmla="*/ 24 w 24"/>
                  <a:gd name="T102" fmla="*/ 42 h 4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" h="42">
                    <a:moveTo>
                      <a:pt x="21" y="42"/>
                    </a:moveTo>
                    <a:lnTo>
                      <a:pt x="21" y="42"/>
                    </a:lnTo>
                    <a:lnTo>
                      <a:pt x="24" y="36"/>
                    </a:lnTo>
                    <a:lnTo>
                      <a:pt x="24" y="33"/>
                    </a:lnTo>
                    <a:lnTo>
                      <a:pt x="24" y="27"/>
                    </a:lnTo>
                    <a:lnTo>
                      <a:pt x="21" y="24"/>
                    </a:lnTo>
                    <a:lnTo>
                      <a:pt x="18" y="18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5" y="15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3" y="18"/>
                    </a:lnTo>
                    <a:lnTo>
                      <a:pt x="3" y="21"/>
                    </a:lnTo>
                    <a:lnTo>
                      <a:pt x="6" y="24"/>
                    </a:lnTo>
                    <a:lnTo>
                      <a:pt x="9" y="27"/>
                    </a:lnTo>
                    <a:lnTo>
                      <a:pt x="9" y="30"/>
                    </a:lnTo>
                    <a:lnTo>
                      <a:pt x="12" y="33"/>
                    </a:lnTo>
                    <a:lnTo>
                      <a:pt x="9" y="36"/>
                    </a:lnTo>
                    <a:lnTo>
                      <a:pt x="9" y="39"/>
                    </a:lnTo>
                    <a:lnTo>
                      <a:pt x="21" y="4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39" name="Rectangle 363"/>
              <p:cNvSpPr>
                <a:spLocks noChangeArrowheads="1"/>
              </p:cNvSpPr>
              <p:nvPr/>
            </p:nvSpPr>
            <p:spPr bwMode="auto">
              <a:xfrm>
                <a:off x="1079" y="3604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40" name="Freeform 364"/>
              <p:cNvSpPr>
                <a:spLocks/>
              </p:cNvSpPr>
              <p:nvPr/>
            </p:nvSpPr>
            <p:spPr bwMode="auto">
              <a:xfrm>
                <a:off x="1073" y="3604"/>
                <a:ext cx="18" cy="15"/>
              </a:xfrm>
              <a:custGeom>
                <a:avLst/>
                <a:gdLst>
                  <a:gd name="T0" fmla="*/ 6 w 18"/>
                  <a:gd name="T1" fmla="*/ 15 h 15"/>
                  <a:gd name="T2" fmla="*/ 9 w 18"/>
                  <a:gd name="T3" fmla="*/ 15 h 15"/>
                  <a:gd name="T4" fmla="*/ 12 w 18"/>
                  <a:gd name="T5" fmla="*/ 12 h 15"/>
                  <a:gd name="T6" fmla="*/ 15 w 18"/>
                  <a:gd name="T7" fmla="*/ 9 h 15"/>
                  <a:gd name="T8" fmla="*/ 18 w 18"/>
                  <a:gd name="T9" fmla="*/ 9 h 15"/>
                  <a:gd name="T10" fmla="*/ 18 w 18"/>
                  <a:gd name="T11" fmla="*/ 6 h 15"/>
                  <a:gd name="T12" fmla="*/ 18 w 18"/>
                  <a:gd name="T13" fmla="*/ 3 h 15"/>
                  <a:gd name="T14" fmla="*/ 6 w 18"/>
                  <a:gd name="T15" fmla="*/ 0 h 15"/>
                  <a:gd name="T16" fmla="*/ 6 w 18"/>
                  <a:gd name="T17" fmla="*/ 0 h 15"/>
                  <a:gd name="T18" fmla="*/ 6 w 18"/>
                  <a:gd name="T19" fmla="*/ 0 h 15"/>
                  <a:gd name="T20" fmla="*/ 6 w 18"/>
                  <a:gd name="T21" fmla="*/ 0 h 15"/>
                  <a:gd name="T22" fmla="*/ 6 w 18"/>
                  <a:gd name="T23" fmla="*/ 0 h 15"/>
                  <a:gd name="T24" fmla="*/ 3 w 18"/>
                  <a:gd name="T25" fmla="*/ 3 h 15"/>
                  <a:gd name="T26" fmla="*/ 0 w 18"/>
                  <a:gd name="T27" fmla="*/ 6 h 15"/>
                  <a:gd name="T28" fmla="*/ 6 w 18"/>
                  <a:gd name="T29" fmla="*/ 15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"/>
                  <a:gd name="T46" fmla="*/ 0 h 15"/>
                  <a:gd name="T47" fmla="*/ 18 w 18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" h="15">
                    <a:moveTo>
                      <a:pt x="6" y="15"/>
                    </a:moveTo>
                    <a:lnTo>
                      <a:pt x="9" y="15"/>
                    </a:lnTo>
                    <a:lnTo>
                      <a:pt x="12" y="12"/>
                    </a:lnTo>
                    <a:lnTo>
                      <a:pt x="15" y="9"/>
                    </a:lnTo>
                    <a:lnTo>
                      <a:pt x="18" y="9"/>
                    </a:lnTo>
                    <a:lnTo>
                      <a:pt x="18" y="6"/>
                    </a:lnTo>
                    <a:lnTo>
                      <a:pt x="18" y="3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41" name="Freeform 365"/>
              <p:cNvSpPr>
                <a:spLocks/>
              </p:cNvSpPr>
              <p:nvPr/>
            </p:nvSpPr>
            <p:spPr bwMode="auto">
              <a:xfrm>
                <a:off x="1058" y="3619"/>
                <a:ext cx="12" cy="9"/>
              </a:xfrm>
              <a:custGeom>
                <a:avLst/>
                <a:gdLst>
                  <a:gd name="T0" fmla="*/ 12 w 12"/>
                  <a:gd name="T1" fmla="*/ 9 h 9"/>
                  <a:gd name="T2" fmla="*/ 12 w 12"/>
                  <a:gd name="T3" fmla="*/ 9 h 9"/>
                  <a:gd name="T4" fmla="*/ 12 w 12"/>
                  <a:gd name="T5" fmla="*/ 9 h 9"/>
                  <a:gd name="T6" fmla="*/ 12 w 12"/>
                  <a:gd name="T7" fmla="*/ 6 h 9"/>
                  <a:gd name="T8" fmla="*/ 12 w 12"/>
                  <a:gd name="T9" fmla="*/ 6 h 9"/>
                  <a:gd name="T10" fmla="*/ 3 w 12"/>
                  <a:gd name="T11" fmla="*/ 0 h 9"/>
                  <a:gd name="T12" fmla="*/ 3 w 12"/>
                  <a:gd name="T13" fmla="*/ 0 h 9"/>
                  <a:gd name="T14" fmla="*/ 0 w 12"/>
                  <a:gd name="T15" fmla="*/ 3 h 9"/>
                  <a:gd name="T16" fmla="*/ 0 w 12"/>
                  <a:gd name="T17" fmla="*/ 6 h 9"/>
                  <a:gd name="T18" fmla="*/ 0 w 12"/>
                  <a:gd name="T19" fmla="*/ 6 h 9"/>
                  <a:gd name="T20" fmla="*/ 12 w 12"/>
                  <a:gd name="T21" fmla="*/ 9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9"/>
                  <a:gd name="T35" fmla="*/ 12 w 12"/>
                  <a:gd name="T36" fmla="*/ 9 h 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9">
                    <a:moveTo>
                      <a:pt x="12" y="9"/>
                    </a:moveTo>
                    <a:lnTo>
                      <a:pt x="12" y="9"/>
                    </a:lnTo>
                    <a:lnTo>
                      <a:pt x="12" y="6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42" name="Rectangle 366"/>
              <p:cNvSpPr>
                <a:spLocks noChangeArrowheads="1"/>
              </p:cNvSpPr>
              <p:nvPr/>
            </p:nvSpPr>
            <p:spPr bwMode="auto">
              <a:xfrm>
                <a:off x="1058" y="3625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43" name="Freeform 367"/>
              <p:cNvSpPr>
                <a:spLocks/>
              </p:cNvSpPr>
              <p:nvPr/>
            </p:nvSpPr>
            <p:spPr bwMode="auto">
              <a:xfrm>
                <a:off x="1055" y="3625"/>
                <a:ext cx="15" cy="12"/>
              </a:xfrm>
              <a:custGeom>
                <a:avLst/>
                <a:gdLst>
                  <a:gd name="T0" fmla="*/ 15 w 15"/>
                  <a:gd name="T1" fmla="*/ 6 h 12"/>
                  <a:gd name="T2" fmla="*/ 15 w 15"/>
                  <a:gd name="T3" fmla="*/ 3 h 12"/>
                  <a:gd name="T4" fmla="*/ 15 w 15"/>
                  <a:gd name="T5" fmla="*/ 6 h 12"/>
                  <a:gd name="T6" fmla="*/ 15 w 15"/>
                  <a:gd name="T7" fmla="*/ 6 h 12"/>
                  <a:gd name="T8" fmla="*/ 15 w 15"/>
                  <a:gd name="T9" fmla="*/ 6 h 12"/>
                  <a:gd name="T10" fmla="*/ 15 w 15"/>
                  <a:gd name="T11" fmla="*/ 3 h 12"/>
                  <a:gd name="T12" fmla="*/ 3 w 15"/>
                  <a:gd name="T13" fmla="*/ 0 h 12"/>
                  <a:gd name="T14" fmla="*/ 3 w 15"/>
                  <a:gd name="T15" fmla="*/ 3 h 12"/>
                  <a:gd name="T16" fmla="*/ 0 w 15"/>
                  <a:gd name="T17" fmla="*/ 6 h 12"/>
                  <a:gd name="T18" fmla="*/ 3 w 15"/>
                  <a:gd name="T19" fmla="*/ 9 h 12"/>
                  <a:gd name="T20" fmla="*/ 3 w 15"/>
                  <a:gd name="T21" fmla="*/ 12 h 12"/>
                  <a:gd name="T22" fmla="*/ 3 w 15"/>
                  <a:gd name="T23" fmla="*/ 12 h 12"/>
                  <a:gd name="T24" fmla="*/ 15 w 15"/>
                  <a:gd name="T25" fmla="*/ 6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12"/>
                  <a:gd name="T41" fmla="*/ 15 w 15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12">
                    <a:moveTo>
                      <a:pt x="15" y="6"/>
                    </a:moveTo>
                    <a:lnTo>
                      <a:pt x="15" y="3"/>
                    </a:lnTo>
                    <a:lnTo>
                      <a:pt x="15" y="6"/>
                    </a:lnTo>
                    <a:lnTo>
                      <a:pt x="15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44" name="Freeform 368"/>
              <p:cNvSpPr>
                <a:spLocks/>
              </p:cNvSpPr>
              <p:nvPr/>
            </p:nvSpPr>
            <p:spPr bwMode="auto">
              <a:xfrm>
                <a:off x="1064" y="3643"/>
                <a:ext cx="12" cy="3"/>
              </a:xfrm>
              <a:custGeom>
                <a:avLst/>
                <a:gdLst>
                  <a:gd name="T0" fmla="*/ 12 w 12"/>
                  <a:gd name="T1" fmla="*/ 3 h 3"/>
                  <a:gd name="T2" fmla="*/ 12 w 12"/>
                  <a:gd name="T3" fmla="*/ 3 h 3"/>
                  <a:gd name="T4" fmla="*/ 12 w 12"/>
                  <a:gd name="T5" fmla="*/ 3 h 3"/>
                  <a:gd name="T6" fmla="*/ 0 w 12"/>
                  <a:gd name="T7" fmla="*/ 0 h 3"/>
                  <a:gd name="T8" fmla="*/ 0 w 12"/>
                  <a:gd name="T9" fmla="*/ 0 h 3"/>
                  <a:gd name="T10" fmla="*/ 0 w 12"/>
                  <a:gd name="T11" fmla="*/ 0 h 3"/>
                  <a:gd name="T12" fmla="*/ 12 w 1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3"/>
                  <a:gd name="T23" fmla="*/ 12 w 1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3">
                    <a:moveTo>
                      <a:pt x="12" y="3"/>
                    </a:moveTo>
                    <a:lnTo>
                      <a:pt x="12" y="3"/>
                    </a:lnTo>
                    <a:lnTo>
                      <a:pt x="0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45" name="Rectangle 369"/>
              <p:cNvSpPr>
                <a:spLocks noChangeArrowheads="1"/>
              </p:cNvSpPr>
              <p:nvPr/>
            </p:nvSpPr>
            <p:spPr bwMode="auto">
              <a:xfrm>
                <a:off x="1064" y="3643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46" name="Freeform 370"/>
              <p:cNvSpPr>
                <a:spLocks/>
              </p:cNvSpPr>
              <p:nvPr/>
            </p:nvSpPr>
            <p:spPr bwMode="auto">
              <a:xfrm>
                <a:off x="1061" y="3643"/>
                <a:ext cx="15" cy="15"/>
              </a:xfrm>
              <a:custGeom>
                <a:avLst/>
                <a:gdLst>
                  <a:gd name="T0" fmla="*/ 15 w 15"/>
                  <a:gd name="T1" fmla="*/ 15 h 15"/>
                  <a:gd name="T2" fmla="*/ 15 w 15"/>
                  <a:gd name="T3" fmla="*/ 9 h 15"/>
                  <a:gd name="T4" fmla="*/ 15 w 15"/>
                  <a:gd name="T5" fmla="*/ 3 h 15"/>
                  <a:gd name="T6" fmla="*/ 3 w 15"/>
                  <a:gd name="T7" fmla="*/ 0 h 15"/>
                  <a:gd name="T8" fmla="*/ 0 w 15"/>
                  <a:gd name="T9" fmla="*/ 9 h 15"/>
                  <a:gd name="T10" fmla="*/ 0 w 15"/>
                  <a:gd name="T11" fmla="*/ 15 h 15"/>
                  <a:gd name="T12" fmla="*/ 15 w 1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15" y="15"/>
                    </a:moveTo>
                    <a:lnTo>
                      <a:pt x="15" y="9"/>
                    </a:lnTo>
                    <a:lnTo>
                      <a:pt x="15" y="3"/>
                    </a:lnTo>
                    <a:lnTo>
                      <a:pt x="3" y="0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47" name="Freeform 371"/>
              <p:cNvSpPr>
                <a:spLocks/>
              </p:cNvSpPr>
              <p:nvPr/>
            </p:nvSpPr>
            <p:spPr bwMode="auto">
              <a:xfrm>
                <a:off x="1067" y="3667"/>
                <a:ext cx="36" cy="33"/>
              </a:xfrm>
              <a:custGeom>
                <a:avLst/>
                <a:gdLst>
                  <a:gd name="T0" fmla="*/ 33 w 36"/>
                  <a:gd name="T1" fmla="*/ 33 h 33"/>
                  <a:gd name="T2" fmla="*/ 33 w 36"/>
                  <a:gd name="T3" fmla="*/ 33 h 33"/>
                  <a:gd name="T4" fmla="*/ 36 w 36"/>
                  <a:gd name="T5" fmla="*/ 27 h 33"/>
                  <a:gd name="T6" fmla="*/ 36 w 36"/>
                  <a:gd name="T7" fmla="*/ 21 h 33"/>
                  <a:gd name="T8" fmla="*/ 33 w 36"/>
                  <a:gd name="T9" fmla="*/ 18 h 33"/>
                  <a:gd name="T10" fmla="*/ 30 w 36"/>
                  <a:gd name="T11" fmla="*/ 15 h 33"/>
                  <a:gd name="T12" fmla="*/ 24 w 36"/>
                  <a:gd name="T13" fmla="*/ 9 h 33"/>
                  <a:gd name="T14" fmla="*/ 18 w 36"/>
                  <a:gd name="T15" fmla="*/ 6 h 33"/>
                  <a:gd name="T16" fmla="*/ 18 w 36"/>
                  <a:gd name="T17" fmla="*/ 6 h 33"/>
                  <a:gd name="T18" fmla="*/ 15 w 36"/>
                  <a:gd name="T19" fmla="*/ 3 h 33"/>
                  <a:gd name="T20" fmla="*/ 12 w 36"/>
                  <a:gd name="T21" fmla="*/ 3 h 33"/>
                  <a:gd name="T22" fmla="*/ 12 w 36"/>
                  <a:gd name="T23" fmla="*/ 0 h 33"/>
                  <a:gd name="T24" fmla="*/ 0 w 36"/>
                  <a:gd name="T25" fmla="*/ 6 h 33"/>
                  <a:gd name="T26" fmla="*/ 3 w 36"/>
                  <a:gd name="T27" fmla="*/ 9 h 33"/>
                  <a:gd name="T28" fmla="*/ 6 w 36"/>
                  <a:gd name="T29" fmla="*/ 15 h 33"/>
                  <a:gd name="T30" fmla="*/ 9 w 36"/>
                  <a:gd name="T31" fmla="*/ 18 h 33"/>
                  <a:gd name="T32" fmla="*/ 12 w 36"/>
                  <a:gd name="T33" fmla="*/ 18 h 33"/>
                  <a:gd name="T34" fmla="*/ 18 w 36"/>
                  <a:gd name="T35" fmla="*/ 21 h 33"/>
                  <a:gd name="T36" fmla="*/ 24 w 36"/>
                  <a:gd name="T37" fmla="*/ 24 h 33"/>
                  <a:gd name="T38" fmla="*/ 24 w 36"/>
                  <a:gd name="T39" fmla="*/ 24 h 33"/>
                  <a:gd name="T40" fmla="*/ 24 w 36"/>
                  <a:gd name="T41" fmla="*/ 24 h 33"/>
                  <a:gd name="T42" fmla="*/ 24 w 36"/>
                  <a:gd name="T43" fmla="*/ 24 h 33"/>
                  <a:gd name="T44" fmla="*/ 21 w 36"/>
                  <a:gd name="T45" fmla="*/ 27 h 33"/>
                  <a:gd name="T46" fmla="*/ 21 w 36"/>
                  <a:gd name="T47" fmla="*/ 27 h 33"/>
                  <a:gd name="T48" fmla="*/ 33 w 36"/>
                  <a:gd name="T49" fmla="*/ 33 h 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"/>
                  <a:gd name="T76" fmla="*/ 0 h 33"/>
                  <a:gd name="T77" fmla="*/ 36 w 36"/>
                  <a:gd name="T78" fmla="*/ 33 h 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" h="33">
                    <a:moveTo>
                      <a:pt x="33" y="33"/>
                    </a:moveTo>
                    <a:lnTo>
                      <a:pt x="33" y="33"/>
                    </a:lnTo>
                    <a:lnTo>
                      <a:pt x="36" y="27"/>
                    </a:lnTo>
                    <a:lnTo>
                      <a:pt x="36" y="21"/>
                    </a:lnTo>
                    <a:lnTo>
                      <a:pt x="33" y="18"/>
                    </a:lnTo>
                    <a:lnTo>
                      <a:pt x="30" y="15"/>
                    </a:lnTo>
                    <a:lnTo>
                      <a:pt x="24" y="9"/>
                    </a:lnTo>
                    <a:lnTo>
                      <a:pt x="18" y="6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6" y="15"/>
                    </a:lnTo>
                    <a:lnTo>
                      <a:pt x="9" y="18"/>
                    </a:lnTo>
                    <a:lnTo>
                      <a:pt x="12" y="18"/>
                    </a:lnTo>
                    <a:lnTo>
                      <a:pt x="18" y="21"/>
                    </a:lnTo>
                    <a:lnTo>
                      <a:pt x="24" y="24"/>
                    </a:lnTo>
                    <a:lnTo>
                      <a:pt x="21" y="27"/>
                    </a:lnTo>
                    <a:lnTo>
                      <a:pt x="33" y="3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48" name="Freeform 372"/>
              <p:cNvSpPr>
                <a:spLocks/>
              </p:cNvSpPr>
              <p:nvPr/>
            </p:nvSpPr>
            <p:spPr bwMode="auto">
              <a:xfrm>
                <a:off x="1088" y="3694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3"/>
                  <a:gd name="T9" fmla="*/ 3 w 3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49" name="Freeform 373"/>
              <p:cNvSpPr>
                <a:spLocks/>
              </p:cNvSpPr>
              <p:nvPr/>
            </p:nvSpPr>
            <p:spPr bwMode="auto">
              <a:xfrm>
                <a:off x="1073" y="3694"/>
                <a:ext cx="27" cy="21"/>
              </a:xfrm>
              <a:custGeom>
                <a:avLst/>
                <a:gdLst>
                  <a:gd name="T0" fmla="*/ 3 w 27"/>
                  <a:gd name="T1" fmla="*/ 21 h 21"/>
                  <a:gd name="T2" fmla="*/ 3 w 27"/>
                  <a:gd name="T3" fmla="*/ 21 h 21"/>
                  <a:gd name="T4" fmla="*/ 9 w 27"/>
                  <a:gd name="T5" fmla="*/ 21 h 21"/>
                  <a:gd name="T6" fmla="*/ 15 w 27"/>
                  <a:gd name="T7" fmla="*/ 18 h 21"/>
                  <a:gd name="T8" fmla="*/ 21 w 27"/>
                  <a:gd name="T9" fmla="*/ 15 h 21"/>
                  <a:gd name="T10" fmla="*/ 24 w 27"/>
                  <a:gd name="T11" fmla="*/ 12 h 21"/>
                  <a:gd name="T12" fmla="*/ 27 w 27"/>
                  <a:gd name="T13" fmla="*/ 9 h 21"/>
                  <a:gd name="T14" fmla="*/ 27 w 27"/>
                  <a:gd name="T15" fmla="*/ 6 h 21"/>
                  <a:gd name="T16" fmla="*/ 15 w 27"/>
                  <a:gd name="T17" fmla="*/ 0 h 21"/>
                  <a:gd name="T18" fmla="*/ 15 w 27"/>
                  <a:gd name="T19" fmla="*/ 3 h 21"/>
                  <a:gd name="T20" fmla="*/ 15 w 27"/>
                  <a:gd name="T21" fmla="*/ 3 h 21"/>
                  <a:gd name="T22" fmla="*/ 12 w 27"/>
                  <a:gd name="T23" fmla="*/ 6 h 21"/>
                  <a:gd name="T24" fmla="*/ 12 w 27"/>
                  <a:gd name="T25" fmla="*/ 6 h 21"/>
                  <a:gd name="T26" fmla="*/ 6 w 27"/>
                  <a:gd name="T27" fmla="*/ 9 h 21"/>
                  <a:gd name="T28" fmla="*/ 0 w 27"/>
                  <a:gd name="T29" fmla="*/ 9 h 21"/>
                  <a:gd name="T30" fmla="*/ 0 w 27"/>
                  <a:gd name="T31" fmla="*/ 9 h 21"/>
                  <a:gd name="T32" fmla="*/ 3 w 27"/>
                  <a:gd name="T33" fmla="*/ 21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21"/>
                  <a:gd name="T53" fmla="*/ 27 w 27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21">
                    <a:moveTo>
                      <a:pt x="3" y="21"/>
                    </a:moveTo>
                    <a:lnTo>
                      <a:pt x="3" y="21"/>
                    </a:lnTo>
                    <a:lnTo>
                      <a:pt x="9" y="21"/>
                    </a:lnTo>
                    <a:lnTo>
                      <a:pt x="15" y="18"/>
                    </a:lnTo>
                    <a:lnTo>
                      <a:pt x="21" y="15"/>
                    </a:lnTo>
                    <a:lnTo>
                      <a:pt x="24" y="12"/>
                    </a:lnTo>
                    <a:lnTo>
                      <a:pt x="27" y="9"/>
                    </a:lnTo>
                    <a:lnTo>
                      <a:pt x="27" y="6"/>
                    </a:lnTo>
                    <a:lnTo>
                      <a:pt x="15" y="0"/>
                    </a:lnTo>
                    <a:lnTo>
                      <a:pt x="15" y="3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9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50" name="Freeform 374"/>
              <p:cNvSpPr>
                <a:spLocks/>
              </p:cNvSpPr>
              <p:nvPr/>
            </p:nvSpPr>
            <p:spPr bwMode="auto">
              <a:xfrm>
                <a:off x="1046" y="3706"/>
                <a:ext cx="15" cy="18"/>
              </a:xfrm>
              <a:custGeom>
                <a:avLst/>
                <a:gdLst>
                  <a:gd name="T0" fmla="*/ 3 w 15"/>
                  <a:gd name="T1" fmla="*/ 18 h 18"/>
                  <a:gd name="T2" fmla="*/ 6 w 15"/>
                  <a:gd name="T3" fmla="*/ 15 h 18"/>
                  <a:gd name="T4" fmla="*/ 9 w 15"/>
                  <a:gd name="T5" fmla="*/ 15 h 18"/>
                  <a:gd name="T6" fmla="*/ 15 w 15"/>
                  <a:gd name="T7" fmla="*/ 15 h 18"/>
                  <a:gd name="T8" fmla="*/ 15 w 15"/>
                  <a:gd name="T9" fmla="*/ 12 h 18"/>
                  <a:gd name="T10" fmla="*/ 12 w 15"/>
                  <a:gd name="T11" fmla="*/ 0 h 18"/>
                  <a:gd name="T12" fmla="*/ 12 w 15"/>
                  <a:gd name="T13" fmla="*/ 0 h 18"/>
                  <a:gd name="T14" fmla="*/ 6 w 15"/>
                  <a:gd name="T15" fmla="*/ 3 h 18"/>
                  <a:gd name="T16" fmla="*/ 3 w 15"/>
                  <a:gd name="T17" fmla="*/ 3 h 18"/>
                  <a:gd name="T18" fmla="*/ 0 w 15"/>
                  <a:gd name="T19" fmla="*/ 6 h 18"/>
                  <a:gd name="T20" fmla="*/ 3 w 15"/>
                  <a:gd name="T21" fmla="*/ 18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8"/>
                  <a:gd name="T35" fmla="*/ 15 w 15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8">
                    <a:moveTo>
                      <a:pt x="3" y="18"/>
                    </a:moveTo>
                    <a:lnTo>
                      <a:pt x="6" y="15"/>
                    </a:lnTo>
                    <a:lnTo>
                      <a:pt x="9" y="15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2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51" name="Freeform 375"/>
              <p:cNvSpPr>
                <a:spLocks/>
              </p:cNvSpPr>
              <p:nvPr/>
            </p:nvSpPr>
            <p:spPr bwMode="auto">
              <a:xfrm>
                <a:off x="1025" y="3721"/>
                <a:ext cx="18" cy="18"/>
              </a:xfrm>
              <a:custGeom>
                <a:avLst/>
                <a:gdLst>
                  <a:gd name="T0" fmla="*/ 12 w 18"/>
                  <a:gd name="T1" fmla="*/ 18 h 18"/>
                  <a:gd name="T2" fmla="*/ 15 w 18"/>
                  <a:gd name="T3" fmla="*/ 15 h 18"/>
                  <a:gd name="T4" fmla="*/ 18 w 18"/>
                  <a:gd name="T5" fmla="*/ 9 h 18"/>
                  <a:gd name="T6" fmla="*/ 9 w 18"/>
                  <a:gd name="T7" fmla="*/ 0 h 18"/>
                  <a:gd name="T8" fmla="*/ 3 w 18"/>
                  <a:gd name="T9" fmla="*/ 9 h 18"/>
                  <a:gd name="T10" fmla="*/ 0 w 18"/>
                  <a:gd name="T11" fmla="*/ 12 h 18"/>
                  <a:gd name="T12" fmla="*/ 12 w 18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8"/>
                  <a:gd name="T23" fmla="*/ 18 w 18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8">
                    <a:moveTo>
                      <a:pt x="12" y="18"/>
                    </a:moveTo>
                    <a:lnTo>
                      <a:pt x="15" y="15"/>
                    </a:lnTo>
                    <a:lnTo>
                      <a:pt x="18" y="9"/>
                    </a:lnTo>
                    <a:lnTo>
                      <a:pt x="9" y="0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52" name="Freeform 376"/>
              <p:cNvSpPr>
                <a:spLocks/>
              </p:cNvSpPr>
              <p:nvPr/>
            </p:nvSpPr>
            <p:spPr bwMode="auto">
              <a:xfrm>
                <a:off x="1007" y="3745"/>
                <a:ext cx="24" cy="24"/>
              </a:xfrm>
              <a:custGeom>
                <a:avLst/>
                <a:gdLst>
                  <a:gd name="T0" fmla="*/ 6 w 24"/>
                  <a:gd name="T1" fmla="*/ 24 h 24"/>
                  <a:gd name="T2" fmla="*/ 3 w 24"/>
                  <a:gd name="T3" fmla="*/ 24 h 24"/>
                  <a:gd name="T4" fmla="*/ 6 w 24"/>
                  <a:gd name="T5" fmla="*/ 24 h 24"/>
                  <a:gd name="T6" fmla="*/ 9 w 24"/>
                  <a:gd name="T7" fmla="*/ 21 h 24"/>
                  <a:gd name="T8" fmla="*/ 12 w 24"/>
                  <a:gd name="T9" fmla="*/ 21 h 24"/>
                  <a:gd name="T10" fmla="*/ 15 w 24"/>
                  <a:gd name="T11" fmla="*/ 18 h 24"/>
                  <a:gd name="T12" fmla="*/ 18 w 24"/>
                  <a:gd name="T13" fmla="*/ 12 h 24"/>
                  <a:gd name="T14" fmla="*/ 24 w 24"/>
                  <a:gd name="T15" fmla="*/ 6 h 24"/>
                  <a:gd name="T16" fmla="*/ 12 w 24"/>
                  <a:gd name="T17" fmla="*/ 0 h 24"/>
                  <a:gd name="T18" fmla="*/ 9 w 24"/>
                  <a:gd name="T19" fmla="*/ 3 h 24"/>
                  <a:gd name="T20" fmla="*/ 6 w 24"/>
                  <a:gd name="T21" fmla="*/ 9 h 24"/>
                  <a:gd name="T22" fmla="*/ 3 w 24"/>
                  <a:gd name="T23" fmla="*/ 9 h 24"/>
                  <a:gd name="T24" fmla="*/ 3 w 24"/>
                  <a:gd name="T25" fmla="*/ 12 h 24"/>
                  <a:gd name="T26" fmla="*/ 3 w 24"/>
                  <a:gd name="T27" fmla="*/ 12 h 24"/>
                  <a:gd name="T28" fmla="*/ 3 w 24"/>
                  <a:gd name="T29" fmla="*/ 12 h 24"/>
                  <a:gd name="T30" fmla="*/ 0 w 24"/>
                  <a:gd name="T31" fmla="*/ 12 h 24"/>
                  <a:gd name="T32" fmla="*/ 6 w 24"/>
                  <a:gd name="T33" fmla="*/ 24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24"/>
                  <a:gd name="T53" fmla="*/ 24 w 24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24">
                    <a:moveTo>
                      <a:pt x="6" y="24"/>
                    </a:moveTo>
                    <a:lnTo>
                      <a:pt x="3" y="24"/>
                    </a:lnTo>
                    <a:lnTo>
                      <a:pt x="6" y="24"/>
                    </a:lnTo>
                    <a:lnTo>
                      <a:pt x="9" y="21"/>
                    </a:lnTo>
                    <a:lnTo>
                      <a:pt x="12" y="21"/>
                    </a:lnTo>
                    <a:lnTo>
                      <a:pt x="15" y="18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53" name="Freeform 377"/>
              <p:cNvSpPr>
                <a:spLocks/>
              </p:cNvSpPr>
              <p:nvPr/>
            </p:nvSpPr>
            <p:spPr bwMode="auto">
              <a:xfrm>
                <a:off x="1007" y="3757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3"/>
                  <a:gd name="T9" fmla="*/ 3 w 3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54" name="Freeform 378"/>
              <p:cNvSpPr>
                <a:spLocks/>
              </p:cNvSpPr>
              <p:nvPr/>
            </p:nvSpPr>
            <p:spPr bwMode="auto">
              <a:xfrm>
                <a:off x="989" y="3757"/>
                <a:ext cx="24" cy="21"/>
              </a:xfrm>
              <a:custGeom>
                <a:avLst/>
                <a:gdLst>
                  <a:gd name="T0" fmla="*/ 3 w 24"/>
                  <a:gd name="T1" fmla="*/ 21 h 21"/>
                  <a:gd name="T2" fmla="*/ 3 w 24"/>
                  <a:gd name="T3" fmla="*/ 21 h 21"/>
                  <a:gd name="T4" fmla="*/ 9 w 24"/>
                  <a:gd name="T5" fmla="*/ 18 h 21"/>
                  <a:gd name="T6" fmla="*/ 15 w 24"/>
                  <a:gd name="T7" fmla="*/ 18 h 21"/>
                  <a:gd name="T8" fmla="*/ 18 w 24"/>
                  <a:gd name="T9" fmla="*/ 15 h 21"/>
                  <a:gd name="T10" fmla="*/ 24 w 24"/>
                  <a:gd name="T11" fmla="*/ 12 h 21"/>
                  <a:gd name="T12" fmla="*/ 18 w 24"/>
                  <a:gd name="T13" fmla="*/ 0 h 21"/>
                  <a:gd name="T14" fmla="*/ 12 w 24"/>
                  <a:gd name="T15" fmla="*/ 3 h 21"/>
                  <a:gd name="T16" fmla="*/ 9 w 24"/>
                  <a:gd name="T17" fmla="*/ 6 h 21"/>
                  <a:gd name="T18" fmla="*/ 3 w 24"/>
                  <a:gd name="T19" fmla="*/ 9 h 21"/>
                  <a:gd name="T20" fmla="*/ 0 w 24"/>
                  <a:gd name="T21" fmla="*/ 9 h 21"/>
                  <a:gd name="T22" fmla="*/ 0 w 24"/>
                  <a:gd name="T23" fmla="*/ 9 h 21"/>
                  <a:gd name="T24" fmla="*/ 3 w 24"/>
                  <a:gd name="T25" fmla="*/ 21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21"/>
                  <a:gd name="T41" fmla="*/ 24 w 24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21">
                    <a:moveTo>
                      <a:pt x="3" y="21"/>
                    </a:moveTo>
                    <a:lnTo>
                      <a:pt x="3" y="21"/>
                    </a:lnTo>
                    <a:lnTo>
                      <a:pt x="9" y="18"/>
                    </a:lnTo>
                    <a:lnTo>
                      <a:pt x="15" y="18"/>
                    </a:lnTo>
                    <a:lnTo>
                      <a:pt x="18" y="15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12" y="3"/>
                    </a:lnTo>
                    <a:lnTo>
                      <a:pt x="9" y="6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3" y="21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55" name="Rectangle 379"/>
              <p:cNvSpPr>
                <a:spLocks noChangeArrowheads="1"/>
              </p:cNvSpPr>
              <p:nvPr/>
            </p:nvSpPr>
            <p:spPr bwMode="auto">
              <a:xfrm>
                <a:off x="989" y="3766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56" name="Freeform 380"/>
              <p:cNvSpPr>
                <a:spLocks/>
              </p:cNvSpPr>
              <p:nvPr/>
            </p:nvSpPr>
            <p:spPr bwMode="auto">
              <a:xfrm>
                <a:off x="977" y="3754"/>
                <a:ext cx="15" cy="27"/>
              </a:xfrm>
              <a:custGeom>
                <a:avLst/>
                <a:gdLst>
                  <a:gd name="T0" fmla="*/ 0 w 15"/>
                  <a:gd name="T1" fmla="*/ 0 h 27"/>
                  <a:gd name="T2" fmla="*/ 0 w 15"/>
                  <a:gd name="T3" fmla="*/ 12 h 27"/>
                  <a:gd name="T4" fmla="*/ 0 w 15"/>
                  <a:gd name="T5" fmla="*/ 15 h 27"/>
                  <a:gd name="T6" fmla="*/ 0 w 15"/>
                  <a:gd name="T7" fmla="*/ 15 h 27"/>
                  <a:gd name="T8" fmla="*/ 3 w 15"/>
                  <a:gd name="T9" fmla="*/ 18 h 27"/>
                  <a:gd name="T10" fmla="*/ 3 w 15"/>
                  <a:gd name="T11" fmla="*/ 21 h 27"/>
                  <a:gd name="T12" fmla="*/ 6 w 15"/>
                  <a:gd name="T13" fmla="*/ 24 h 27"/>
                  <a:gd name="T14" fmla="*/ 9 w 15"/>
                  <a:gd name="T15" fmla="*/ 27 h 27"/>
                  <a:gd name="T16" fmla="*/ 12 w 15"/>
                  <a:gd name="T17" fmla="*/ 24 h 27"/>
                  <a:gd name="T18" fmla="*/ 15 w 15"/>
                  <a:gd name="T19" fmla="*/ 24 h 27"/>
                  <a:gd name="T20" fmla="*/ 12 w 15"/>
                  <a:gd name="T21" fmla="*/ 12 h 27"/>
                  <a:gd name="T22" fmla="*/ 12 w 15"/>
                  <a:gd name="T23" fmla="*/ 12 h 27"/>
                  <a:gd name="T24" fmla="*/ 12 w 15"/>
                  <a:gd name="T25" fmla="*/ 12 h 27"/>
                  <a:gd name="T26" fmla="*/ 12 w 15"/>
                  <a:gd name="T27" fmla="*/ 12 h 27"/>
                  <a:gd name="T28" fmla="*/ 12 w 15"/>
                  <a:gd name="T29" fmla="*/ 15 h 27"/>
                  <a:gd name="T30" fmla="*/ 15 w 15"/>
                  <a:gd name="T31" fmla="*/ 15 h 27"/>
                  <a:gd name="T32" fmla="*/ 12 w 15"/>
                  <a:gd name="T33" fmla="*/ 15 h 27"/>
                  <a:gd name="T34" fmla="*/ 12 w 15"/>
                  <a:gd name="T35" fmla="*/ 12 h 27"/>
                  <a:gd name="T36" fmla="*/ 12 w 15"/>
                  <a:gd name="T37" fmla="*/ 12 h 27"/>
                  <a:gd name="T38" fmla="*/ 12 w 15"/>
                  <a:gd name="T39" fmla="*/ 0 h 27"/>
                  <a:gd name="T40" fmla="*/ 0 w 15"/>
                  <a:gd name="T41" fmla="*/ 0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"/>
                  <a:gd name="T64" fmla="*/ 0 h 27"/>
                  <a:gd name="T65" fmla="*/ 15 w 15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" h="27">
                    <a:moveTo>
                      <a:pt x="0" y="0"/>
                    </a:moveTo>
                    <a:lnTo>
                      <a:pt x="0" y="12"/>
                    </a:lnTo>
                    <a:lnTo>
                      <a:pt x="0" y="15"/>
                    </a:lnTo>
                    <a:lnTo>
                      <a:pt x="3" y="18"/>
                    </a:lnTo>
                    <a:lnTo>
                      <a:pt x="3" y="21"/>
                    </a:lnTo>
                    <a:lnTo>
                      <a:pt x="6" y="24"/>
                    </a:lnTo>
                    <a:lnTo>
                      <a:pt x="9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12" y="12"/>
                    </a:lnTo>
                    <a:lnTo>
                      <a:pt x="12" y="15"/>
                    </a:lnTo>
                    <a:lnTo>
                      <a:pt x="15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57" name="Freeform 381"/>
              <p:cNvSpPr>
                <a:spLocks/>
              </p:cNvSpPr>
              <p:nvPr/>
            </p:nvSpPr>
            <p:spPr bwMode="auto">
              <a:xfrm>
                <a:off x="977" y="3727"/>
                <a:ext cx="12" cy="15"/>
              </a:xfrm>
              <a:custGeom>
                <a:avLst/>
                <a:gdLst>
                  <a:gd name="T0" fmla="*/ 0 w 12"/>
                  <a:gd name="T1" fmla="*/ 3 h 15"/>
                  <a:gd name="T2" fmla="*/ 0 w 12"/>
                  <a:gd name="T3" fmla="*/ 6 h 15"/>
                  <a:gd name="T4" fmla="*/ 0 w 12"/>
                  <a:gd name="T5" fmla="*/ 12 h 15"/>
                  <a:gd name="T6" fmla="*/ 0 w 12"/>
                  <a:gd name="T7" fmla="*/ 15 h 15"/>
                  <a:gd name="T8" fmla="*/ 12 w 12"/>
                  <a:gd name="T9" fmla="*/ 15 h 15"/>
                  <a:gd name="T10" fmla="*/ 12 w 12"/>
                  <a:gd name="T11" fmla="*/ 12 h 15"/>
                  <a:gd name="T12" fmla="*/ 12 w 12"/>
                  <a:gd name="T13" fmla="*/ 3 h 15"/>
                  <a:gd name="T14" fmla="*/ 12 w 12"/>
                  <a:gd name="T15" fmla="*/ 0 h 15"/>
                  <a:gd name="T16" fmla="*/ 0 w 12"/>
                  <a:gd name="T17" fmla="*/ 3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5"/>
                  <a:gd name="T29" fmla="*/ 12 w 12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5">
                    <a:moveTo>
                      <a:pt x="0" y="3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58" name="Freeform 382"/>
              <p:cNvSpPr>
                <a:spLocks/>
              </p:cNvSpPr>
              <p:nvPr/>
            </p:nvSpPr>
            <p:spPr bwMode="auto">
              <a:xfrm>
                <a:off x="965" y="3703"/>
                <a:ext cx="18" cy="15"/>
              </a:xfrm>
              <a:custGeom>
                <a:avLst/>
                <a:gdLst>
                  <a:gd name="T0" fmla="*/ 0 w 18"/>
                  <a:gd name="T1" fmla="*/ 6 h 15"/>
                  <a:gd name="T2" fmla="*/ 3 w 18"/>
                  <a:gd name="T3" fmla="*/ 9 h 15"/>
                  <a:gd name="T4" fmla="*/ 6 w 18"/>
                  <a:gd name="T5" fmla="*/ 12 h 15"/>
                  <a:gd name="T6" fmla="*/ 6 w 18"/>
                  <a:gd name="T7" fmla="*/ 15 h 15"/>
                  <a:gd name="T8" fmla="*/ 6 w 18"/>
                  <a:gd name="T9" fmla="*/ 15 h 15"/>
                  <a:gd name="T10" fmla="*/ 18 w 18"/>
                  <a:gd name="T11" fmla="*/ 12 h 15"/>
                  <a:gd name="T12" fmla="*/ 18 w 18"/>
                  <a:gd name="T13" fmla="*/ 9 h 15"/>
                  <a:gd name="T14" fmla="*/ 15 w 18"/>
                  <a:gd name="T15" fmla="*/ 6 h 15"/>
                  <a:gd name="T16" fmla="*/ 12 w 18"/>
                  <a:gd name="T17" fmla="*/ 0 h 15"/>
                  <a:gd name="T18" fmla="*/ 12 w 18"/>
                  <a:gd name="T19" fmla="*/ 0 h 15"/>
                  <a:gd name="T20" fmla="*/ 0 w 18"/>
                  <a:gd name="T21" fmla="*/ 6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5"/>
                  <a:gd name="T35" fmla="*/ 18 w 18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5">
                    <a:moveTo>
                      <a:pt x="0" y="6"/>
                    </a:moveTo>
                    <a:lnTo>
                      <a:pt x="3" y="9"/>
                    </a:lnTo>
                    <a:lnTo>
                      <a:pt x="6" y="12"/>
                    </a:lnTo>
                    <a:lnTo>
                      <a:pt x="6" y="15"/>
                    </a:lnTo>
                    <a:lnTo>
                      <a:pt x="18" y="12"/>
                    </a:lnTo>
                    <a:lnTo>
                      <a:pt x="18" y="9"/>
                    </a:lnTo>
                    <a:lnTo>
                      <a:pt x="15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59" name="Freeform 383"/>
              <p:cNvSpPr>
                <a:spLocks/>
              </p:cNvSpPr>
              <p:nvPr/>
            </p:nvSpPr>
            <p:spPr bwMode="auto">
              <a:xfrm>
                <a:off x="929" y="3682"/>
                <a:ext cx="36" cy="21"/>
              </a:xfrm>
              <a:custGeom>
                <a:avLst/>
                <a:gdLst>
                  <a:gd name="T0" fmla="*/ 3 w 36"/>
                  <a:gd name="T1" fmla="*/ 12 h 21"/>
                  <a:gd name="T2" fmla="*/ 0 w 36"/>
                  <a:gd name="T3" fmla="*/ 12 h 21"/>
                  <a:gd name="T4" fmla="*/ 9 w 36"/>
                  <a:gd name="T5" fmla="*/ 12 h 21"/>
                  <a:gd name="T6" fmla="*/ 15 w 36"/>
                  <a:gd name="T7" fmla="*/ 15 h 21"/>
                  <a:gd name="T8" fmla="*/ 21 w 36"/>
                  <a:gd name="T9" fmla="*/ 18 h 21"/>
                  <a:gd name="T10" fmla="*/ 24 w 36"/>
                  <a:gd name="T11" fmla="*/ 18 h 21"/>
                  <a:gd name="T12" fmla="*/ 27 w 36"/>
                  <a:gd name="T13" fmla="*/ 21 h 21"/>
                  <a:gd name="T14" fmla="*/ 36 w 36"/>
                  <a:gd name="T15" fmla="*/ 9 h 21"/>
                  <a:gd name="T16" fmla="*/ 30 w 36"/>
                  <a:gd name="T17" fmla="*/ 6 h 21"/>
                  <a:gd name="T18" fmla="*/ 24 w 36"/>
                  <a:gd name="T19" fmla="*/ 6 h 21"/>
                  <a:gd name="T20" fmla="*/ 18 w 36"/>
                  <a:gd name="T21" fmla="*/ 3 h 21"/>
                  <a:gd name="T22" fmla="*/ 12 w 36"/>
                  <a:gd name="T23" fmla="*/ 0 h 21"/>
                  <a:gd name="T24" fmla="*/ 3 w 36"/>
                  <a:gd name="T25" fmla="*/ 0 h 21"/>
                  <a:gd name="T26" fmla="*/ 3 w 36"/>
                  <a:gd name="T27" fmla="*/ 0 h 21"/>
                  <a:gd name="T28" fmla="*/ 3 w 36"/>
                  <a:gd name="T29" fmla="*/ 12 h 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6"/>
                  <a:gd name="T46" fmla="*/ 0 h 21"/>
                  <a:gd name="T47" fmla="*/ 36 w 36"/>
                  <a:gd name="T48" fmla="*/ 21 h 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6" h="21">
                    <a:moveTo>
                      <a:pt x="3" y="12"/>
                    </a:moveTo>
                    <a:lnTo>
                      <a:pt x="0" y="12"/>
                    </a:lnTo>
                    <a:lnTo>
                      <a:pt x="9" y="12"/>
                    </a:lnTo>
                    <a:lnTo>
                      <a:pt x="15" y="15"/>
                    </a:lnTo>
                    <a:lnTo>
                      <a:pt x="21" y="18"/>
                    </a:lnTo>
                    <a:lnTo>
                      <a:pt x="24" y="18"/>
                    </a:lnTo>
                    <a:lnTo>
                      <a:pt x="27" y="21"/>
                    </a:lnTo>
                    <a:lnTo>
                      <a:pt x="36" y="9"/>
                    </a:lnTo>
                    <a:lnTo>
                      <a:pt x="30" y="6"/>
                    </a:lnTo>
                    <a:lnTo>
                      <a:pt x="24" y="6"/>
                    </a:lnTo>
                    <a:lnTo>
                      <a:pt x="18" y="3"/>
                    </a:lnTo>
                    <a:lnTo>
                      <a:pt x="12" y="0"/>
                    </a:lnTo>
                    <a:lnTo>
                      <a:pt x="3" y="0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60" name="Rectangle 384"/>
              <p:cNvSpPr>
                <a:spLocks noChangeArrowheads="1"/>
              </p:cNvSpPr>
              <p:nvPr/>
            </p:nvSpPr>
            <p:spPr bwMode="auto">
              <a:xfrm>
                <a:off x="932" y="3682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61" name="Freeform 385"/>
              <p:cNvSpPr>
                <a:spLocks/>
              </p:cNvSpPr>
              <p:nvPr/>
            </p:nvSpPr>
            <p:spPr bwMode="auto">
              <a:xfrm>
                <a:off x="902" y="3682"/>
                <a:ext cx="30" cy="30"/>
              </a:xfrm>
              <a:custGeom>
                <a:avLst/>
                <a:gdLst>
                  <a:gd name="T0" fmla="*/ 12 w 30"/>
                  <a:gd name="T1" fmla="*/ 30 h 30"/>
                  <a:gd name="T2" fmla="*/ 12 w 30"/>
                  <a:gd name="T3" fmla="*/ 27 h 30"/>
                  <a:gd name="T4" fmla="*/ 18 w 30"/>
                  <a:gd name="T5" fmla="*/ 21 h 30"/>
                  <a:gd name="T6" fmla="*/ 21 w 30"/>
                  <a:gd name="T7" fmla="*/ 15 h 30"/>
                  <a:gd name="T8" fmla="*/ 24 w 30"/>
                  <a:gd name="T9" fmla="*/ 15 h 30"/>
                  <a:gd name="T10" fmla="*/ 24 w 30"/>
                  <a:gd name="T11" fmla="*/ 12 h 30"/>
                  <a:gd name="T12" fmla="*/ 27 w 30"/>
                  <a:gd name="T13" fmla="*/ 12 h 30"/>
                  <a:gd name="T14" fmla="*/ 30 w 30"/>
                  <a:gd name="T15" fmla="*/ 12 h 30"/>
                  <a:gd name="T16" fmla="*/ 30 w 30"/>
                  <a:gd name="T17" fmla="*/ 0 h 30"/>
                  <a:gd name="T18" fmla="*/ 24 w 30"/>
                  <a:gd name="T19" fmla="*/ 0 h 30"/>
                  <a:gd name="T20" fmla="*/ 18 w 30"/>
                  <a:gd name="T21" fmla="*/ 0 h 30"/>
                  <a:gd name="T22" fmla="*/ 15 w 30"/>
                  <a:gd name="T23" fmla="*/ 3 h 30"/>
                  <a:gd name="T24" fmla="*/ 12 w 30"/>
                  <a:gd name="T25" fmla="*/ 6 h 30"/>
                  <a:gd name="T26" fmla="*/ 6 w 30"/>
                  <a:gd name="T27" fmla="*/ 15 h 30"/>
                  <a:gd name="T28" fmla="*/ 3 w 30"/>
                  <a:gd name="T29" fmla="*/ 21 h 30"/>
                  <a:gd name="T30" fmla="*/ 0 w 30"/>
                  <a:gd name="T31" fmla="*/ 24 h 30"/>
                  <a:gd name="T32" fmla="*/ 12 w 30"/>
                  <a:gd name="T33" fmla="*/ 3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0"/>
                  <a:gd name="T53" fmla="*/ 30 w 30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0">
                    <a:moveTo>
                      <a:pt x="12" y="30"/>
                    </a:moveTo>
                    <a:lnTo>
                      <a:pt x="12" y="27"/>
                    </a:lnTo>
                    <a:lnTo>
                      <a:pt x="18" y="21"/>
                    </a:lnTo>
                    <a:lnTo>
                      <a:pt x="21" y="15"/>
                    </a:lnTo>
                    <a:lnTo>
                      <a:pt x="24" y="15"/>
                    </a:lnTo>
                    <a:lnTo>
                      <a:pt x="24" y="12"/>
                    </a:lnTo>
                    <a:lnTo>
                      <a:pt x="27" y="12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5" y="3"/>
                    </a:lnTo>
                    <a:lnTo>
                      <a:pt x="12" y="6"/>
                    </a:lnTo>
                    <a:lnTo>
                      <a:pt x="6" y="15"/>
                    </a:lnTo>
                    <a:lnTo>
                      <a:pt x="3" y="21"/>
                    </a:lnTo>
                    <a:lnTo>
                      <a:pt x="0" y="24"/>
                    </a:lnTo>
                    <a:lnTo>
                      <a:pt x="12" y="3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62" name="Freeform 386"/>
              <p:cNvSpPr>
                <a:spLocks/>
              </p:cNvSpPr>
              <p:nvPr/>
            </p:nvSpPr>
            <p:spPr bwMode="auto">
              <a:xfrm>
                <a:off x="887" y="3718"/>
                <a:ext cx="21" cy="15"/>
              </a:xfrm>
              <a:custGeom>
                <a:avLst/>
                <a:gdLst>
                  <a:gd name="T0" fmla="*/ 6 w 21"/>
                  <a:gd name="T1" fmla="*/ 15 h 15"/>
                  <a:gd name="T2" fmla="*/ 6 w 21"/>
                  <a:gd name="T3" fmla="*/ 15 h 15"/>
                  <a:gd name="T4" fmla="*/ 12 w 21"/>
                  <a:gd name="T5" fmla="*/ 12 h 15"/>
                  <a:gd name="T6" fmla="*/ 15 w 21"/>
                  <a:gd name="T7" fmla="*/ 9 h 15"/>
                  <a:gd name="T8" fmla="*/ 18 w 21"/>
                  <a:gd name="T9" fmla="*/ 6 h 15"/>
                  <a:gd name="T10" fmla="*/ 21 w 21"/>
                  <a:gd name="T11" fmla="*/ 6 h 15"/>
                  <a:gd name="T12" fmla="*/ 9 w 21"/>
                  <a:gd name="T13" fmla="*/ 0 h 15"/>
                  <a:gd name="T14" fmla="*/ 9 w 21"/>
                  <a:gd name="T15" fmla="*/ 0 h 15"/>
                  <a:gd name="T16" fmla="*/ 6 w 21"/>
                  <a:gd name="T17" fmla="*/ 0 h 15"/>
                  <a:gd name="T18" fmla="*/ 6 w 21"/>
                  <a:gd name="T19" fmla="*/ 3 h 15"/>
                  <a:gd name="T20" fmla="*/ 3 w 21"/>
                  <a:gd name="T21" fmla="*/ 3 h 15"/>
                  <a:gd name="T22" fmla="*/ 0 w 21"/>
                  <a:gd name="T23" fmla="*/ 3 h 15"/>
                  <a:gd name="T24" fmla="*/ 6 w 21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15"/>
                  <a:gd name="T41" fmla="*/ 21 w 21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15">
                    <a:moveTo>
                      <a:pt x="6" y="15"/>
                    </a:moveTo>
                    <a:lnTo>
                      <a:pt x="6" y="15"/>
                    </a:lnTo>
                    <a:lnTo>
                      <a:pt x="12" y="12"/>
                    </a:lnTo>
                    <a:lnTo>
                      <a:pt x="15" y="9"/>
                    </a:lnTo>
                    <a:lnTo>
                      <a:pt x="18" y="6"/>
                    </a:lnTo>
                    <a:lnTo>
                      <a:pt x="21" y="6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63" name="Freeform 387"/>
              <p:cNvSpPr>
                <a:spLocks/>
              </p:cNvSpPr>
              <p:nvPr/>
            </p:nvSpPr>
            <p:spPr bwMode="auto">
              <a:xfrm>
                <a:off x="863" y="3724"/>
                <a:ext cx="15" cy="12"/>
              </a:xfrm>
              <a:custGeom>
                <a:avLst/>
                <a:gdLst>
                  <a:gd name="T0" fmla="*/ 3 w 15"/>
                  <a:gd name="T1" fmla="*/ 12 h 12"/>
                  <a:gd name="T2" fmla="*/ 6 w 15"/>
                  <a:gd name="T3" fmla="*/ 12 h 12"/>
                  <a:gd name="T4" fmla="*/ 15 w 15"/>
                  <a:gd name="T5" fmla="*/ 12 h 12"/>
                  <a:gd name="T6" fmla="*/ 15 w 15"/>
                  <a:gd name="T7" fmla="*/ 12 h 12"/>
                  <a:gd name="T8" fmla="*/ 15 w 15"/>
                  <a:gd name="T9" fmla="*/ 0 h 12"/>
                  <a:gd name="T10" fmla="*/ 15 w 15"/>
                  <a:gd name="T11" fmla="*/ 0 h 12"/>
                  <a:gd name="T12" fmla="*/ 3 w 15"/>
                  <a:gd name="T13" fmla="*/ 0 h 12"/>
                  <a:gd name="T14" fmla="*/ 0 w 15"/>
                  <a:gd name="T15" fmla="*/ 0 h 12"/>
                  <a:gd name="T16" fmla="*/ 3 w 15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2"/>
                  <a:gd name="T29" fmla="*/ 15 w 15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2">
                    <a:moveTo>
                      <a:pt x="3" y="12"/>
                    </a:moveTo>
                    <a:lnTo>
                      <a:pt x="6" y="12"/>
                    </a:lnTo>
                    <a:lnTo>
                      <a:pt x="15" y="12"/>
                    </a:lnTo>
                    <a:lnTo>
                      <a:pt x="1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64" name="Freeform 388"/>
              <p:cNvSpPr>
                <a:spLocks/>
              </p:cNvSpPr>
              <p:nvPr/>
            </p:nvSpPr>
            <p:spPr bwMode="auto">
              <a:xfrm>
                <a:off x="806" y="3727"/>
                <a:ext cx="48" cy="60"/>
              </a:xfrm>
              <a:custGeom>
                <a:avLst/>
                <a:gdLst>
                  <a:gd name="T0" fmla="*/ 9 w 48"/>
                  <a:gd name="T1" fmla="*/ 60 h 60"/>
                  <a:gd name="T2" fmla="*/ 15 w 48"/>
                  <a:gd name="T3" fmla="*/ 51 h 60"/>
                  <a:gd name="T4" fmla="*/ 21 w 48"/>
                  <a:gd name="T5" fmla="*/ 42 h 60"/>
                  <a:gd name="T6" fmla="*/ 27 w 48"/>
                  <a:gd name="T7" fmla="*/ 33 h 60"/>
                  <a:gd name="T8" fmla="*/ 33 w 48"/>
                  <a:gd name="T9" fmla="*/ 27 h 60"/>
                  <a:gd name="T10" fmla="*/ 36 w 48"/>
                  <a:gd name="T11" fmla="*/ 21 h 60"/>
                  <a:gd name="T12" fmla="*/ 42 w 48"/>
                  <a:gd name="T13" fmla="*/ 18 h 60"/>
                  <a:gd name="T14" fmla="*/ 45 w 48"/>
                  <a:gd name="T15" fmla="*/ 15 h 60"/>
                  <a:gd name="T16" fmla="*/ 48 w 48"/>
                  <a:gd name="T17" fmla="*/ 12 h 60"/>
                  <a:gd name="T18" fmla="*/ 48 w 48"/>
                  <a:gd name="T19" fmla="*/ 12 h 60"/>
                  <a:gd name="T20" fmla="*/ 45 w 48"/>
                  <a:gd name="T21" fmla="*/ 0 h 60"/>
                  <a:gd name="T22" fmla="*/ 42 w 48"/>
                  <a:gd name="T23" fmla="*/ 0 h 60"/>
                  <a:gd name="T24" fmla="*/ 39 w 48"/>
                  <a:gd name="T25" fmla="*/ 3 h 60"/>
                  <a:gd name="T26" fmla="*/ 33 w 48"/>
                  <a:gd name="T27" fmla="*/ 9 h 60"/>
                  <a:gd name="T28" fmla="*/ 27 w 48"/>
                  <a:gd name="T29" fmla="*/ 12 h 60"/>
                  <a:gd name="T30" fmla="*/ 24 w 48"/>
                  <a:gd name="T31" fmla="*/ 18 h 60"/>
                  <a:gd name="T32" fmla="*/ 18 w 48"/>
                  <a:gd name="T33" fmla="*/ 24 h 60"/>
                  <a:gd name="T34" fmla="*/ 12 w 48"/>
                  <a:gd name="T35" fmla="*/ 33 h 60"/>
                  <a:gd name="T36" fmla="*/ 6 w 48"/>
                  <a:gd name="T37" fmla="*/ 42 h 60"/>
                  <a:gd name="T38" fmla="*/ 0 w 48"/>
                  <a:gd name="T39" fmla="*/ 54 h 60"/>
                  <a:gd name="T40" fmla="*/ 9 w 48"/>
                  <a:gd name="T41" fmla="*/ 60 h 6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"/>
                  <a:gd name="T64" fmla="*/ 0 h 60"/>
                  <a:gd name="T65" fmla="*/ 48 w 48"/>
                  <a:gd name="T66" fmla="*/ 60 h 6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" h="60">
                    <a:moveTo>
                      <a:pt x="9" y="60"/>
                    </a:moveTo>
                    <a:lnTo>
                      <a:pt x="15" y="51"/>
                    </a:lnTo>
                    <a:lnTo>
                      <a:pt x="21" y="42"/>
                    </a:lnTo>
                    <a:lnTo>
                      <a:pt x="27" y="33"/>
                    </a:lnTo>
                    <a:lnTo>
                      <a:pt x="33" y="27"/>
                    </a:lnTo>
                    <a:lnTo>
                      <a:pt x="36" y="21"/>
                    </a:lnTo>
                    <a:lnTo>
                      <a:pt x="42" y="18"/>
                    </a:lnTo>
                    <a:lnTo>
                      <a:pt x="45" y="15"/>
                    </a:lnTo>
                    <a:lnTo>
                      <a:pt x="48" y="1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9" y="3"/>
                    </a:lnTo>
                    <a:lnTo>
                      <a:pt x="33" y="9"/>
                    </a:lnTo>
                    <a:lnTo>
                      <a:pt x="27" y="12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12" y="33"/>
                    </a:lnTo>
                    <a:lnTo>
                      <a:pt x="6" y="42"/>
                    </a:lnTo>
                    <a:lnTo>
                      <a:pt x="0" y="54"/>
                    </a:lnTo>
                    <a:lnTo>
                      <a:pt x="9" y="6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65" name="Freeform 389"/>
              <p:cNvSpPr>
                <a:spLocks/>
              </p:cNvSpPr>
              <p:nvPr/>
            </p:nvSpPr>
            <p:spPr bwMode="auto">
              <a:xfrm>
                <a:off x="806" y="376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0 w 12"/>
                  <a:gd name="T5" fmla="*/ 6 h 12"/>
                  <a:gd name="T6" fmla="*/ 0 w 12"/>
                  <a:gd name="T7" fmla="*/ 12 h 12"/>
                  <a:gd name="T8" fmla="*/ 12 w 12"/>
                  <a:gd name="T9" fmla="*/ 12 h 12"/>
                  <a:gd name="T10" fmla="*/ 12 w 12"/>
                  <a:gd name="T11" fmla="*/ 9 h 12"/>
                  <a:gd name="T12" fmla="*/ 12 w 12"/>
                  <a:gd name="T13" fmla="*/ 0 h 12"/>
                  <a:gd name="T14" fmla="*/ 12 w 12"/>
                  <a:gd name="T15" fmla="*/ 0 h 12"/>
                  <a:gd name="T16" fmla="*/ 0 w 12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2"/>
                  <a:gd name="T29" fmla="*/ 12 w 1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66" name="Freeform 390"/>
              <p:cNvSpPr>
                <a:spLocks/>
              </p:cNvSpPr>
              <p:nvPr/>
            </p:nvSpPr>
            <p:spPr bwMode="auto">
              <a:xfrm>
                <a:off x="806" y="3733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3 h 12"/>
                  <a:gd name="T4" fmla="*/ 0 w 12"/>
                  <a:gd name="T5" fmla="*/ 12 h 12"/>
                  <a:gd name="T6" fmla="*/ 0 w 12"/>
                  <a:gd name="T7" fmla="*/ 12 h 12"/>
                  <a:gd name="T8" fmla="*/ 12 w 12"/>
                  <a:gd name="T9" fmla="*/ 12 h 12"/>
                  <a:gd name="T10" fmla="*/ 12 w 12"/>
                  <a:gd name="T11" fmla="*/ 12 h 12"/>
                  <a:gd name="T12" fmla="*/ 12 w 12"/>
                  <a:gd name="T13" fmla="*/ 3 h 12"/>
                  <a:gd name="T14" fmla="*/ 12 w 12"/>
                  <a:gd name="T15" fmla="*/ 0 h 12"/>
                  <a:gd name="T16" fmla="*/ 0 w 12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2"/>
                  <a:gd name="T29" fmla="*/ 12 w 1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2">
                    <a:moveTo>
                      <a:pt x="0" y="0"/>
                    </a:moveTo>
                    <a:lnTo>
                      <a:pt x="0" y="3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67" name="Freeform 391"/>
              <p:cNvSpPr>
                <a:spLocks/>
              </p:cNvSpPr>
              <p:nvPr/>
            </p:nvSpPr>
            <p:spPr bwMode="auto">
              <a:xfrm>
                <a:off x="803" y="3679"/>
                <a:ext cx="15" cy="42"/>
              </a:xfrm>
              <a:custGeom>
                <a:avLst/>
                <a:gdLst>
                  <a:gd name="T0" fmla="*/ 3 w 15"/>
                  <a:gd name="T1" fmla="*/ 9 h 42"/>
                  <a:gd name="T2" fmla="*/ 3 w 15"/>
                  <a:gd name="T3" fmla="*/ 9 h 42"/>
                  <a:gd name="T4" fmla="*/ 3 w 15"/>
                  <a:gd name="T5" fmla="*/ 9 h 42"/>
                  <a:gd name="T6" fmla="*/ 3 w 15"/>
                  <a:gd name="T7" fmla="*/ 9 h 42"/>
                  <a:gd name="T8" fmla="*/ 3 w 15"/>
                  <a:gd name="T9" fmla="*/ 9 h 42"/>
                  <a:gd name="T10" fmla="*/ 3 w 15"/>
                  <a:gd name="T11" fmla="*/ 12 h 42"/>
                  <a:gd name="T12" fmla="*/ 3 w 15"/>
                  <a:gd name="T13" fmla="*/ 15 h 42"/>
                  <a:gd name="T14" fmla="*/ 3 w 15"/>
                  <a:gd name="T15" fmla="*/ 21 h 42"/>
                  <a:gd name="T16" fmla="*/ 3 w 15"/>
                  <a:gd name="T17" fmla="*/ 33 h 42"/>
                  <a:gd name="T18" fmla="*/ 0 w 15"/>
                  <a:gd name="T19" fmla="*/ 42 h 42"/>
                  <a:gd name="T20" fmla="*/ 15 w 15"/>
                  <a:gd name="T21" fmla="*/ 42 h 42"/>
                  <a:gd name="T22" fmla="*/ 15 w 15"/>
                  <a:gd name="T23" fmla="*/ 36 h 42"/>
                  <a:gd name="T24" fmla="*/ 15 w 15"/>
                  <a:gd name="T25" fmla="*/ 21 h 42"/>
                  <a:gd name="T26" fmla="*/ 15 w 15"/>
                  <a:gd name="T27" fmla="*/ 15 h 42"/>
                  <a:gd name="T28" fmla="*/ 15 w 15"/>
                  <a:gd name="T29" fmla="*/ 9 h 42"/>
                  <a:gd name="T30" fmla="*/ 15 w 15"/>
                  <a:gd name="T31" fmla="*/ 6 h 42"/>
                  <a:gd name="T32" fmla="*/ 15 w 15"/>
                  <a:gd name="T33" fmla="*/ 3 h 42"/>
                  <a:gd name="T34" fmla="*/ 12 w 15"/>
                  <a:gd name="T35" fmla="*/ 3 h 42"/>
                  <a:gd name="T36" fmla="*/ 12 w 15"/>
                  <a:gd name="T37" fmla="*/ 0 h 42"/>
                  <a:gd name="T38" fmla="*/ 12 w 15"/>
                  <a:gd name="T39" fmla="*/ 0 h 42"/>
                  <a:gd name="T40" fmla="*/ 3 w 15"/>
                  <a:gd name="T41" fmla="*/ 9 h 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"/>
                  <a:gd name="T64" fmla="*/ 0 h 42"/>
                  <a:gd name="T65" fmla="*/ 15 w 15"/>
                  <a:gd name="T66" fmla="*/ 42 h 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" h="42">
                    <a:moveTo>
                      <a:pt x="3" y="9"/>
                    </a:moveTo>
                    <a:lnTo>
                      <a:pt x="3" y="9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3" y="21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15" y="42"/>
                    </a:lnTo>
                    <a:lnTo>
                      <a:pt x="15" y="36"/>
                    </a:lnTo>
                    <a:lnTo>
                      <a:pt x="15" y="21"/>
                    </a:lnTo>
                    <a:lnTo>
                      <a:pt x="15" y="15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68" name="Rectangle 392"/>
              <p:cNvSpPr>
                <a:spLocks noChangeArrowheads="1"/>
              </p:cNvSpPr>
              <p:nvPr/>
            </p:nvSpPr>
            <p:spPr bwMode="auto">
              <a:xfrm>
                <a:off x="806" y="3688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69" name="Freeform 393"/>
              <p:cNvSpPr>
                <a:spLocks/>
              </p:cNvSpPr>
              <p:nvPr/>
            </p:nvSpPr>
            <p:spPr bwMode="auto">
              <a:xfrm>
                <a:off x="785" y="3673"/>
                <a:ext cx="30" cy="27"/>
              </a:xfrm>
              <a:custGeom>
                <a:avLst/>
                <a:gdLst>
                  <a:gd name="T0" fmla="*/ 12 w 30"/>
                  <a:gd name="T1" fmla="*/ 27 h 27"/>
                  <a:gd name="T2" fmla="*/ 15 w 30"/>
                  <a:gd name="T3" fmla="*/ 24 h 27"/>
                  <a:gd name="T4" fmla="*/ 15 w 30"/>
                  <a:gd name="T5" fmla="*/ 18 h 27"/>
                  <a:gd name="T6" fmla="*/ 18 w 30"/>
                  <a:gd name="T7" fmla="*/ 15 h 27"/>
                  <a:gd name="T8" fmla="*/ 18 w 30"/>
                  <a:gd name="T9" fmla="*/ 15 h 27"/>
                  <a:gd name="T10" fmla="*/ 18 w 30"/>
                  <a:gd name="T11" fmla="*/ 15 h 27"/>
                  <a:gd name="T12" fmla="*/ 18 w 30"/>
                  <a:gd name="T13" fmla="*/ 15 h 27"/>
                  <a:gd name="T14" fmla="*/ 18 w 30"/>
                  <a:gd name="T15" fmla="*/ 15 h 27"/>
                  <a:gd name="T16" fmla="*/ 18 w 30"/>
                  <a:gd name="T17" fmla="*/ 15 h 27"/>
                  <a:gd name="T18" fmla="*/ 18 w 30"/>
                  <a:gd name="T19" fmla="*/ 15 h 27"/>
                  <a:gd name="T20" fmla="*/ 18 w 30"/>
                  <a:gd name="T21" fmla="*/ 15 h 27"/>
                  <a:gd name="T22" fmla="*/ 21 w 30"/>
                  <a:gd name="T23" fmla="*/ 15 h 27"/>
                  <a:gd name="T24" fmla="*/ 21 w 30"/>
                  <a:gd name="T25" fmla="*/ 15 h 27"/>
                  <a:gd name="T26" fmla="*/ 30 w 30"/>
                  <a:gd name="T27" fmla="*/ 6 h 27"/>
                  <a:gd name="T28" fmla="*/ 27 w 30"/>
                  <a:gd name="T29" fmla="*/ 3 h 27"/>
                  <a:gd name="T30" fmla="*/ 24 w 30"/>
                  <a:gd name="T31" fmla="*/ 3 h 27"/>
                  <a:gd name="T32" fmla="*/ 21 w 30"/>
                  <a:gd name="T33" fmla="*/ 0 h 27"/>
                  <a:gd name="T34" fmla="*/ 18 w 30"/>
                  <a:gd name="T35" fmla="*/ 0 h 27"/>
                  <a:gd name="T36" fmla="*/ 15 w 30"/>
                  <a:gd name="T37" fmla="*/ 0 h 27"/>
                  <a:gd name="T38" fmla="*/ 15 w 30"/>
                  <a:gd name="T39" fmla="*/ 3 h 27"/>
                  <a:gd name="T40" fmla="*/ 12 w 30"/>
                  <a:gd name="T41" fmla="*/ 3 h 27"/>
                  <a:gd name="T42" fmla="*/ 9 w 30"/>
                  <a:gd name="T43" fmla="*/ 6 h 27"/>
                  <a:gd name="T44" fmla="*/ 6 w 30"/>
                  <a:gd name="T45" fmla="*/ 9 h 27"/>
                  <a:gd name="T46" fmla="*/ 3 w 30"/>
                  <a:gd name="T47" fmla="*/ 12 h 27"/>
                  <a:gd name="T48" fmla="*/ 3 w 30"/>
                  <a:gd name="T49" fmla="*/ 18 h 27"/>
                  <a:gd name="T50" fmla="*/ 0 w 30"/>
                  <a:gd name="T51" fmla="*/ 21 h 27"/>
                  <a:gd name="T52" fmla="*/ 12 w 30"/>
                  <a:gd name="T53" fmla="*/ 27 h 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0"/>
                  <a:gd name="T82" fmla="*/ 0 h 27"/>
                  <a:gd name="T83" fmla="*/ 30 w 30"/>
                  <a:gd name="T84" fmla="*/ 27 h 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0" h="27">
                    <a:moveTo>
                      <a:pt x="12" y="27"/>
                    </a:moveTo>
                    <a:lnTo>
                      <a:pt x="15" y="24"/>
                    </a:lnTo>
                    <a:lnTo>
                      <a:pt x="15" y="18"/>
                    </a:lnTo>
                    <a:lnTo>
                      <a:pt x="18" y="15"/>
                    </a:lnTo>
                    <a:lnTo>
                      <a:pt x="21" y="15"/>
                    </a:lnTo>
                    <a:lnTo>
                      <a:pt x="30" y="6"/>
                    </a:lnTo>
                    <a:lnTo>
                      <a:pt x="27" y="3"/>
                    </a:lnTo>
                    <a:lnTo>
                      <a:pt x="24" y="3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9" y="6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3" y="18"/>
                    </a:lnTo>
                    <a:lnTo>
                      <a:pt x="0" y="21"/>
                    </a:lnTo>
                    <a:lnTo>
                      <a:pt x="12" y="27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70" name="Freeform 394"/>
              <p:cNvSpPr>
                <a:spLocks/>
              </p:cNvSpPr>
              <p:nvPr/>
            </p:nvSpPr>
            <p:spPr bwMode="auto">
              <a:xfrm>
                <a:off x="776" y="3706"/>
                <a:ext cx="18" cy="18"/>
              </a:xfrm>
              <a:custGeom>
                <a:avLst/>
                <a:gdLst>
                  <a:gd name="T0" fmla="*/ 12 w 18"/>
                  <a:gd name="T1" fmla="*/ 18 h 18"/>
                  <a:gd name="T2" fmla="*/ 12 w 18"/>
                  <a:gd name="T3" fmla="*/ 15 h 18"/>
                  <a:gd name="T4" fmla="*/ 18 w 18"/>
                  <a:gd name="T5" fmla="*/ 6 h 18"/>
                  <a:gd name="T6" fmla="*/ 3 w 18"/>
                  <a:gd name="T7" fmla="*/ 0 h 18"/>
                  <a:gd name="T8" fmla="*/ 0 w 18"/>
                  <a:gd name="T9" fmla="*/ 9 h 18"/>
                  <a:gd name="T10" fmla="*/ 0 w 18"/>
                  <a:gd name="T11" fmla="*/ 12 h 18"/>
                  <a:gd name="T12" fmla="*/ 12 w 18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8"/>
                  <a:gd name="T23" fmla="*/ 18 w 18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8">
                    <a:moveTo>
                      <a:pt x="12" y="18"/>
                    </a:moveTo>
                    <a:lnTo>
                      <a:pt x="12" y="15"/>
                    </a:lnTo>
                    <a:lnTo>
                      <a:pt x="18" y="6"/>
                    </a:lnTo>
                    <a:lnTo>
                      <a:pt x="3" y="0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71" name="Freeform 395"/>
              <p:cNvSpPr>
                <a:spLocks/>
              </p:cNvSpPr>
              <p:nvPr/>
            </p:nvSpPr>
            <p:spPr bwMode="auto">
              <a:xfrm>
                <a:off x="767" y="3727"/>
                <a:ext cx="12" cy="12"/>
              </a:xfrm>
              <a:custGeom>
                <a:avLst/>
                <a:gdLst>
                  <a:gd name="T0" fmla="*/ 3 w 12"/>
                  <a:gd name="T1" fmla="*/ 12 h 12"/>
                  <a:gd name="T2" fmla="*/ 9 w 12"/>
                  <a:gd name="T3" fmla="*/ 12 h 12"/>
                  <a:gd name="T4" fmla="*/ 12 w 12"/>
                  <a:gd name="T5" fmla="*/ 9 h 12"/>
                  <a:gd name="T6" fmla="*/ 3 w 12"/>
                  <a:gd name="T7" fmla="*/ 0 h 12"/>
                  <a:gd name="T8" fmla="*/ 0 w 12"/>
                  <a:gd name="T9" fmla="*/ 0 h 12"/>
                  <a:gd name="T10" fmla="*/ 6 w 12"/>
                  <a:gd name="T11" fmla="*/ 0 h 12"/>
                  <a:gd name="T12" fmla="*/ 3 w 12"/>
                  <a:gd name="T13" fmla="*/ 12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2"/>
                  <a:gd name="T23" fmla="*/ 12 w 1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2">
                    <a:moveTo>
                      <a:pt x="3" y="12"/>
                    </a:moveTo>
                    <a:lnTo>
                      <a:pt x="9" y="12"/>
                    </a:lnTo>
                    <a:lnTo>
                      <a:pt x="12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72" name="Freeform 396"/>
              <p:cNvSpPr>
                <a:spLocks/>
              </p:cNvSpPr>
              <p:nvPr/>
            </p:nvSpPr>
            <p:spPr bwMode="auto">
              <a:xfrm>
                <a:off x="770" y="3739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3 w 6"/>
                  <a:gd name="T3" fmla="*/ 3 h 3"/>
                  <a:gd name="T4" fmla="*/ 0 w 6"/>
                  <a:gd name="T5" fmla="*/ 0 h 3"/>
                  <a:gd name="T6" fmla="*/ 6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3"/>
                  <a:gd name="T14" fmla="*/ 6 w 6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3">
                    <a:moveTo>
                      <a:pt x="6" y="0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73" name="Freeform 397"/>
              <p:cNvSpPr>
                <a:spLocks/>
              </p:cNvSpPr>
              <p:nvPr/>
            </p:nvSpPr>
            <p:spPr bwMode="auto">
              <a:xfrm>
                <a:off x="761" y="3724"/>
                <a:ext cx="12" cy="15"/>
              </a:xfrm>
              <a:custGeom>
                <a:avLst/>
                <a:gdLst>
                  <a:gd name="T0" fmla="*/ 0 w 12"/>
                  <a:gd name="T1" fmla="*/ 3 h 15"/>
                  <a:gd name="T2" fmla="*/ 0 w 12"/>
                  <a:gd name="T3" fmla="*/ 6 h 15"/>
                  <a:gd name="T4" fmla="*/ 0 w 12"/>
                  <a:gd name="T5" fmla="*/ 9 h 15"/>
                  <a:gd name="T6" fmla="*/ 3 w 12"/>
                  <a:gd name="T7" fmla="*/ 12 h 15"/>
                  <a:gd name="T8" fmla="*/ 6 w 12"/>
                  <a:gd name="T9" fmla="*/ 15 h 15"/>
                  <a:gd name="T10" fmla="*/ 9 w 12"/>
                  <a:gd name="T11" fmla="*/ 15 h 15"/>
                  <a:gd name="T12" fmla="*/ 12 w 12"/>
                  <a:gd name="T13" fmla="*/ 3 h 15"/>
                  <a:gd name="T14" fmla="*/ 12 w 12"/>
                  <a:gd name="T15" fmla="*/ 3 h 15"/>
                  <a:gd name="T16" fmla="*/ 12 w 12"/>
                  <a:gd name="T17" fmla="*/ 3 h 15"/>
                  <a:gd name="T18" fmla="*/ 12 w 12"/>
                  <a:gd name="T19" fmla="*/ 3 h 15"/>
                  <a:gd name="T20" fmla="*/ 12 w 12"/>
                  <a:gd name="T21" fmla="*/ 0 h 15"/>
                  <a:gd name="T22" fmla="*/ 12 w 12"/>
                  <a:gd name="T23" fmla="*/ 0 h 15"/>
                  <a:gd name="T24" fmla="*/ 0 w 12"/>
                  <a:gd name="T25" fmla="*/ 3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15"/>
                  <a:gd name="T41" fmla="*/ 12 w 12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15">
                    <a:moveTo>
                      <a:pt x="0" y="3"/>
                    </a:moveTo>
                    <a:lnTo>
                      <a:pt x="0" y="6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6" y="15"/>
                    </a:lnTo>
                    <a:lnTo>
                      <a:pt x="9" y="15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74" name="Freeform 398"/>
              <p:cNvSpPr>
                <a:spLocks/>
              </p:cNvSpPr>
              <p:nvPr/>
            </p:nvSpPr>
            <p:spPr bwMode="auto">
              <a:xfrm>
                <a:off x="749" y="3697"/>
                <a:ext cx="21" cy="18"/>
              </a:xfrm>
              <a:custGeom>
                <a:avLst/>
                <a:gdLst>
                  <a:gd name="T0" fmla="*/ 0 w 21"/>
                  <a:gd name="T1" fmla="*/ 12 h 18"/>
                  <a:gd name="T2" fmla="*/ 3 w 21"/>
                  <a:gd name="T3" fmla="*/ 12 h 18"/>
                  <a:gd name="T4" fmla="*/ 3 w 21"/>
                  <a:gd name="T5" fmla="*/ 12 h 18"/>
                  <a:gd name="T6" fmla="*/ 6 w 21"/>
                  <a:gd name="T7" fmla="*/ 12 h 18"/>
                  <a:gd name="T8" fmla="*/ 6 w 21"/>
                  <a:gd name="T9" fmla="*/ 12 h 18"/>
                  <a:gd name="T10" fmla="*/ 6 w 21"/>
                  <a:gd name="T11" fmla="*/ 15 h 18"/>
                  <a:gd name="T12" fmla="*/ 6 w 21"/>
                  <a:gd name="T13" fmla="*/ 15 h 18"/>
                  <a:gd name="T14" fmla="*/ 9 w 21"/>
                  <a:gd name="T15" fmla="*/ 18 h 18"/>
                  <a:gd name="T16" fmla="*/ 9 w 21"/>
                  <a:gd name="T17" fmla="*/ 18 h 18"/>
                  <a:gd name="T18" fmla="*/ 21 w 21"/>
                  <a:gd name="T19" fmla="*/ 15 h 18"/>
                  <a:gd name="T20" fmla="*/ 21 w 21"/>
                  <a:gd name="T21" fmla="*/ 12 h 18"/>
                  <a:gd name="T22" fmla="*/ 18 w 21"/>
                  <a:gd name="T23" fmla="*/ 9 h 18"/>
                  <a:gd name="T24" fmla="*/ 18 w 21"/>
                  <a:gd name="T25" fmla="*/ 6 h 18"/>
                  <a:gd name="T26" fmla="*/ 15 w 21"/>
                  <a:gd name="T27" fmla="*/ 3 h 18"/>
                  <a:gd name="T28" fmla="*/ 9 w 21"/>
                  <a:gd name="T29" fmla="*/ 0 h 18"/>
                  <a:gd name="T30" fmla="*/ 6 w 21"/>
                  <a:gd name="T31" fmla="*/ 0 h 18"/>
                  <a:gd name="T32" fmla="*/ 3 w 21"/>
                  <a:gd name="T33" fmla="*/ 0 h 18"/>
                  <a:gd name="T34" fmla="*/ 6 w 21"/>
                  <a:gd name="T35" fmla="*/ 0 h 18"/>
                  <a:gd name="T36" fmla="*/ 0 w 21"/>
                  <a:gd name="T37" fmla="*/ 12 h 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"/>
                  <a:gd name="T58" fmla="*/ 0 h 18"/>
                  <a:gd name="T59" fmla="*/ 21 w 21"/>
                  <a:gd name="T60" fmla="*/ 18 h 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" h="18">
                    <a:moveTo>
                      <a:pt x="0" y="12"/>
                    </a:moveTo>
                    <a:lnTo>
                      <a:pt x="3" y="12"/>
                    </a:lnTo>
                    <a:lnTo>
                      <a:pt x="6" y="12"/>
                    </a:lnTo>
                    <a:lnTo>
                      <a:pt x="6" y="15"/>
                    </a:lnTo>
                    <a:lnTo>
                      <a:pt x="9" y="18"/>
                    </a:lnTo>
                    <a:lnTo>
                      <a:pt x="21" y="15"/>
                    </a:lnTo>
                    <a:lnTo>
                      <a:pt x="21" y="12"/>
                    </a:lnTo>
                    <a:lnTo>
                      <a:pt x="18" y="9"/>
                    </a:lnTo>
                    <a:lnTo>
                      <a:pt x="18" y="6"/>
                    </a:lnTo>
                    <a:lnTo>
                      <a:pt x="15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75" name="Rectangle 399"/>
              <p:cNvSpPr>
                <a:spLocks noChangeArrowheads="1"/>
              </p:cNvSpPr>
              <p:nvPr/>
            </p:nvSpPr>
            <p:spPr bwMode="auto">
              <a:xfrm>
                <a:off x="749" y="3709"/>
                <a:ext cx="3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76" name="Freeform 400"/>
              <p:cNvSpPr>
                <a:spLocks/>
              </p:cNvSpPr>
              <p:nvPr/>
            </p:nvSpPr>
            <p:spPr bwMode="auto">
              <a:xfrm>
                <a:off x="728" y="3694"/>
                <a:ext cx="27" cy="30"/>
              </a:xfrm>
              <a:custGeom>
                <a:avLst/>
                <a:gdLst>
                  <a:gd name="T0" fmla="*/ 3 w 27"/>
                  <a:gd name="T1" fmla="*/ 30 h 30"/>
                  <a:gd name="T2" fmla="*/ 3 w 27"/>
                  <a:gd name="T3" fmla="*/ 30 h 30"/>
                  <a:gd name="T4" fmla="*/ 6 w 27"/>
                  <a:gd name="T5" fmla="*/ 30 h 30"/>
                  <a:gd name="T6" fmla="*/ 9 w 27"/>
                  <a:gd name="T7" fmla="*/ 27 h 30"/>
                  <a:gd name="T8" fmla="*/ 12 w 27"/>
                  <a:gd name="T9" fmla="*/ 27 h 30"/>
                  <a:gd name="T10" fmla="*/ 12 w 27"/>
                  <a:gd name="T11" fmla="*/ 24 h 30"/>
                  <a:gd name="T12" fmla="*/ 15 w 27"/>
                  <a:gd name="T13" fmla="*/ 21 h 30"/>
                  <a:gd name="T14" fmla="*/ 18 w 27"/>
                  <a:gd name="T15" fmla="*/ 18 h 30"/>
                  <a:gd name="T16" fmla="*/ 18 w 27"/>
                  <a:gd name="T17" fmla="*/ 15 h 30"/>
                  <a:gd name="T18" fmla="*/ 21 w 27"/>
                  <a:gd name="T19" fmla="*/ 15 h 30"/>
                  <a:gd name="T20" fmla="*/ 18 w 27"/>
                  <a:gd name="T21" fmla="*/ 15 h 30"/>
                  <a:gd name="T22" fmla="*/ 18 w 27"/>
                  <a:gd name="T23" fmla="*/ 15 h 30"/>
                  <a:gd name="T24" fmla="*/ 18 w 27"/>
                  <a:gd name="T25" fmla="*/ 15 h 30"/>
                  <a:gd name="T26" fmla="*/ 21 w 27"/>
                  <a:gd name="T27" fmla="*/ 15 h 30"/>
                  <a:gd name="T28" fmla="*/ 27 w 27"/>
                  <a:gd name="T29" fmla="*/ 3 h 30"/>
                  <a:gd name="T30" fmla="*/ 24 w 27"/>
                  <a:gd name="T31" fmla="*/ 3 h 30"/>
                  <a:gd name="T32" fmla="*/ 18 w 27"/>
                  <a:gd name="T33" fmla="*/ 0 h 30"/>
                  <a:gd name="T34" fmla="*/ 15 w 27"/>
                  <a:gd name="T35" fmla="*/ 3 h 30"/>
                  <a:gd name="T36" fmla="*/ 12 w 27"/>
                  <a:gd name="T37" fmla="*/ 3 h 30"/>
                  <a:gd name="T38" fmla="*/ 9 w 27"/>
                  <a:gd name="T39" fmla="*/ 6 h 30"/>
                  <a:gd name="T40" fmla="*/ 6 w 27"/>
                  <a:gd name="T41" fmla="*/ 9 h 30"/>
                  <a:gd name="T42" fmla="*/ 3 w 27"/>
                  <a:gd name="T43" fmla="*/ 12 h 30"/>
                  <a:gd name="T44" fmla="*/ 3 w 27"/>
                  <a:gd name="T45" fmla="*/ 15 h 30"/>
                  <a:gd name="T46" fmla="*/ 0 w 27"/>
                  <a:gd name="T47" fmla="*/ 18 h 30"/>
                  <a:gd name="T48" fmla="*/ 0 w 27"/>
                  <a:gd name="T49" fmla="*/ 18 h 30"/>
                  <a:gd name="T50" fmla="*/ 0 w 27"/>
                  <a:gd name="T51" fmla="*/ 18 h 30"/>
                  <a:gd name="T52" fmla="*/ 0 w 27"/>
                  <a:gd name="T53" fmla="*/ 18 h 30"/>
                  <a:gd name="T54" fmla="*/ 0 w 27"/>
                  <a:gd name="T55" fmla="*/ 18 h 30"/>
                  <a:gd name="T56" fmla="*/ 3 w 27"/>
                  <a:gd name="T57" fmla="*/ 30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7"/>
                  <a:gd name="T88" fmla="*/ 0 h 30"/>
                  <a:gd name="T89" fmla="*/ 27 w 27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7" h="30">
                    <a:moveTo>
                      <a:pt x="3" y="30"/>
                    </a:moveTo>
                    <a:lnTo>
                      <a:pt x="3" y="30"/>
                    </a:lnTo>
                    <a:lnTo>
                      <a:pt x="6" y="30"/>
                    </a:lnTo>
                    <a:lnTo>
                      <a:pt x="9" y="27"/>
                    </a:lnTo>
                    <a:lnTo>
                      <a:pt x="12" y="27"/>
                    </a:lnTo>
                    <a:lnTo>
                      <a:pt x="12" y="24"/>
                    </a:lnTo>
                    <a:lnTo>
                      <a:pt x="15" y="21"/>
                    </a:lnTo>
                    <a:lnTo>
                      <a:pt x="18" y="18"/>
                    </a:lnTo>
                    <a:lnTo>
                      <a:pt x="18" y="15"/>
                    </a:lnTo>
                    <a:lnTo>
                      <a:pt x="21" y="15"/>
                    </a:lnTo>
                    <a:lnTo>
                      <a:pt x="18" y="15"/>
                    </a:lnTo>
                    <a:lnTo>
                      <a:pt x="21" y="15"/>
                    </a:lnTo>
                    <a:lnTo>
                      <a:pt x="27" y="3"/>
                    </a:lnTo>
                    <a:lnTo>
                      <a:pt x="24" y="3"/>
                    </a:lnTo>
                    <a:lnTo>
                      <a:pt x="18" y="0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9" y="6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0" y="18"/>
                    </a:ln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77" name="Rectangle 401"/>
              <p:cNvSpPr>
                <a:spLocks noChangeArrowheads="1"/>
              </p:cNvSpPr>
              <p:nvPr/>
            </p:nvSpPr>
            <p:spPr bwMode="auto">
              <a:xfrm>
                <a:off x="731" y="3724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78" name="Freeform 402"/>
              <p:cNvSpPr>
                <a:spLocks/>
              </p:cNvSpPr>
              <p:nvPr/>
            </p:nvSpPr>
            <p:spPr bwMode="auto">
              <a:xfrm>
                <a:off x="713" y="3703"/>
                <a:ext cx="18" cy="24"/>
              </a:xfrm>
              <a:custGeom>
                <a:avLst/>
                <a:gdLst>
                  <a:gd name="T0" fmla="*/ 0 w 18"/>
                  <a:gd name="T1" fmla="*/ 3 h 24"/>
                  <a:gd name="T2" fmla="*/ 3 w 18"/>
                  <a:gd name="T3" fmla="*/ 6 h 24"/>
                  <a:gd name="T4" fmla="*/ 3 w 18"/>
                  <a:gd name="T5" fmla="*/ 12 h 24"/>
                  <a:gd name="T6" fmla="*/ 6 w 18"/>
                  <a:gd name="T7" fmla="*/ 15 h 24"/>
                  <a:gd name="T8" fmla="*/ 6 w 18"/>
                  <a:gd name="T9" fmla="*/ 18 h 24"/>
                  <a:gd name="T10" fmla="*/ 9 w 18"/>
                  <a:gd name="T11" fmla="*/ 21 h 24"/>
                  <a:gd name="T12" fmla="*/ 15 w 18"/>
                  <a:gd name="T13" fmla="*/ 24 h 24"/>
                  <a:gd name="T14" fmla="*/ 18 w 18"/>
                  <a:gd name="T15" fmla="*/ 21 h 24"/>
                  <a:gd name="T16" fmla="*/ 15 w 18"/>
                  <a:gd name="T17" fmla="*/ 9 h 24"/>
                  <a:gd name="T18" fmla="*/ 15 w 18"/>
                  <a:gd name="T19" fmla="*/ 9 h 24"/>
                  <a:gd name="T20" fmla="*/ 18 w 18"/>
                  <a:gd name="T21" fmla="*/ 9 h 24"/>
                  <a:gd name="T22" fmla="*/ 18 w 18"/>
                  <a:gd name="T23" fmla="*/ 12 h 24"/>
                  <a:gd name="T24" fmla="*/ 18 w 18"/>
                  <a:gd name="T25" fmla="*/ 9 h 24"/>
                  <a:gd name="T26" fmla="*/ 15 w 18"/>
                  <a:gd name="T27" fmla="*/ 6 h 24"/>
                  <a:gd name="T28" fmla="*/ 15 w 18"/>
                  <a:gd name="T29" fmla="*/ 3 h 24"/>
                  <a:gd name="T30" fmla="*/ 12 w 18"/>
                  <a:gd name="T31" fmla="*/ 0 h 24"/>
                  <a:gd name="T32" fmla="*/ 0 w 18"/>
                  <a:gd name="T33" fmla="*/ 3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24"/>
                  <a:gd name="T53" fmla="*/ 18 w 18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24">
                    <a:moveTo>
                      <a:pt x="0" y="3"/>
                    </a:moveTo>
                    <a:lnTo>
                      <a:pt x="3" y="6"/>
                    </a:lnTo>
                    <a:lnTo>
                      <a:pt x="3" y="12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9" y="21"/>
                    </a:lnTo>
                    <a:lnTo>
                      <a:pt x="15" y="24"/>
                    </a:lnTo>
                    <a:lnTo>
                      <a:pt x="18" y="21"/>
                    </a:lnTo>
                    <a:lnTo>
                      <a:pt x="15" y="9"/>
                    </a:lnTo>
                    <a:lnTo>
                      <a:pt x="18" y="9"/>
                    </a:lnTo>
                    <a:lnTo>
                      <a:pt x="18" y="12"/>
                    </a:lnTo>
                    <a:lnTo>
                      <a:pt x="18" y="9"/>
                    </a:lnTo>
                    <a:lnTo>
                      <a:pt x="15" y="6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79" name="Freeform 403"/>
              <p:cNvSpPr>
                <a:spLocks/>
              </p:cNvSpPr>
              <p:nvPr/>
            </p:nvSpPr>
            <p:spPr bwMode="auto">
              <a:xfrm>
                <a:off x="698" y="3691"/>
                <a:ext cx="18" cy="18"/>
              </a:xfrm>
              <a:custGeom>
                <a:avLst/>
                <a:gdLst>
                  <a:gd name="T0" fmla="*/ 6 w 18"/>
                  <a:gd name="T1" fmla="*/ 18 h 18"/>
                  <a:gd name="T2" fmla="*/ 9 w 18"/>
                  <a:gd name="T3" fmla="*/ 15 h 18"/>
                  <a:gd name="T4" fmla="*/ 18 w 18"/>
                  <a:gd name="T5" fmla="*/ 12 h 18"/>
                  <a:gd name="T6" fmla="*/ 12 w 18"/>
                  <a:gd name="T7" fmla="*/ 0 h 18"/>
                  <a:gd name="T8" fmla="*/ 3 w 18"/>
                  <a:gd name="T9" fmla="*/ 3 h 18"/>
                  <a:gd name="T10" fmla="*/ 0 w 18"/>
                  <a:gd name="T11" fmla="*/ 6 h 18"/>
                  <a:gd name="T12" fmla="*/ 6 w 18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8"/>
                  <a:gd name="T23" fmla="*/ 18 w 18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8">
                    <a:moveTo>
                      <a:pt x="6" y="18"/>
                    </a:moveTo>
                    <a:lnTo>
                      <a:pt x="9" y="15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80" name="Freeform 404"/>
              <p:cNvSpPr>
                <a:spLocks/>
              </p:cNvSpPr>
              <p:nvPr/>
            </p:nvSpPr>
            <p:spPr bwMode="auto">
              <a:xfrm>
                <a:off x="674" y="3703"/>
                <a:ext cx="18" cy="21"/>
              </a:xfrm>
              <a:custGeom>
                <a:avLst/>
                <a:gdLst>
                  <a:gd name="T0" fmla="*/ 9 w 18"/>
                  <a:gd name="T1" fmla="*/ 21 h 21"/>
                  <a:gd name="T2" fmla="*/ 12 w 18"/>
                  <a:gd name="T3" fmla="*/ 18 h 21"/>
                  <a:gd name="T4" fmla="*/ 18 w 18"/>
                  <a:gd name="T5" fmla="*/ 15 h 21"/>
                  <a:gd name="T6" fmla="*/ 18 w 18"/>
                  <a:gd name="T7" fmla="*/ 12 h 21"/>
                  <a:gd name="T8" fmla="*/ 12 w 18"/>
                  <a:gd name="T9" fmla="*/ 0 h 21"/>
                  <a:gd name="T10" fmla="*/ 9 w 18"/>
                  <a:gd name="T11" fmla="*/ 3 h 21"/>
                  <a:gd name="T12" fmla="*/ 3 w 18"/>
                  <a:gd name="T13" fmla="*/ 6 h 21"/>
                  <a:gd name="T14" fmla="*/ 0 w 18"/>
                  <a:gd name="T15" fmla="*/ 9 h 21"/>
                  <a:gd name="T16" fmla="*/ 9 w 18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21"/>
                  <a:gd name="T29" fmla="*/ 18 w 18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21">
                    <a:moveTo>
                      <a:pt x="9" y="21"/>
                    </a:moveTo>
                    <a:lnTo>
                      <a:pt x="12" y="18"/>
                    </a:lnTo>
                    <a:lnTo>
                      <a:pt x="18" y="15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81" name="Freeform 405"/>
              <p:cNvSpPr>
                <a:spLocks/>
              </p:cNvSpPr>
              <p:nvPr/>
            </p:nvSpPr>
            <p:spPr bwMode="auto">
              <a:xfrm>
                <a:off x="650" y="3724"/>
                <a:ext cx="30" cy="18"/>
              </a:xfrm>
              <a:custGeom>
                <a:avLst/>
                <a:gdLst>
                  <a:gd name="T0" fmla="*/ 3 w 30"/>
                  <a:gd name="T1" fmla="*/ 15 h 18"/>
                  <a:gd name="T2" fmla="*/ 0 w 30"/>
                  <a:gd name="T3" fmla="*/ 15 h 18"/>
                  <a:gd name="T4" fmla="*/ 6 w 30"/>
                  <a:gd name="T5" fmla="*/ 15 h 18"/>
                  <a:gd name="T6" fmla="*/ 9 w 30"/>
                  <a:gd name="T7" fmla="*/ 18 h 18"/>
                  <a:gd name="T8" fmla="*/ 12 w 30"/>
                  <a:gd name="T9" fmla="*/ 18 h 18"/>
                  <a:gd name="T10" fmla="*/ 18 w 30"/>
                  <a:gd name="T11" fmla="*/ 18 h 18"/>
                  <a:gd name="T12" fmla="*/ 21 w 30"/>
                  <a:gd name="T13" fmla="*/ 18 h 18"/>
                  <a:gd name="T14" fmla="*/ 24 w 30"/>
                  <a:gd name="T15" fmla="*/ 18 h 18"/>
                  <a:gd name="T16" fmla="*/ 27 w 30"/>
                  <a:gd name="T17" fmla="*/ 15 h 18"/>
                  <a:gd name="T18" fmla="*/ 30 w 30"/>
                  <a:gd name="T19" fmla="*/ 12 h 18"/>
                  <a:gd name="T20" fmla="*/ 30 w 30"/>
                  <a:gd name="T21" fmla="*/ 6 h 18"/>
                  <a:gd name="T22" fmla="*/ 18 w 30"/>
                  <a:gd name="T23" fmla="*/ 3 h 18"/>
                  <a:gd name="T24" fmla="*/ 15 w 30"/>
                  <a:gd name="T25" fmla="*/ 9 h 18"/>
                  <a:gd name="T26" fmla="*/ 18 w 30"/>
                  <a:gd name="T27" fmla="*/ 6 h 18"/>
                  <a:gd name="T28" fmla="*/ 18 w 30"/>
                  <a:gd name="T29" fmla="*/ 6 h 18"/>
                  <a:gd name="T30" fmla="*/ 18 w 30"/>
                  <a:gd name="T31" fmla="*/ 6 h 18"/>
                  <a:gd name="T32" fmla="*/ 18 w 30"/>
                  <a:gd name="T33" fmla="*/ 6 h 18"/>
                  <a:gd name="T34" fmla="*/ 15 w 30"/>
                  <a:gd name="T35" fmla="*/ 6 h 18"/>
                  <a:gd name="T36" fmla="*/ 12 w 30"/>
                  <a:gd name="T37" fmla="*/ 6 h 18"/>
                  <a:gd name="T38" fmla="*/ 9 w 30"/>
                  <a:gd name="T39" fmla="*/ 3 h 18"/>
                  <a:gd name="T40" fmla="*/ 6 w 30"/>
                  <a:gd name="T41" fmla="*/ 3 h 18"/>
                  <a:gd name="T42" fmla="*/ 3 w 30"/>
                  <a:gd name="T43" fmla="*/ 0 h 18"/>
                  <a:gd name="T44" fmla="*/ 3 w 30"/>
                  <a:gd name="T45" fmla="*/ 15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"/>
                  <a:gd name="T70" fmla="*/ 0 h 18"/>
                  <a:gd name="T71" fmla="*/ 30 w 30"/>
                  <a:gd name="T72" fmla="*/ 18 h 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" h="18">
                    <a:moveTo>
                      <a:pt x="3" y="15"/>
                    </a:moveTo>
                    <a:lnTo>
                      <a:pt x="0" y="15"/>
                    </a:lnTo>
                    <a:lnTo>
                      <a:pt x="6" y="15"/>
                    </a:lnTo>
                    <a:lnTo>
                      <a:pt x="9" y="18"/>
                    </a:lnTo>
                    <a:lnTo>
                      <a:pt x="12" y="18"/>
                    </a:lnTo>
                    <a:lnTo>
                      <a:pt x="18" y="18"/>
                    </a:lnTo>
                    <a:lnTo>
                      <a:pt x="21" y="18"/>
                    </a:lnTo>
                    <a:lnTo>
                      <a:pt x="24" y="18"/>
                    </a:lnTo>
                    <a:lnTo>
                      <a:pt x="27" y="15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18" y="3"/>
                    </a:lnTo>
                    <a:lnTo>
                      <a:pt x="15" y="9"/>
                    </a:lnTo>
                    <a:lnTo>
                      <a:pt x="18" y="6"/>
                    </a:lnTo>
                    <a:lnTo>
                      <a:pt x="15" y="6"/>
                    </a:lnTo>
                    <a:lnTo>
                      <a:pt x="12" y="6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82" name="Freeform 406"/>
              <p:cNvSpPr>
                <a:spLocks/>
              </p:cNvSpPr>
              <p:nvPr/>
            </p:nvSpPr>
            <p:spPr bwMode="auto">
              <a:xfrm>
                <a:off x="653" y="3724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83" name="Freeform 407"/>
              <p:cNvSpPr>
                <a:spLocks/>
              </p:cNvSpPr>
              <p:nvPr/>
            </p:nvSpPr>
            <p:spPr bwMode="auto">
              <a:xfrm>
                <a:off x="617" y="3706"/>
                <a:ext cx="36" cy="33"/>
              </a:xfrm>
              <a:custGeom>
                <a:avLst/>
                <a:gdLst>
                  <a:gd name="T0" fmla="*/ 0 w 36"/>
                  <a:gd name="T1" fmla="*/ 9 h 33"/>
                  <a:gd name="T2" fmla="*/ 3 w 36"/>
                  <a:gd name="T3" fmla="*/ 15 h 33"/>
                  <a:gd name="T4" fmla="*/ 6 w 36"/>
                  <a:gd name="T5" fmla="*/ 18 h 33"/>
                  <a:gd name="T6" fmla="*/ 9 w 36"/>
                  <a:gd name="T7" fmla="*/ 21 h 33"/>
                  <a:gd name="T8" fmla="*/ 12 w 36"/>
                  <a:gd name="T9" fmla="*/ 24 h 33"/>
                  <a:gd name="T10" fmla="*/ 18 w 36"/>
                  <a:gd name="T11" fmla="*/ 27 h 33"/>
                  <a:gd name="T12" fmla="*/ 21 w 36"/>
                  <a:gd name="T13" fmla="*/ 27 h 33"/>
                  <a:gd name="T14" fmla="*/ 24 w 36"/>
                  <a:gd name="T15" fmla="*/ 30 h 33"/>
                  <a:gd name="T16" fmla="*/ 30 w 36"/>
                  <a:gd name="T17" fmla="*/ 30 h 33"/>
                  <a:gd name="T18" fmla="*/ 36 w 36"/>
                  <a:gd name="T19" fmla="*/ 33 h 33"/>
                  <a:gd name="T20" fmla="*/ 36 w 36"/>
                  <a:gd name="T21" fmla="*/ 18 h 33"/>
                  <a:gd name="T22" fmla="*/ 33 w 36"/>
                  <a:gd name="T23" fmla="*/ 18 h 33"/>
                  <a:gd name="T24" fmla="*/ 30 w 36"/>
                  <a:gd name="T25" fmla="*/ 18 h 33"/>
                  <a:gd name="T26" fmla="*/ 27 w 36"/>
                  <a:gd name="T27" fmla="*/ 15 h 33"/>
                  <a:gd name="T28" fmla="*/ 24 w 36"/>
                  <a:gd name="T29" fmla="*/ 15 h 33"/>
                  <a:gd name="T30" fmla="*/ 21 w 36"/>
                  <a:gd name="T31" fmla="*/ 12 h 33"/>
                  <a:gd name="T32" fmla="*/ 18 w 36"/>
                  <a:gd name="T33" fmla="*/ 12 h 33"/>
                  <a:gd name="T34" fmla="*/ 15 w 36"/>
                  <a:gd name="T35" fmla="*/ 9 h 33"/>
                  <a:gd name="T36" fmla="*/ 15 w 36"/>
                  <a:gd name="T37" fmla="*/ 6 h 33"/>
                  <a:gd name="T38" fmla="*/ 9 w 36"/>
                  <a:gd name="T39" fmla="*/ 0 h 33"/>
                  <a:gd name="T40" fmla="*/ 0 w 36"/>
                  <a:gd name="T41" fmla="*/ 9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"/>
                  <a:gd name="T64" fmla="*/ 0 h 33"/>
                  <a:gd name="T65" fmla="*/ 36 w 36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" h="33">
                    <a:moveTo>
                      <a:pt x="0" y="9"/>
                    </a:moveTo>
                    <a:lnTo>
                      <a:pt x="3" y="15"/>
                    </a:lnTo>
                    <a:lnTo>
                      <a:pt x="6" y="18"/>
                    </a:lnTo>
                    <a:lnTo>
                      <a:pt x="9" y="21"/>
                    </a:lnTo>
                    <a:lnTo>
                      <a:pt x="12" y="24"/>
                    </a:lnTo>
                    <a:lnTo>
                      <a:pt x="18" y="27"/>
                    </a:lnTo>
                    <a:lnTo>
                      <a:pt x="21" y="27"/>
                    </a:lnTo>
                    <a:lnTo>
                      <a:pt x="24" y="30"/>
                    </a:lnTo>
                    <a:lnTo>
                      <a:pt x="30" y="30"/>
                    </a:lnTo>
                    <a:lnTo>
                      <a:pt x="36" y="33"/>
                    </a:lnTo>
                    <a:lnTo>
                      <a:pt x="36" y="18"/>
                    </a:lnTo>
                    <a:lnTo>
                      <a:pt x="33" y="18"/>
                    </a:lnTo>
                    <a:lnTo>
                      <a:pt x="30" y="18"/>
                    </a:lnTo>
                    <a:lnTo>
                      <a:pt x="27" y="15"/>
                    </a:lnTo>
                    <a:lnTo>
                      <a:pt x="24" y="15"/>
                    </a:lnTo>
                    <a:lnTo>
                      <a:pt x="21" y="12"/>
                    </a:lnTo>
                    <a:lnTo>
                      <a:pt x="18" y="12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84" name="Freeform 408"/>
              <p:cNvSpPr>
                <a:spLocks/>
              </p:cNvSpPr>
              <p:nvPr/>
            </p:nvSpPr>
            <p:spPr bwMode="auto">
              <a:xfrm>
                <a:off x="605" y="3688"/>
                <a:ext cx="15" cy="15"/>
              </a:xfrm>
              <a:custGeom>
                <a:avLst/>
                <a:gdLst>
                  <a:gd name="T0" fmla="*/ 0 w 15"/>
                  <a:gd name="T1" fmla="*/ 3 h 15"/>
                  <a:gd name="T2" fmla="*/ 0 w 15"/>
                  <a:gd name="T3" fmla="*/ 3 h 15"/>
                  <a:gd name="T4" fmla="*/ 3 w 15"/>
                  <a:gd name="T5" fmla="*/ 12 h 15"/>
                  <a:gd name="T6" fmla="*/ 6 w 15"/>
                  <a:gd name="T7" fmla="*/ 15 h 15"/>
                  <a:gd name="T8" fmla="*/ 15 w 15"/>
                  <a:gd name="T9" fmla="*/ 9 h 15"/>
                  <a:gd name="T10" fmla="*/ 15 w 15"/>
                  <a:gd name="T11" fmla="*/ 6 h 15"/>
                  <a:gd name="T12" fmla="*/ 12 w 15"/>
                  <a:gd name="T13" fmla="*/ 0 h 15"/>
                  <a:gd name="T14" fmla="*/ 12 w 15"/>
                  <a:gd name="T15" fmla="*/ 0 h 15"/>
                  <a:gd name="T16" fmla="*/ 0 w 15"/>
                  <a:gd name="T17" fmla="*/ 3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5"/>
                  <a:gd name="T29" fmla="*/ 15 w 15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5">
                    <a:moveTo>
                      <a:pt x="0" y="3"/>
                    </a:moveTo>
                    <a:lnTo>
                      <a:pt x="0" y="3"/>
                    </a:lnTo>
                    <a:lnTo>
                      <a:pt x="3" y="12"/>
                    </a:lnTo>
                    <a:lnTo>
                      <a:pt x="6" y="15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85" name="Rectangle 409"/>
              <p:cNvSpPr>
                <a:spLocks noChangeArrowheads="1"/>
              </p:cNvSpPr>
              <p:nvPr/>
            </p:nvSpPr>
            <p:spPr bwMode="auto">
              <a:xfrm>
                <a:off x="605" y="3691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86" name="Freeform 410"/>
              <p:cNvSpPr>
                <a:spLocks/>
              </p:cNvSpPr>
              <p:nvPr/>
            </p:nvSpPr>
            <p:spPr bwMode="auto">
              <a:xfrm>
                <a:off x="605" y="3685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0 w 12"/>
                  <a:gd name="T5" fmla="*/ 6 h 6"/>
                  <a:gd name="T6" fmla="*/ 12 w 12"/>
                  <a:gd name="T7" fmla="*/ 3 h 6"/>
                  <a:gd name="T8" fmla="*/ 12 w 12"/>
                  <a:gd name="T9" fmla="*/ 0 h 6"/>
                  <a:gd name="T10" fmla="*/ 12 w 12"/>
                  <a:gd name="T11" fmla="*/ 0 h 6"/>
                  <a:gd name="T12" fmla="*/ 0 w 12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6"/>
                  <a:gd name="T23" fmla="*/ 12 w 12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87" name="Freeform 411"/>
              <p:cNvSpPr>
                <a:spLocks/>
              </p:cNvSpPr>
              <p:nvPr/>
            </p:nvSpPr>
            <p:spPr bwMode="auto">
              <a:xfrm>
                <a:off x="608" y="3661"/>
                <a:ext cx="18" cy="15"/>
              </a:xfrm>
              <a:custGeom>
                <a:avLst/>
                <a:gdLst>
                  <a:gd name="T0" fmla="*/ 3 w 18"/>
                  <a:gd name="T1" fmla="*/ 0 h 15"/>
                  <a:gd name="T2" fmla="*/ 3 w 18"/>
                  <a:gd name="T3" fmla="*/ 0 h 15"/>
                  <a:gd name="T4" fmla="*/ 3 w 18"/>
                  <a:gd name="T5" fmla="*/ 3 h 15"/>
                  <a:gd name="T6" fmla="*/ 3 w 18"/>
                  <a:gd name="T7" fmla="*/ 3 h 15"/>
                  <a:gd name="T8" fmla="*/ 3 w 18"/>
                  <a:gd name="T9" fmla="*/ 6 h 15"/>
                  <a:gd name="T10" fmla="*/ 3 w 18"/>
                  <a:gd name="T11" fmla="*/ 9 h 15"/>
                  <a:gd name="T12" fmla="*/ 0 w 18"/>
                  <a:gd name="T13" fmla="*/ 9 h 15"/>
                  <a:gd name="T14" fmla="*/ 12 w 18"/>
                  <a:gd name="T15" fmla="*/ 15 h 15"/>
                  <a:gd name="T16" fmla="*/ 15 w 18"/>
                  <a:gd name="T17" fmla="*/ 15 h 15"/>
                  <a:gd name="T18" fmla="*/ 15 w 18"/>
                  <a:gd name="T19" fmla="*/ 12 h 15"/>
                  <a:gd name="T20" fmla="*/ 18 w 18"/>
                  <a:gd name="T21" fmla="*/ 6 h 15"/>
                  <a:gd name="T22" fmla="*/ 18 w 18"/>
                  <a:gd name="T23" fmla="*/ 3 h 15"/>
                  <a:gd name="T24" fmla="*/ 18 w 18"/>
                  <a:gd name="T25" fmla="*/ 0 h 15"/>
                  <a:gd name="T26" fmla="*/ 18 w 18"/>
                  <a:gd name="T27" fmla="*/ 0 h 15"/>
                  <a:gd name="T28" fmla="*/ 3 w 18"/>
                  <a:gd name="T29" fmla="*/ 0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"/>
                  <a:gd name="T46" fmla="*/ 0 h 15"/>
                  <a:gd name="T47" fmla="*/ 18 w 18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" h="15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12" y="15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8" y="6"/>
                    </a:lnTo>
                    <a:lnTo>
                      <a:pt x="18" y="3"/>
                    </a:lnTo>
                    <a:lnTo>
                      <a:pt x="18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88" name="Freeform 412"/>
              <p:cNvSpPr>
                <a:spLocks/>
              </p:cNvSpPr>
              <p:nvPr/>
            </p:nvSpPr>
            <p:spPr bwMode="auto">
              <a:xfrm>
                <a:off x="605" y="3607"/>
                <a:ext cx="18" cy="42"/>
              </a:xfrm>
              <a:custGeom>
                <a:avLst/>
                <a:gdLst>
                  <a:gd name="T0" fmla="*/ 6 w 18"/>
                  <a:gd name="T1" fmla="*/ 0 h 42"/>
                  <a:gd name="T2" fmla="*/ 6 w 18"/>
                  <a:gd name="T3" fmla="*/ 3 h 42"/>
                  <a:gd name="T4" fmla="*/ 3 w 18"/>
                  <a:gd name="T5" fmla="*/ 9 h 42"/>
                  <a:gd name="T6" fmla="*/ 3 w 18"/>
                  <a:gd name="T7" fmla="*/ 15 h 42"/>
                  <a:gd name="T8" fmla="*/ 3 w 18"/>
                  <a:gd name="T9" fmla="*/ 18 h 42"/>
                  <a:gd name="T10" fmla="*/ 0 w 18"/>
                  <a:gd name="T11" fmla="*/ 24 h 42"/>
                  <a:gd name="T12" fmla="*/ 3 w 18"/>
                  <a:gd name="T13" fmla="*/ 33 h 42"/>
                  <a:gd name="T14" fmla="*/ 3 w 18"/>
                  <a:gd name="T15" fmla="*/ 39 h 42"/>
                  <a:gd name="T16" fmla="*/ 3 w 18"/>
                  <a:gd name="T17" fmla="*/ 42 h 42"/>
                  <a:gd name="T18" fmla="*/ 15 w 18"/>
                  <a:gd name="T19" fmla="*/ 39 h 42"/>
                  <a:gd name="T20" fmla="*/ 15 w 18"/>
                  <a:gd name="T21" fmla="*/ 36 h 42"/>
                  <a:gd name="T22" fmla="*/ 15 w 18"/>
                  <a:gd name="T23" fmla="*/ 30 h 42"/>
                  <a:gd name="T24" fmla="*/ 15 w 18"/>
                  <a:gd name="T25" fmla="*/ 27 h 42"/>
                  <a:gd name="T26" fmla="*/ 15 w 18"/>
                  <a:gd name="T27" fmla="*/ 21 h 42"/>
                  <a:gd name="T28" fmla="*/ 15 w 18"/>
                  <a:gd name="T29" fmla="*/ 15 h 42"/>
                  <a:gd name="T30" fmla="*/ 15 w 18"/>
                  <a:gd name="T31" fmla="*/ 12 h 42"/>
                  <a:gd name="T32" fmla="*/ 18 w 18"/>
                  <a:gd name="T33" fmla="*/ 6 h 42"/>
                  <a:gd name="T34" fmla="*/ 18 w 18"/>
                  <a:gd name="T35" fmla="*/ 9 h 42"/>
                  <a:gd name="T36" fmla="*/ 6 w 18"/>
                  <a:gd name="T37" fmla="*/ 0 h 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"/>
                  <a:gd name="T58" fmla="*/ 0 h 42"/>
                  <a:gd name="T59" fmla="*/ 18 w 18"/>
                  <a:gd name="T60" fmla="*/ 42 h 4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" h="42">
                    <a:moveTo>
                      <a:pt x="6" y="0"/>
                    </a:moveTo>
                    <a:lnTo>
                      <a:pt x="6" y="3"/>
                    </a:lnTo>
                    <a:lnTo>
                      <a:pt x="3" y="9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0" y="24"/>
                    </a:lnTo>
                    <a:lnTo>
                      <a:pt x="3" y="33"/>
                    </a:lnTo>
                    <a:lnTo>
                      <a:pt x="3" y="39"/>
                    </a:lnTo>
                    <a:lnTo>
                      <a:pt x="3" y="42"/>
                    </a:lnTo>
                    <a:lnTo>
                      <a:pt x="15" y="39"/>
                    </a:lnTo>
                    <a:lnTo>
                      <a:pt x="15" y="36"/>
                    </a:lnTo>
                    <a:lnTo>
                      <a:pt x="15" y="30"/>
                    </a:lnTo>
                    <a:lnTo>
                      <a:pt x="15" y="27"/>
                    </a:lnTo>
                    <a:lnTo>
                      <a:pt x="15" y="21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89" name="Freeform 413"/>
              <p:cNvSpPr>
                <a:spLocks/>
              </p:cNvSpPr>
              <p:nvPr/>
            </p:nvSpPr>
            <p:spPr bwMode="auto">
              <a:xfrm>
                <a:off x="611" y="3607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3"/>
                  <a:gd name="T9" fmla="*/ 3 h 3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90" name="Freeform 414"/>
              <p:cNvSpPr>
                <a:spLocks/>
              </p:cNvSpPr>
              <p:nvPr/>
            </p:nvSpPr>
            <p:spPr bwMode="auto">
              <a:xfrm>
                <a:off x="611" y="3604"/>
                <a:ext cx="33" cy="18"/>
              </a:xfrm>
              <a:custGeom>
                <a:avLst/>
                <a:gdLst>
                  <a:gd name="T0" fmla="*/ 33 w 33"/>
                  <a:gd name="T1" fmla="*/ 6 h 18"/>
                  <a:gd name="T2" fmla="*/ 33 w 33"/>
                  <a:gd name="T3" fmla="*/ 6 h 18"/>
                  <a:gd name="T4" fmla="*/ 30 w 33"/>
                  <a:gd name="T5" fmla="*/ 3 h 18"/>
                  <a:gd name="T6" fmla="*/ 24 w 33"/>
                  <a:gd name="T7" fmla="*/ 3 h 18"/>
                  <a:gd name="T8" fmla="*/ 21 w 33"/>
                  <a:gd name="T9" fmla="*/ 3 h 18"/>
                  <a:gd name="T10" fmla="*/ 18 w 33"/>
                  <a:gd name="T11" fmla="*/ 0 h 18"/>
                  <a:gd name="T12" fmla="*/ 12 w 33"/>
                  <a:gd name="T13" fmla="*/ 0 h 18"/>
                  <a:gd name="T14" fmla="*/ 9 w 33"/>
                  <a:gd name="T15" fmla="*/ 0 h 18"/>
                  <a:gd name="T16" fmla="*/ 6 w 33"/>
                  <a:gd name="T17" fmla="*/ 0 h 18"/>
                  <a:gd name="T18" fmla="*/ 3 w 33"/>
                  <a:gd name="T19" fmla="*/ 3 h 18"/>
                  <a:gd name="T20" fmla="*/ 0 w 33"/>
                  <a:gd name="T21" fmla="*/ 3 h 18"/>
                  <a:gd name="T22" fmla="*/ 12 w 33"/>
                  <a:gd name="T23" fmla="*/ 12 h 18"/>
                  <a:gd name="T24" fmla="*/ 12 w 33"/>
                  <a:gd name="T25" fmla="*/ 12 h 18"/>
                  <a:gd name="T26" fmla="*/ 12 w 33"/>
                  <a:gd name="T27" fmla="*/ 12 h 18"/>
                  <a:gd name="T28" fmla="*/ 9 w 33"/>
                  <a:gd name="T29" fmla="*/ 12 h 18"/>
                  <a:gd name="T30" fmla="*/ 9 w 33"/>
                  <a:gd name="T31" fmla="*/ 12 h 18"/>
                  <a:gd name="T32" fmla="*/ 12 w 33"/>
                  <a:gd name="T33" fmla="*/ 12 h 18"/>
                  <a:gd name="T34" fmla="*/ 15 w 33"/>
                  <a:gd name="T35" fmla="*/ 15 h 18"/>
                  <a:gd name="T36" fmla="*/ 21 w 33"/>
                  <a:gd name="T37" fmla="*/ 15 h 18"/>
                  <a:gd name="T38" fmla="*/ 27 w 33"/>
                  <a:gd name="T39" fmla="*/ 18 h 18"/>
                  <a:gd name="T40" fmla="*/ 33 w 33"/>
                  <a:gd name="T41" fmla="*/ 18 h 18"/>
                  <a:gd name="T42" fmla="*/ 33 w 33"/>
                  <a:gd name="T43" fmla="*/ 18 h 18"/>
                  <a:gd name="T44" fmla="*/ 33 w 33"/>
                  <a:gd name="T45" fmla="*/ 6 h 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3"/>
                  <a:gd name="T70" fmla="*/ 0 h 18"/>
                  <a:gd name="T71" fmla="*/ 33 w 33"/>
                  <a:gd name="T72" fmla="*/ 18 h 1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3" h="18">
                    <a:moveTo>
                      <a:pt x="33" y="6"/>
                    </a:moveTo>
                    <a:lnTo>
                      <a:pt x="33" y="6"/>
                    </a:lnTo>
                    <a:lnTo>
                      <a:pt x="30" y="3"/>
                    </a:lnTo>
                    <a:lnTo>
                      <a:pt x="24" y="3"/>
                    </a:lnTo>
                    <a:lnTo>
                      <a:pt x="21" y="3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12" y="12"/>
                    </a:lnTo>
                    <a:lnTo>
                      <a:pt x="15" y="15"/>
                    </a:lnTo>
                    <a:lnTo>
                      <a:pt x="21" y="15"/>
                    </a:lnTo>
                    <a:lnTo>
                      <a:pt x="27" y="18"/>
                    </a:lnTo>
                    <a:lnTo>
                      <a:pt x="33" y="18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91" name="Freeform 415"/>
              <p:cNvSpPr>
                <a:spLocks/>
              </p:cNvSpPr>
              <p:nvPr/>
            </p:nvSpPr>
            <p:spPr bwMode="auto">
              <a:xfrm>
                <a:off x="653" y="3598"/>
                <a:ext cx="15" cy="21"/>
              </a:xfrm>
              <a:custGeom>
                <a:avLst/>
                <a:gdLst>
                  <a:gd name="T0" fmla="*/ 9 w 15"/>
                  <a:gd name="T1" fmla="*/ 0 h 21"/>
                  <a:gd name="T2" fmla="*/ 9 w 15"/>
                  <a:gd name="T3" fmla="*/ 0 h 21"/>
                  <a:gd name="T4" fmla="*/ 3 w 15"/>
                  <a:gd name="T5" fmla="*/ 6 h 21"/>
                  <a:gd name="T6" fmla="*/ 0 w 15"/>
                  <a:gd name="T7" fmla="*/ 9 h 21"/>
                  <a:gd name="T8" fmla="*/ 6 w 15"/>
                  <a:gd name="T9" fmla="*/ 21 h 21"/>
                  <a:gd name="T10" fmla="*/ 9 w 15"/>
                  <a:gd name="T11" fmla="*/ 18 h 21"/>
                  <a:gd name="T12" fmla="*/ 15 w 15"/>
                  <a:gd name="T13" fmla="*/ 15 h 21"/>
                  <a:gd name="T14" fmla="*/ 15 w 15"/>
                  <a:gd name="T15" fmla="*/ 15 h 21"/>
                  <a:gd name="T16" fmla="*/ 9 w 15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21"/>
                  <a:gd name="T29" fmla="*/ 15 w 15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21">
                    <a:moveTo>
                      <a:pt x="9" y="0"/>
                    </a:moveTo>
                    <a:lnTo>
                      <a:pt x="9" y="0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6" y="21"/>
                    </a:lnTo>
                    <a:lnTo>
                      <a:pt x="9" y="18"/>
                    </a:lnTo>
                    <a:lnTo>
                      <a:pt x="15" y="1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92" name="Rectangle 416"/>
              <p:cNvSpPr>
                <a:spLocks noChangeArrowheads="1"/>
              </p:cNvSpPr>
              <p:nvPr/>
            </p:nvSpPr>
            <p:spPr bwMode="auto">
              <a:xfrm>
                <a:off x="662" y="3598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93" name="Freeform 417"/>
              <p:cNvSpPr>
                <a:spLocks/>
              </p:cNvSpPr>
              <p:nvPr/>
            </p:nvSpPr>
            <p:spPr bwMode="auto">
              <a:xfrm>
                <a:off x="662" y="3598"/>
                <a:ext cx="6" cy="15"/>
              </a:xfrm>
              <a:custGeom>
                <a:avLst/>
                <a:gdLst>
                  <a:gd name="T0" fmla="*/ 3 w 6"/>
                  <a:gd name="T1" fmla="*/ 0 h 15"/>
                  <a:gd name="T2" fmla="*/ 6 w 6"/>
                  <a:gd name="T3" fmla="*/ 12 h 15"/>
                  <a:gd name="T4" fmla="*/ 6 w 6"/>
                  <a:gd name="T5" fmla="*/ 15 h 15"/>
                  <a:gd name="T6" fmla="*/ 0 w 6"/>
                  <a:gd name="T7" fmla="*/ 0 h 15"/>
                  <a:gd name="T8" fmla="*/ 3 w 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5"/>
                  <a:gd name="T17" fmla="*/ 6 w 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5">
                    <a:moveTo>
                      <a:pt x="3" y="0"/>
                    </a:moveTo>
                    <a:lnTo>
                      <a:pt x="6" y="12"/>
                    </a:lnTo>
                    <a:lnTo>
                      <a:pt x="6" y="15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94" name="Freeform 418"/>
              <p:cNvSpPr>
                <a:spLocks/>
              </p:cNvSpPr>
              <p:nvPr/>
            </p:nvSpPr>
            <p:spPr bwMode="auto">
              <a:xfrm>
                <a:off x="677" y="3601"/>
                <a:ext cx="18" cy="15"/>
              </a:xfrm>
              <a:custGeom>
                <a:avLst/>
                <a:gdLst>
                  <a:gd name="T0" fmla="*/ 12 w 18"/>
                  <a:gd name="T1" fmla="*/ 0 h 15"/>
                  <a:gd name="T2" fmla="*/ 12 w 18"/>
                  <a:gd name="T3" fmla="*/ 0 h 15"/>
                  <a:gd name="T4" fmla="*/ 12 w 18"/>
                  <a:gd name="T5" fmla="*/ 0 h 15"/>
                  <a:gd name="T6" fmla="*/ 12 w 18"/>
                  <a:gd name="T7" fmla="*/ 0 h 15"/>
                  <a:gd name="T8" fmla="*/ 9 w 18"/>
                  <a:gd name="T9" fmla="*/ 0 h 15"/>
                  <a:gd name="T10" fmla="*/ 3 w 18"/>
                  <a:gd name="T11" fmla="*/ 0 h 15"/>
                  <a:gd name="T12" fmla="*/ 3 w 18"/>
                  <a:gd name="T13" fmla="*/ 0 h 15"/>
                  <a:gd name="T14" fmla="*/ 0 w 18"/>
                  <a:gd name="T15" fmla="*/ 12 h 15"/>
                  <a:gd name="T16" fmla="*/ 0 w 18"/>
                  <a:gd name="T17" fmla="*/ 12 h 15"/>
                  <a:gd name="T18" fmla="*/ 6 w 18"/>
                  <a:gd name="T19" fmla="*/ 15 h 15"/>
                  <a:gd name="T20" fmla="*/ 9 w 18"/>
                  <a:gd name="T21" fmla="*/ 15 h 15"/>
                  <a:gd name="T22" fmla="*/ 12 w 18"/>
                  <a:gd name="T23" fmla="*/ 15 h 15"/>
                  <a:gd name="T24" fmla="*/ 15 w 18"/>
                  <a:gd name="T25" fmla="*/ 12 h 15"/>
                  <a:gd name="T26" fmla="*/ 18 w 18"/>
                  <a:gd name="T27" fmla="*/ 12 h 15"/>
                  <a:gd name="T28" fmla="*/ 12 w 18"/>
                  <a:gd name="T29" fmla="*/ 0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"/>
                  <a:gd name="T46" fmla="*/ 0 h 15"/>
                  <a:gd name="T47" fmla="*/ 18 w 18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" h="15">
                    <a:moveTo>
                      <a:pt x="12" y="0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0" y="12"/>
                    </a:lnTo>
                    <a:lnTo>
                      <a:pt x="6" y="15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5" y="12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95" name="Freeform 419"/>
              <p:cNvSpPr>
                <a:spLocks/>
              </p:cNvSpPr>
              <p:nvPr/>
            </p:nvSpPr>
            <p:spPr bwMode="auto">
              <a:xfrm>
                <a:off x="692" y="3568"/>
                <a:ext cx="21" cy="30"/>
              </a:xfrm>
              <a:custGeom>
                <a:avLst/>
                <a:gdLst>
                  <a:gd name="T0" fmla="*/ 15 w 21"/>
                  <a:gd name="T1" fmla="*/ 0 h 30"/>
                  <a:gd name="T2" fmla="*/ 15 w 21"/>
                  <a:gd name="T3" fmla="*/ 0 h 30"/>
                  <a:gd name="T4" fmla="*/ 9 w 21"/>
                  <a:gd name="T5" fmla="*/ 6 h 30"/>
                  <a:gd name="T6" fmla="*/ 6 w 21"/>
                  <a:gd name="T7" fmla="*/ 9 h 30"/>
                  <a:gd name="T8" fmla="*/ 6 w 21"/>
                  <a:gd name="T9" fmla="*/ 15 h 30"/>
                  <a:gd name="T10" fmla="*/ 3 w 21"/>
                  <a:gd name="T11" fmla="*/ 21 h 30"/>
                  <a:gd name="T12" fmla="*/ 3 w 21"/>
                  <a:gd name="T13" fmla="*/ 24 h 30"/>
                  <a:gd name="T14" fmla="*/ 0 w 21"/>
                  <a:gd name="T15" fmla="*/ 27 h 30"/>
                  <a:gd name="T16" fmla="*/ 12 w 21"/>
                  <a:gd name="T17" fmla="*/ 30 h 30"/>
                  <a:gd name="T18" fmla="*/ 15 w 21"/>
                  <a:gd name="T19" fmla="*/ 30 h 30"/>
                  <a:gd name="T20" fmla="*/ 15 w 21"/>
                  <a:gd name="T21" fmla="*/ 24 h 30"/>
                  <a:gd name="T22" fmla="*/ 18 w 21"/>
                  <a:gd name="T23" fmla="*/ 18 h 30"/>
                  <a:gd name="T24" fmla="*/ 18 w 21"/>
                  <a:gd name="T25" fmla="*/ 15 h 30"/>
                  <a:gd name="T26" fmla="*/ 21 w 21"/>
                  <a:gd name="T27" fmla="*/ 12 h 30"/>
                  <a:gd name="T28" fmla="*/ 21 w 21"/>
                  <a:gd name="T29" fmla="*/ 12 h 30"/>
                  <a:gd name="T30" fmla="*/ 21 w 21"/>
                  <a:gd name="T31" fmla="*/ 12 h 30"/>
                  <a:gd name="T32" fmla="*/ 15 w 21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"/>
                  <a:gd name="T52" fmla="*/ 0 h 30"/>
                  <a:gd name="T53" fmla="*/ 21 w 21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" h="30">
                    <a:moveTo>
                      <a:pt x="15" y="0"/>
                    </a:moveTo>
                    <a:lnTo>
                      <a:pt x="15" y="0"/>
                    </a:lnTo>
                    <a:lnTo>
                      <a:pt x="9" y="6"/>
                    </a:lnTo>
                    <a:lnTo>
                      <a:pt x="6" y="9"/>
                    </a:lnTo>
                    <a:lnTo>
                      <a:pt x="6" y="15"/>
                    </a:lnTo>
                    <a:lnTo>
                      <a:pt x="3" y="21"/>
                    </a:lnTo>
                    <a:lnTo>
                      <a:pt x="3" y="24"/>
                    </a:lnTo>
                    <a:lnTo>
                      <a:pt x="0" y="27"/>
                    </a:lnTo>
                    <a:lnTo>
                      <a:pt x="12" y="30"/>
                    </a:lnTo>
                    <a:lnTo>
                      <a:pt x="15" y="30"/>
                    </a:lnTo>
                    <a:lnTo>
                      <a:pt x="15" y="24"/>
                    </a:lnTo>
                    <a:lnTo>
                      <a:pt x="18" y="18"/>
                    </a:lnTo>
                    <a:lnTo>
                      <a:pt x="18" y="15"/>
                    </a:lnTo>
                    <a:lnTo>
                      <a:pt x="21" y="1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96" name="Freeform 420"/>
              <p:cNvSpPr>
                <a:spLocks/>
              </p:cNvSpPr>
              <p:nvPr/>
            </p:nvSpPr>
            <p:spPr bwMode="auto">
              <a:xfrm>
                <a:off x="707" y="3547"/>
                <a:ext cx="42" cy="33"/>
              </a:xfrm>
              <a:custGeom>
                <a:avLst/>
                <a:gdLst>
                  <a:gd name="T0" fmla="*/ 33 w 42"/>
                  <a:gd name="T1" fmla="*/ 0 h 33"/>
                  <a:gd name="T2" fmla="*/ 33 w 42"/>
                  <a:gd name="T3" fmla="*/ 3 h 33"/>
                  <a:gd name="T4" fmla="*/ 27 w 42"/>
                  <a:gd name="T5" fmla="*/ 6 h 33"/>
                  <a:gd name="T6" fmla="*/ 21 w 42"/>
                  <a:gd name="T7" fmla="*/ 9 h 33"/>
                  <a:gd name="T8" fmla="*/ 15 w 42"/>
                  <a:gd name="T9" fmla="*/ 12 h 33"/>
                  <a:gd name="T10" fmla="*/ 6 w 42"/>
                  <a:gd name="T11" fmla="*/ 15 h 33"/>
                  <a:gd name="T12" fmla="*/ 0 w 42"/>
                  <a:gd name="T13" fmla="*/ 21 h 33"/>
                  <a:gd name="T14" fmla="*/ 6 w 42"/>
                  <a:gd name="T15" fmla="*/ 33 h 33"/>
                  <a:gd name="T16" fmla="*/ 15 w 42"/>
                  <a:gd name="T17" fmla="*/ 27 h 33"/>
                  <a:gd name="T18" fmla="*/ 21 w 42"/>
                  <a:gd name="T19" fmla="*/ 24 h 33"/>
                  <a:gd name="T20" fmla="*/ 27 w 42"/>
                  <a:gd name="T21" fmla="*/ 21 h 33"/>
                  <a:gd name="T22" fmla="*/ 33 w 42"/>
                  <a:gd name="T23" fmla="*/ 18 h 33"/>
                  <a:gd name="T24" fmla="*/ 39 w 42"/>
                  <a:gd name="T25" fmla="*/ 15 h 33"/>
                  <a:gd name="T26" fmla="*/ 42 w 42"/>
                  <a:gd name="T27" fmla="*/ 12 h 33"/>
                  <a:gd name="T28" fmla="*/ 33 w 42"/>
                  <a:gd name="T29" fmla="*/ 0 h 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2"/>
                  <a:gd name="T46" fmla="*/ 0 h 33"/>
                  <a:gd name="T47" fmla="*/ 42 w 42"/>
                  <a:gd name="T48" fmla="*/ 33 h 3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2" h="33">
                    <a:moveTo>
                      <a:pt x="33" y="0"/>
                    </a:moveTo>
                    <a:lnTo>
                      <a:pt x="33" y="3"/>
                    </a:lnTo>
                    <a:lnTo>
                      <a:pt x="27" y="6"/>
                    </a:lnTo>
                    <a:lnTo>
                      <a:pt x="21" y="9"/>
                    </a:lnTo>
                    <a:lnTo>
                      <a:pt x="15" y="12"/>
                    </a:lnTo>
                    <a:lnTo>
                      <a:pt x="6" y="15"/>
                    </a:lnTo>
                    <a:lnTo>
                      <a:pt x="0" y="21"/>
                    </a:lnTo>
                    <a:lnTo>
                      <a:pt x="6" y="33"/>
                    </a:lnTo>
                    <a:lnTo>
                      <a:pt x="15" y="27"/>
                    </a:lnTo>
                    <a:lnTo>
                      <a:pt x="21" y="24"/>
                    </a:lnTo>
                    <a:lnTo>
                      <a:pt x="27" y="21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42" y="1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97" name="Freeform 421"/>
              <p:cNvSpPr>
                <a:spLocks/>
              </p:cNvSpPr>
              <p:nvPr/>
            </p:nvSpPr>
            <p:spPr bwMode="auto">
              <a:xfrm>
                <a:off x="731" y="3529"/>
                <a:ext cx="18" cy="18"/>
              </a:xfrm>
              <a:custGeom>
                <a:avLst/>
                <a:gdLst>
                  <a:gd name="T0" fmla="*/ 0 w 18"/>
                  <a:gd name="T1" fmla="*/ 12 h 18"/>
                  <a:gd name="T2" fmla="*/ 3 w 18"/>
                  <a:gd name="T3" fmla="*/ 12 h 18"/>
                  <a:gd name="T4" fmla="*/ 3 w 18"/>
                  <a:gd name="T5" fmla="*/ 15 h 18"/>
                  <a:gd name="T6" fmla="*/ 6 w 18"/>
                  <a:gd name="T7" fmla="*/ 18 h 18"/>
                  <a:gd name="T8" fmla="*/ 6 w 18"/>
                  <a:gd name="T9" fmla="*/ 18 h 18"/>
                  <a:gd name="T10" fmla="*/ 18 w 18"/>
                  <a:gd name="T11" fmla="*/ 9 h 18"/>
                  <a:gd name="T12" fmla="*/ 18 w 18"/>
                  <a:gd name="T13" fmla="*/ 9 h 18"/>
                  <a:gd name="T14" fmla="*/ 12 w 18"/>
                  <a:gd name="T15" fmla="*/ 6 h 18"/>
                  <a:gd name="T16" fmla="*/ 9 w 18"/>
                  <a:gd name="T17" fmla="*/ 3 h 18"/>
                  <a:gd name="T18" fmla="*/ 6 w 18"/>
                  <a:gd name="T19" fmla="*/ 0 h 18"/>
                  <a:gd name="T20" fmla="*/ 0 w 18"/>
                  <a:gd name="T21" fmla="*/ 12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8"/>
                  <a:gd name="T35" fmla="*/ 18 w 18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8">
                    <a:moveTo>
                      <a:pt x="0" y="12"/>
                    </a:moveTo>
                    <a:lnTo>
                      <a:pt x="3" y="12"/>
                    </a:lnTo>
                    <a:lnTo>
                      <a:pt x="3" y="15"/>
                    </a:lnTo>
                    <a:lnTo>
                      <a:pt x="6" y="18"/>
                    </a:lnTo>
                    <a:lnTo>
                      <a:pt x="18" y="9"/>
                    </a:lnTo>
                    <a:lnTo>
                      <a:pt x="12" y="6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98" name="Freeform 422"/>
              <p:cNvSpPr>
                <a:spLocks/>
              </p:cNvSpPr>
              <p:nvPr/>
            </p:nvSpPr>
            <p:spPr bwMode="auto">
              <a:xfrm>
                <a:off x="716" y="3523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3 w 6"/>
                  <a:gd name="T5" fmla="*/ 12 h 12"/>
                  <a:gd name="T6" fmla="*/ 6 w 6"/>
                  <a:gd name="T7" fmla="*/ 0 h 12"/>
                  <a:gd name="T8" fmla="*/ 0 w 6"/>
                  <a:gd name="T9" fmla="*/ 0 h 12"/>
                  <a:gd name="T10" fmla="*/ 0 w 6"/>
                  <a:gd name="T11" fmla="*/ 0 h 12"/>
                  <a:gd name="T12" fmla="*/ 0 w 6"/>
                  <a:gd name="T13" fmla="*/ 12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2"/>
                  <a:gd name="T23" fmla="*/ 6 w 6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3" y="1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599" name="Freeform 423"/>
              <p:cNvSpPr>
                <a:spLocks/>
              </p:cNvSpPr>
              <p:nvPr/>
            </p:nvSpPr>
            <p:spPr bwMode="auto">
              <a:xfrm>
                <a:off x="707" y="3523"/>
                <a:ext cx="9" cy="15"/>
              </a:xfrm>
              <a:custGeom>
                <a:avLst/>
                <a:gdLst>
                  <a:gd name="T0" fmla="*/ 3 w 9"/>
                  <a:gd name="T1" fmla="*/ 15 h 15"/>
                  <a:gd name="T2" fmla="*/ 3 w 9"/>
                  <a:gd name="T3" fmla="*/ 15 h 15"/>
                  <a:gd name="T4" fmla="*/ 6 w 9"/>
                  <a:gd name="T5" fmla="*/ 12 h 15"/>
                  <a:gd name="T6" fmla="*/ 9 w 9"/>
                  <a:gd name="T7" fmla="*/ 12 h 15"/>
                  <a:gd name="T8" fmla="*/ 9 w 9"/>
                  <a:gd name="T9" fmla="*/ 0 h 15"/>
                  <a:gd name="T10" fmla="*/ 6 w 9"/>
                  <a:gd name="T11" fmla="*/ 0 h 15"/>
                  <a:gd name="T12" fmla="*/ 0 w 9"/>
                  <a:gd name="T13" fmla="*/ 0 h 15"/>
                  <a:gd name="T14" fmla="*/ 0 w 9"/>
                  <a:gd name="T15" fmla="*/ 0 h 15"/>
                  <a:gd name="T16" fmla="*/ 3 w 9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5"/>
                  <a:gd name="T29" fmla="*/ 9 w 9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5">
                    <a:moveTo>
                      <a:pt x="3" y="15"/>
                    </a:moveTo>
                    <a:lnTo>
                      <a:pt x="3" y="15"/>
                    </a:lnTo>
                    <a:lnTo>
                      <a:pt x="6" y="12"/>
                    </a:lnTo>
                    <a:lnTo>
                      <a:pt x="9" y="1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00" name="Freeform 424"/>
              <p:cNvSpPr>
                <a:spLocks/>
              </p:cNvSpPr>
              <p:nvPr/>
            </p:nvSpPr>
            <p:spPr bwMode="auto">
              <a:xfrm>
                <a:off x="686" y="3529"/>
                <a:ext cx="12" cy="15"/>
              </a:xfrm>
              <a:custGeom>
                <a:avLst/>
                <a:gdLst>
                  <a:gd name="T0" fmla="*/ 0 w 12"/>
                  <a:gd name="T1" fmla="*/ 15 h 15"/>
                  <a:gd name="T2" fmla="*/ 0 w 12"/>
                  <a:gd name="T3" fmla="*/ 15 h 15"/>
                  <a:gd name="T4" fmla="*/ 6 w 12"/>
                  <a:gd name="T5" fmla="*/ 15 h 15"/>
                  <a:gd name="T6" fmla="*/ 9 w 12"/>
                  <a:gd name="T7" fmla="*/ 15 h 15"/>
                  <a:gd name="T8" fmla="*/ 12 w 12"/>
                  <a:gd name="T9" fmla="*/ 12 h 15"/>
                  <a:gd name="T10" fmla="*/ 9 w 12"/>
                  <a:gd name="T11" fmla="*/ 0 h 15"/>
                  <a:gd name="T12" fmla="*/ 6 w 12"/>
                  <a:gd name="T13" fmla="*/ 3 h 15"/>
                  <a:gd name="T14" fmla="*/ 3 w 12"/>
                  <a:gd name="T15" fmla="*/ 3 h 15"/>
                  <a:gd name="T16" fmla="*/ 0 w 12"/>
                  <a:gd name="T17" fmla="*/ 3 h 15"/>
                  <a:gd name="T18" fmla="*/ 0 w 12"/>
                  <a:gd name="T19" fmla="*/ 3 h 15"/>
                  <a:gd name="T20" fmla="*/ 0 w 12"/>
                  <a:gd name="T21" fmla="*/ 15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15"/>
                  <a:gd name="T35" fmla="*/ 12 w 12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15">
                    <a:moveTo>
                      <a:pt x="0" y="15"/>
                    </a:moveTo>
                    <a:lnTo>
                      <a:pt x="0" y="15"/>
                    </a:lnTo>
                    <a:lnTo>
                      <a:pt x="6" y="15"/>
                    </a:lnTo>
                    <a:lnTo>
                      <a:pt x="9" y="15"/>
                    </a:lnTo>
                    <a:lnTo>
                      <a:pt x="12" y="12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01" name="Rectangle 425"/>
              <p:cNvSpPr>
                <a:spLocks noChangeArrowheads="1"/>
              </p:cNvSpPr>
              <p:nvPr/>
            </p:nvSpPr>
            <p:spPr bwMode="auto">
              <a:xfrm>
                <a:off x="686" y="3532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02" name="Freeform 426"/>
              <p:cNvSpPr>
                <a:spLocks/>
              </p:cNvSpPr>
              <p:nvPr/>
            </p:nvSpPr>
            <p:spPr bwMode="auto">
              <a:xfrm>
                <a:off x="644" y="3523"/>
                <a:ext cx="42" cy="21"/>
              </a:xfrm>
              <a:custGeom>
                <a:avLst/>
                <a:gdLst>
                  <a:gd name="T0" fmla="*/ 0 w 42"/>
                  <a:gd name="T1" fmla="*/ 12 h 21"/>
                  <a:gd name="T2" fmla="*/ 0 w 42"/>
                  <a:gd name="T3" fmla="*/ 12 h 21"/>
                  <a:gd name="T4" fmla="*/ 9 w 42"/>
                  <a:gd name="T5" fmla="*/ 15 h 21"/>
                  <a:gd name="T6" fmla="*/ 18 w 42"/>
                  <a:gd name="T7" fmla="*/ 18 h 21"/>
                  <a:gd name="T8" fmla="*/ 24 w 42"/>
                  <a:gd name="T9" fmla="*/ 21 h 21"/>
                  <a:gd name="T10" fmla="*/ 30 w 42"/>
                  <a:gd name="T11" fmla="*/ 21 h 21"/>
                  <a:gd name="T12" fmla="*/ 36 w 42"/>
                  <a:gd name="T13" fmla="*/ 21 h 21"/>
                  <a:gd name="T14" fmla="*/ 42 w 42"/>
                  <a:gd name="T15" fmla="*/ 21 h 21"/>
                  <a:gd name="T16" fmla="*/ 42 w 42"/>
                  <a:gd name="T17" fmla="*/ 9 h 21"/>
                  <a:gd name="T18" fmla="*/ 36 w 42"/>
                  <a:gd name="T19" fmla="*/ 9 h 21"/>
                  <a:gd name="T20" fmla="*/ 33 w 42"/>
                  <a:gd name="T21" fmla="*/ 9 h 21"/>
                  <a:gd name="T22" fmla="*/ 27 w 42"/>
                  <a:gd name="T23" fmla="*/ 6 h 21"/>
                  <a:gd name="T24" fmla="*/ 24 w 42"/>
                  <a:gd name="T25" fmla="*/ 6 h 21"/>
                  <a:gd name="T26" fmla="*/ 12 w 42"/>
                  <a:gd name="T27" fmla="*/ 3 h 21"/>
                  <a:gd name="T28" fmla="*/ 3 w 42"/>
                  <a:gd name="T29" fmla="*/ 0 h 21"/>
                  <a:gd name="T30" fmla="*/ 3 w 42"/>
                  <a:gd name="T31" fmla="*/ 0 h 21"/>
                  <a:gd name="T32" fmla="*/ 0 w 42"/>
                  <a:gd name="T33" fmla="*/ 12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21"/>
                  <a:gd name="T53" fmla="*/ 42 w 42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21">
                    <a:moveTo>
                      <a:pt x="0" y="12"/>
                    </a:moveTo>
                    <a:lnTo>
                      <a:pt x="0" y="12"/>
                    </a:lnTo>
                    <a:lnTo>
                      <a:pt x="9" y="15"/>
                    </a:lnTo>
                    <a:lnTo>
                      <a:pt x="18" y="18"/>
                    </a:lnTo>
                    <a:lnTo>
                      <a:pt x="24" y="21"/>
                    </a:lnTo>
                    <a:lnTo>
                      <a:pt x="30" y="21"/>
                    </a:lnTo>
                    <a:lnTo>
                      <a:pt x="36" y="21"/>
                    </a:lnTo>
                    <a:lnTo>
                      <a:pt x="42" y="21"/>
                    </a:lnTo>
                    <a:lnTo>
                      <a:pt x="42" y="9"/>
                    </a:lnTo>
                    <a:lnTo>
                      <a:pt x="36" y="9"/>
                    </a:lnTo>
                    <a:lnTo>
                      <a:pt x="33" y="9"/>
                    </a:lnTo>
                    <a:lnTo>
                      <a:pt x="27" y="6"/>
                    </a:lnTo>
                    <a:lnTo>
                      <a:pt x="24" y="6"/>
                    </a:lnTo>
                    <a:lnTo>
                      <a:pt x="12" y="3"/>
                    </a:lnTo>
                    <a:lnTo>
                      <a:pt x="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03" name="Freeform 427"/>
              <p:cNvSpPr>
                <a:spLocks/>
              </p:cNvSpPr>
              <p:nvPr/>
            </p:nvSpPr>
            <p:spPr bwMode="auto">
              <a:xfrm>
                <a:off x="632" y="3520"/>
                <a:ext cx="15" cy="15"/>
              </a:xfrm>
              <a:custGeom>
                <a:avLst/>
                <a:gdLst>
                  <a:gd name="T0" fmla="*/ 0 w 15"/>
                  <a:gd name="T1" fmla="*/ 12 h 15"/>
                  <a:gd name="T2" fmla="*/ 3 w 15"/>
                  <a:gd name="T3" fmla="*/ 12 h 15"/>
                  <a:gd name="T4" fmla="*/ 12 w 15"/>
                  <a:gd name="T5" fmla="*/ 15 h 15"/>
                  <a:gd name="T6" fmla="*/ 15 w 15"/>
                  <a:gd name="T7" fmla="*/ 3 h 15"/>
                  <a:gd name="T8" fmla="*/ 6 w 15"/>
                  <a:gd name="T9" fmla="*/ 0 h 15"/>
                  <a:gd name="T10" fmla="*/ 3 w 15"/>
                  <a:gd name="T11" fmla="*/ 0 h 15"/>
                  <a:gd name="T12" fmla="*/ 0 w 15"/>
                  <a:gd name="T13" fmla="*/ 12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0" y="12"/>
                    </a:moveTo>
                    <a:lnTo>
                      <a:pt x="3" y="12"/>
                    </a:lnTo>
                    <a:lnTo>
                      <a:pt x="12" y="15"/>
                    </a:lnTo>
                    <a:lnTo>
                      <a:pt x="15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04" name="Freeform 428"/>
              <p:cNvSpPr>
                <a:spLocks/>
              </p:cNvSpPr>
              <p:nvPr/>
            </p:nvSpPr>
            <p:spPr bwMode="auto">
              <a:xfrm>
                <a:off x="611" y="3517"/>
                <a:ext cx="15" cy="12"/>
              </a:xfrm>
              <a:custGeom>
                <a:avLst/>
                <a:gdLst>
                  <a:gd name="T0" fmla="*/ 0 w 15"/>
                  <a:gd name="T1" fmla="*/ 6 h 12"/>
                  <a:gd name="T2" fmla="*/ 0 w 15"/>
                  <a:gd name="T3" fmla="*/ 6 h 12"/>
                  <a:gd name="T4" fmla="*/ 3 w 15"/>
                  <a:gd name="T5" fmla="*/ 9 h 12"/>
                  <a:gd name="T6" fmla="*/ 6 w 15"/>
                  <a:gd name="T7" fmla="*/ 12 h 12"/>
                  <a:gd name="T8" fmla="*/ 12 w 15"/>
                  <a:gd name="T9" fmla="*/ 0 h 12"/>
                  <a:gd name="T10" fmla="*/ 12 w 15"/>
                  <a:gd name="T11" fmla="*/ 0 h 12"/>
                  <a:gd name="T12" fmla="*/ 15 w 15"/>
                  <a:gd name="T13" fmla="*/ 3 h 12"/>
                  <a:gd name="T14" fmla="*/ 15 w 15"/>
                  <a:gd name="T15" fmla="*/ 3 h 12"/>
                  <a:gd name="T16" fmla="*/ 0 w 15"/>
                  <a:gd name="T17" fmla="*/ 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2"/>
                  <a:gd name="T29" fmla="*/ 15 w 15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2">
                    <a:moveTo>
                      <a:pt x="0" y="6"/>
                    </a:moveTo>
                    <a:lnTo>
                      <a:pt x="0" y="6"/>
                    </a:lnTo>
                    <a:lnTo>
                      <a:pt x="3" y="9"/>
                    </a:lnTo>
                    <a:lnTo>
                      <a:pt x="6" y="12"/>
                    </a:lnTo>
                    <a:lnTo>
                      <a:pt x="12" y="0"/>
                    </a:lnTo>
                    <a:lnTo>
                      <a:pt x="15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05" name="Rectangle 429"/>
              <p:cNvSpPr>
                <a:spLocks noChangeArrowheads="1"/>
              </p:cNvSpPr>
              <p:nvPr/>
            </p:nvSpPr>
            <p:spPr bwMode="auto">
              <a:xfrm>
                <a:off x="626" y="3520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06" name="Freeform 430"/>
              <p:cNvSpPr>
                <a:spLocks/>
              </p:cNvSpPr>
              <p:nvPr/>
            </p:nvSpPr>
            <p:spPr bwMode="auto">
              <a:xfrm>
                <a:off x="611" y="3511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0 w 15"/>
                  <a:gd name="T3" fmla="*/ 0 h 12"/>
                  <a:gd name="T4" fmla="*/ 0 w 15"/>
                  <a:gd name="T5" fmla="*/ 6 h 12"/>
                  <a:gd name="T6" fmla="*/ 0 w 15"/>
                  <a:gd name="T7" fmla="*/ 9 h 12"/>
                  <a:gd name="T8" fmla="*/ 0 w 15"/>
                  <a:gd name="T9" fmla="*/ 12 h 12"/>
                  <a:gd name="T10" fmla="*/ 15 w 15"/>
                  <a:gd name="T11" fmla="*/ 9 h 12"/>
                  <a:gd name="T12" fmla="*/ 12 w 15"/>
                  <a:gd name="T13" fmla="*/ 6 h 12"/>
                  <a:gd name="T14" fmla="*/ 12 w 15"/>
                  <a:gd name="T15" fmla="*/ 3 h 12"/>
                  <a:gd name="T16" fmla="*/ 12 w 15"/>
                  <a:gd name="T17" fmla="*/ 0 h 12"/>
                  <a:gd name="T18" fmla="*/ 12 w 15"/>
                  <a:gd name="T19" fmla="*/ 0 h 12"/>
                  <a:gd name="T20" fmla="*/ 0 w 15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2"/>
                  <a:gd name="T35" fmla="*/ 15 w 15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5" y="9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07" name="Freeform 431"/>
              <p:cNvSpPr>
                <a:spLocks/>
              </p:cNvSpPr>
              <p:nvPr/>
            </p:nvSpPr>
            <p:spPr bwMode="auto">
              <a:xfrm>
                <a:off x="611" y="3484"/>
                <a:ext cx="15" cy="15"/>
              </a:xfrm>
              <a:custGeom>
                <a:avLst/>
                <a:gdLst>
                  <a:gd name="T0" fmla="*/ 3 w 15"/>
                  <a:gd name="T1" fmla="*/ 0 h 15"/>
                  <a:gd name="T2" fmla="*/ 3 w 15"/>
                  <a:gd name="T3" fmla="*/ 3 h 15"/>
                  <a:gd name="T4" fmla="*/ 0 w 15"/>
                  <a:gd name="T5" fmla="*/ 9 h 15"/>
                  <a:gd name="T6" fmla="*/ 0 w 15"/>
                  <a:gd name="T7" fmla="*/ 15 h 15"/>
                  <a:gd name="T8" fmla="*/ 15 w 15"/>
                  <a:gd name="T9" fmla="*/ 15 h 15"/>
                  <a:gd name="T10" fmla="*/ 15 w 15"/>
                  <a:gd name="T11" fmla="*/ 12 h 15"/>
                  <a:gd name="T12" fmla="*/ 15 w 15"/>
                  <a:gd name="T13" fmla="*/ 6 h 15"/>
                  <a:gd name="T14" fmla="*/ 15 w 15"/>
                  <a:gd name="T15" fmla="*/ 3 h 15"/>
                  <a:gd name="T16" fmla="*/ 3 w 15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5"/>
                  <a:gd name="T29" fmla="*/ 15 w 15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5">
                    <a:moveTo>
                      <a:pt x="3" y="0"/>
                    </a:moveTo>
                    <a:lnTo>
                      <a:pt x="3" y="3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5" y="6"/>
                    </a:lnTo>
                    <a:lnTo>
                      <a:pt x="15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08" name="Freeform 432"/>
              <p:cNvSpPr>
                <a:spLocks/>
              </p:cNvSpPr>
              <p:nvPr/>
            </p:nvSpPr>
            <p:spPr bwMode="auto">
              <a:xfrm>
                <a:off x="614" y="3466"/>
                <a:ext cx="15" cy="6"/>
              </a:xfrm>
              <a:custGeom>
                <a:avLst/>
                <a:gdLst>
                  <a:gd name="T0" fmla="*/ 0 w 15"/>
                  <a:gd name="T1" fmla="*/ 3 h 6"/>
                  <a:gd name="T2" fmla="*/ 0 w 15"/>
                  <a:gd name="T3" fmla="*/ 3 h 6"/>
                  <a:gd name="T4" fmla="*/ 0 w 15"/>
                  <a:gd name="T5" fmla="*/ 6 h 6"/>
                  <a:gd name="T6" fmla="*/ 15 w 15"/>
                  <a:gd name="T7" fmla="*/ 6 h 6"/>
                  <a:gd name="T8" fmla="*/ 15 w 15"/>
                  <a:gd name="T9" fmla="*/ 0 h 6"/>
                  <a:gd name="T10" fmla="*/ 15 w 15"/>
                  <a:gd name="T11" fmla="*/ 0 h 6"/>
                  <a:gd name="T12" fmla="*/ 0 w 15"/>
                  <a:gd name="T13" fmla="*/ 3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6"/>
                  <a:gd name="T23" fmla="*/ 15 w 1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15" y="6"/>
                    </a:lnTo>
                    <a:lnTo>
                      <a:pt x="1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09" name="Freeform 433"/>
              <p:cNvSpPr>
                <a:spLocks/>
              </p:cNvSpPr>
              <p:nvPr/>
            </p:nvSpPr>
            <p:spPr bwMode="auto">
              <a:xfrm>
                <a:off x="590" y="3421"/>
                <a:ext cx="39" cy="48"/>
              </a:xfrm>
              <a:custGeom>
                <a:avLst/>
                <a:gdLst>
                  <a:gd name="T0" fmla="*/ 0 w 39"/>
                  <a:gd name="T1" fmla="*/ 3 h 48"/>
                  <a:gd name="T2" fmla="*/ 0 w 39"/>
                  <a:gd name="T3" fmla="*/ 3 h 48"/>
                  <a:gd name="T4" fmla="*/ 0 w 39"/>
                  <a:gd name="T5" fmla="*/ 6 h 48"/>
                  <a:gd name="T6" fmla="*/ 0 w 39"/>
                  <a:gd name="T7" fmla="*/ 9 h 48"/>
                  <a:gd name="T8" fmla="*/ 3 w 39"/>
                  <a:gd name="T9" fmla="*/ 12 h 48"/>
                  <a:gd name="T10" fmla="*/ 6 w 39"/>
                  <a:gd name="T11" fmla="*/ 15 h 48"/>
                  <a:gd name="T12" fmla="*/ 9 w 39"/>
                  <a:gd name="T13" fmla="*/ 21 h 48"/>
                  <a:gd name="T14" fmla="*/ 15 w 39"/>
                  <a:gd name="T15" fmla="*/ 24 h 48"/>
                  <a:gd name="T16" fmla="*/ 15 w 39"/>
                  <a:gd name="T17" fmla="*/ 24 h 48"/>
                  <a:gd name="T18" fmla="*/ 18 w 39"/>
                  <a:gd name="T19" fmla="*/ 27 h 48"/>
                  <a:gd name="T20" fmla="*/ 18 w 39"/>
                  <a:gd name="T21" fmla="*/ 30 h 48"/>
                  <a:gd name="T22" fmla="*/ 21 w 39"/>
                  <a:gd name="T23" fmla="*/ 30 h 48"/>
                  <a:gd name="T24" fmla="*/ 21 w 39"/>
                  <a:gd name="T25" fmla="*/ 33 h 48"/>
                  <a:gd name="T26" fmla="*/ 24 w 39"/>
                  <a:gd name="T27" fmla="*/ 39 h 48"/>
                  <a:gd name="T28" fmla="*/ 24 w 39"/>
                  <a:gd name="T29" fmla="*/ 42 h 48"/>
                  <a:gd name="T30" fmla="*/ 24 w 39"/>
                  <a:gd name="T31" fmla="*/ 48 h 48"/>
                  <a:gd name="T32" fmla="*/ 39 w 39"/>
                  <a:gd name="T33" fmla="*/ 45 h 48"/>
                  <a:gd name="T34" fmla="*/ 36 w 39"/>
                  <a:gd name="T35" fmla="*/ 39 h 48"/>
                  <a:gd name="T36" fmla="*/ 36 w 39"/>
                  <a:gd name="T37" fmla="*/ 33 h 48"/>
                  <a:gd name="T38" fmla="*/ 33 w 39"/>
                  <a:gd name="T39" fmla="*/ 30 h 48"/>
                  <a:gd name="T40" fmla="*/ 33 w 39"/>
                  <a:gd name="T41" fmla="*/ 24 h 48"/>
                  <a:gd name="T42" fmla="*/ 30 w 39"/>
                  <a:gd name="T43" fmla="*/ 21 h 48"/>
                  <a:gd name="T44" fmla="*/ 27 w 39"/>
                  <a:gd name="T45" fmla="*/ 18 h 48"/>
                  <a:gd name="T46" fmla="*/ 24 w 39"/>
                  <a:gd name="T47" fmla="*/ 15 h 48"/>
                  <a:gd name="T48" fmla="*/ 21 w 39"/>
                  <a:gd name="T49" fmla="*/ 15 h 48"/>
                  <a:gd name="T50" fmla="*/ 18 w 39"/>
                  <a:gd name="T51" fmla="*/ 12 h 48"/>
                  <a:gd name="T52" fmla="*/ 15 w 39"/>
                  <a:gd name="T53" fmla="*/ 6 h 48"/>
                  <a:gd name="T54" fmla="*/ 15 w 39"/>
                  <a:gd name="T55" fmla="*/ 6 h 48"/>
                  <a:gd name="T56" fmla="*/ 12 w 39"/>
                  <a:gd name="T57" fmla="*/ 6 h 48"/>
                  <a:gd name="T58" fmla="*/ 12 w 39"/>
                  <a:gd name="T59" fmla="*/ 3 h 48"/>
                  <a:gd name="T60" fmla="*/ 12 w 39"/>
                  <a:gd name="T61" fmla="*/ 0 h 48"/>
                  <a:gd name="T62" fmla="*/ 12 w 39"/>
                  <a:gd name="T63" fmla="*/ 0 h 48"/>
                  <a:gd name="T64" fmla="*/ 0 w 39"/>
                  <a:gd name="T65" fmla="*/ 3 h 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9"/>
                  <a:gd name="T100" fmla="*/ 0 h 48"/>
                  <a:gd name="T101" fmla="*/ 39 w 39"/>
                  <a:gd name="T102" fmla="*/ 48 h 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9" h="48">
                    <a:moveTo>
                      <a:pt x="0" y="3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6" y="15"/>
                    </a:lnTo>
                    <a:lnTo>
                      <a:pt x="9" y="21"/>
                    </a:lnTo>
                    <a:lnTo>
                      <a:pt x="15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33"/>
                    </a:lnTo>
                    <a:lnTo>
                      <a:pt x="24" y="39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39" y="45"/>
                    </a:lnTo>
                    <a:lnTo>
                      <a:pt x="36" y="39"/>
                    </a:lnTo>
                    <a:lnTo>
                      <a:pt x="36" y="33"/>
                    </a:lnTo>
                    <a:lnTo>
                      <a:pt x="33" y="30"/>
                    </a:lnTo>
                    <a:lnTo>
                      <a:pt x="33" y="24"/>
                    </a:lnTo>
                    <a:lnTo>
                      <a:pt x="30" y="21"/>
                    </a:lnTo>
                    <a:lnTo>
                      <a:pt x="27" y="18"/>
                    </a:lnTo>
                    <a:lnTo>
                      <a:pt x="24" y="15"/>
                    </a:lnTo>
                    <a:lnTo>
                      <a:pt x="21" y="15"/>
                    </a:lnTo>
                    <a:lnTo>
                      <a:pt x="18" y="12"/>
                    </a:lnTo>
                    <a:lnTo>
                      <a:pt x="15" y="6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10" name="Freeform 434"/>
              <p:cNvSpPr>
                <a:spLocks/>
              </p:cNvSpPr>
              <p:nvPr/>
            </p:nvSpPr>
            <p:spPr bwMode="auto">
              <a:xfrm>
                <a:off x="587" y="3415"/>
                <a:ext cx="15" cy="9"/>
              </a:xfrm>
              <a:custGeom>
                <a:avLst/>
                <a:gdLst>
                  <a:gd name="T0" fmla="*/ 0 w 15"/>
                  <a:gd name="T1" fmla="*/ 0 h 9"/>
                  <a:gd name="T2" fmla="*/ 15 w 15"/>
                  <a:gd name="T3" fmla="*/ 0 h 9"/>
                  <a:gd name="T4" fmla="*/ 15 w 15"/>
                  <a:gd name="T5" fmla="*/ 6 h 9"/>
                  <a:gd name="T6" fmla="*/ 3 w 15"/>
                  <a:gd name="T7" fmla="*/ 9 h 9"/>
                  <a:gd name="T8" fmla="*/ 0 w 15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0" y="0"/>
                    </a:moveTo>
                    <a:lnTo>
                      <a:pt x="15" y="0"/>
                    </a:lnTo>
                    <a:lnTo>
                      <a:pt x="15" y="6"/>
                    </a:lnTo>
                    <a:lnTo>
                      <a:pt x="3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611" name="Freeform 435"/>
              <p:cNvSpPr>
                <a:spLocks/>
              </p:cNvSpPr>
              <p:nvPr/>
            </p:nvSpPr>
            <p:spPr bwMode="auto">
              <a:xfrm>
                <a:off x="584" y="3388"/>
                <a:ext cx="15" cy="15"/>
              </a:xfrm>
              <a:custGeom>
                <a:avLst/>
                <a:gdLst>
                  <a:gd name="T0" fmla="*/ 0 w 15"/>
                  <a:gd name="T1" fmla="*/ 3 h 15"/>
                  <a:gd name="T2" fmla="*/ 0 w 15"/>
                  <a:gd name="T3" fmla="*/ 6 h 15"/>
                  <a:gd name="T4" fmla="*/ 3 w 15"/>
                  <a:gd name="T5" fmla="*/ 15 h 15"/>
                  <a:gd name="T6" fmla="*/ 15 w 15"/>
                  <a:gd name="T7" fmla="*/ 12 h 15"/>
                  <a:gd name="T8" fmla="*/ 15 w 15"/>
                  <a:gd name="T9" fmla="*/ 6 h 15"/>
                  <a:gd name="T10" fmla="*/ 12 w 15"/>
                  <a:gd name="T11" fmla="*/ 0 h 15"/>
                  <a:gd name="T12" fmla="*/ 0 w 15"/>
                  <a:gd name="T13" fmla="*/ 3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0" y="3"/>
                    </a:moveTo>
                    <a:lnTo>
                      <a:pt x="0" y="6"/>
                    </a:lnTo>
                    <a:lnTo>
                      <a:pt x="3" y="15"/>
                    </a:lnTo>
                    <a:lnTo>
                      <a:pt x="15" y="12"/>
                    </a:lnTo>
                    <a:lnTo>
                      <a:pt x="15" y="6"/>
                    </a:lnTo>
                    <a:lnTo>
                      <a:pt x="1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</p:grpSp>
        <p:grpSp>
          <p:nvGrpSpPr>
            <p:cNvPr id="15" name="Group 637"/>
            <p:cNvGrpSpPr>
              <a:grpSpLocks/>
            </p:cNvGrpSpPr>
            <p:nvPr/>
          </p:nvGrpSpPr>
          <p:grpSpPr bwMode="auto">
            <a:xfrm>
              <a:off x="652503" y="1572516"/>
              <a:ext cx="2429341" cy="3412036"/>
              <a:chOff x="437" y="1066"/>
              <a:chExt cx="1627" cy="2313"/>
            </a:xfrm>
          </p:grpSpPr>
          <p:sp>
            <p:nvSpPr>
              <p:cNvPr id="1212" name="Freeform 437"/>
              <p:cNvSpPr>
                <a:spLocks/>
              </p:cNvSpPr>
              <p:nvPr/>
            </p:nvSpPr>
            <p:spPr bwMode="auto">
              <a:xfrm>
                <a:off x="575" y="3361"/>
                <a:ext cx="18" cy="18"/>
              </a:xfrm>
              <a:custGeom>
                <a:avLst/>
                <a:gdLst>
                  <a:gd name="T0" fmla="*/ 0 w 18"/>
                  <a:gd name="T1" fmla="*/ 6 h 18"/>
                  <a:gd name="T2" fmla="*/ 3 w 18"/>
                  <a:gd name="T3" fmla="*/ 12 h 18"/>
                  <a:gd name="T4" fmla="*/ 3 w 18"/>
                  <a:gd name="T5" fmla="*/ 15 h 18"/>
                  <a:gd name="T6" fmla="*/ 6 w 18"/>
                  <a:gd name="T7" fmla="*/ 18 h 18"/>
                  <a:gd name="T8" fmla="*/ 18 w 18"/>
                  <a:gd name="T9" fmla="*/ 15 h 18"/>
                  <a:gd name="T10" fmla="*/ 15 w 18"/>
                  <a:gd name="T11" fmla="*/ 9 h 18"/>
                  <a:gd name="T12" fmla="*/ 15 w 18"/>
                  <a:gd name="T13" fmla="*/ 6 h 18"/>
                  <a:gd name="T14" fmla="*/ 12 w 18"/>
                  <a:gd name="T15" fmla="*/ 0 h 18"/>
                  <a:gd name="T16" fmla="*/ 0 w 18"/>
                  <a:gd name="T17" fmla="*/ 6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0" y="6"/>
                    </a:moveTo>
                    <a:lnTo>
                      <a:pt x="3" y="12"/>
                    </a:lnTo>
                    <a:lnTo>
                      <a:pt x="3" y="15"/>
                    </a:lnTo>
                    <a:lnTo>
                      <a:pt x="6" y="18"/>
                    </a:lnTo>
                    <a:lnTo>
                      <a:pt x="18" y="15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13" name="Freeform 438"/>
              <p:cNvSpPr>
                <a:spLocks/>
              </p:cNvSpPr>
              <p:nvPr/>
            </p:nvSpPr>
            <p:spPr bwMode="auto">
              <a:xfrm>
                <a:off x="563" y="3343"/>
                <a:ext cx="15" cy="15"/>
              </a:xfrm>
              <a:custGeom>
                <a:avLst/>
                <a:gdLst>
                  <a:gd name="T0" fmla="*/ 0 w 15"/>
                  <a:gd name="T1" fmla="*/ 12 h 15"/>
                  <a:gd name="T2" fmla="*/ 0 w 15"/>
                  <a:gd name="T3" fmla="*/ 12 h 15"/>
                  <a:gd name="T4" fmla="*/ 3 w 15"/>
                  <a:gd name="T5" fmla="*/ 15 h 15"/>
                  <a:gd name="T6" fmla="*/ 6 w 15"/>
                  <a:gd name="T7" fmla="*/ 15 h 15"/>
                  <a:gd name="T8" fmla="*/ 15 w 15"/>
                  <a:gd name="T9" fmla="*/ 6 h 15"/>
                  <a:gd name="T10" fmla="*/ 12 w 15"/>
                  <a:gd name="T11" fmla="*/ 6 h 15"/>
                  <a:gd name="T12" fmla="*/ 6 w 15"/>
                  <a:gd name="T13" fmla="*/ 0 h 15"/>
                  <a:gd name="T14" fmla="*/ 6 w 15"/>
                  <a:gd name="T15" fmla="*/ 0 h 15"/>
                  <a:gd name="T16" fmla="*/ 0 w 15"/>
                  <a:gd name="T17" fmla="*/ 12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5"/>
                  <a:gd name="T29" fmla="*/ 15 w 15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5">
                    <a:moveTo>
                      <a:pt x="0" y="12"/>
                    </a:moveTo>
                    <a:lnTo>
                      <a:pt x="0" y="12"/>
                    </a:lnTo>
                    <a:lnTo>
                      <a:pt x="3" y="15"/>
                    </a:lnTo>
                    <a:lnTo>
                      <a:pt x="6" y="15"/>
                    </a:lnTo>
                    <a:lnTo>
                      <a:pt x="15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14" name="Freeform 439"/>
              <p:cNvSpPr>
                <a:spLocks/>
              </p:cNvSpPr>
              <p:nvPr/>
            </p:nvSpPr>
            <p:spPr bwMode="auto">
              <a:xfrm>
                <a:off x="512" y="3343"/>
                <a:ext cx="57" cy="33"/>
              </a:xfrm>
              <a:custGeom>
                <a:avLst/>
                <a:gdLst>
                  <a:gd name="T0" fmla="*/ 0 w 57"/>
                  <a:gd name="T1" fmla="*/ 30 h 33"/>
                  <a:gd name="T2" fmla="*/ 0 w 57"/>
                  <a:gd name="T3" fmla="*/ 30 h 33"/>
                  <a:gd name="T4" fmla="*/ 3 w 57"/>
                  <a:gd name="T5" fmla="*/ 33 h 33"/>
                  <a:gd name="T6" fmla="*/ 6 w 57"/>
                  <a:gd name="T7" fmla="*/ 33 h 33"/>
                  <a:gd name="T8" fmla="*/ 9 w 57"/>
                  <a:gd name="T9" fmla="*/ 33 h 33"/>
                  <a:gd name="T10" fmla="*/ 12 w 57"/>
                  <a:gd name="T11" fmla="*/ 33 h 33"/>
                  <a:gd name="T12" fmla="*/ 15 w 57"/>
                  <a:gd name="T13" fmla="*/ 33 h 33"/>
                  <a:gd name="T14" fmla="*/ 18 w 57"/>
                  <a:gd name="T15" fmla="*/ 30 h 33"/>
                  <a:gd name="T16" fmla="*/ 24 w 57"/>
                  <a:gd name="T17" fmla="*/ 27 h 33"/>
                  <a:gd name="T18" fmla="*/ 27 w 57"/>
                  <a:gd name="T19" fmla="*/ 24 h 33"/>
                  <a:gd name="T20" fmla="*/ 36 w 57"/>
                  <a:gd name="T21" fmla="*/ 18 h 33"/>
                  <a:gd name="T22" fmla="*/ 45 w 57"/>
                  <a:gd name="T23" fmla="*/ 15 h 33"/>
                  <a:gd name="T24" fmla="*/ 48 w 57"/>
                  <a:gd name="T25" fmla="*/ 12 h 33"/>
                  <a:gd name="T26" fmla="*/ 51 w 57"/>
                  <a:gd name="T27" fmla="*/ 12 h 33"/>
                  <a:gd name="T28" fmla="*/ 51 w 57"/>
                  <a:gd name="T29" fmla="*/ 12 h 33"/>
                  <a:gd name="T30" fmla="*/ 51 w 57"/>
                  <a:gd name="T31" fmla="*/ 12 h 33"/>
                  <a:gd name="T32" fmla="*/ 51 w 57"/>
                  <a:gd name="T33" fmla="*/ 12 h 33"/>
                  <a:gd name="T34" fmla="*/ 51 w 57"/>
                  <a:gd name="T35" fmla="*/ 12 h 33"/>
                  <a:gd name="T36" fmla="*/ 57 w 57"/>
                  <a:gd name="T37" fmla="*/ 0 h 33"/>
                  <a:gd name="T38" fmla="*/ 54 w 57"/>
                  <a:gd name="T39" fmla="*/ 0 h 33"/>
                  <a:gd name="T40" fmla="*/ 51 w 57"/>
                  <a:gd name="T41" fmla="*/ 0 h 33"/>
                  <a:gd name="T42" fmla="*/ 51 w 57"/>
                  <a:gd name="T43" fmla="*/ 0 h 33"/>
                  <a:gd name="T44" fmla="*/ 48 w 57"/>
                  <a:gd name="T45" fmla="*/ 0 h 33"/>
                  <a:gd name="T46" fmla="*/ 42 w 57"/>
                  <a:gd name="T47" fmla="*/ 0 h 33"/>
                  <a:gd name="T48" fmla="*/ 39 w 57"/>
                  <a:gd name="T49" fmla="*/ 3 h 33"/>
                  <a:gd name="T50" fmla="*/ 30 w 57"/>
                  <a:gd name="T51" fmla="*/ 9 h 33"/>
                  <a:gd name="T52" fmla="*/ 21 w 57"/>
                  <a:gd name="T53" fmla="*/ 15 h 33"/>
                  <a:gd name="T54" fmla="*/ 18 w 57"/>
                  <a:gd name="T55" fmla="*/ 15 h 33"/>
                  <a:gd name="T56" fmla="*/ 15 w 57"/>
                  <a:gd name="T57" fmla="*/ 18 h 33"/>
                  <a:gd name="T58" fmla="*/ 12 w 57"/>
                  <a:gd name="T59" fmla="*/ 18 h 33"/>
                  <a:gd name="T60" fmla="*/ 9 w 57"/>
                  <a:gd name="T61" fmla="*/ 21 h 33"/>
                  <a:gd name="T62" fmla="*/ 6 w 57"/>
                  <a:gd name="T63" fmla="*/ 21 h 33"/>
                  <a:gd name="T64" fmla="*/ 6 w 57"/>
                  <a:gd name="T65" fmla="*/ 21 h 33"/>
                  <a:gd name="T66" fmla="*/ 6 w 57"/>
                  <a:gd name="T67" fmla="*/ 21 h 33"/>
                  <a:gd name="T68" fmla="*/ 6 w 57"/>
                  <a:gd name="T69" fmla="*/ 21 h 33"/>
                  <a:gd name="T70" fmla="*/ 6 w 57"/>
                  <a:gd name="T71" fmla="*/ 21 h 33"/>
                  <a:gd name="T72" fmla="*/ 0 w 57"/>
                  <a:gd name="T73" fmla="*/ 30 h 3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7"/>
                  <a:gd name="T112" fmla="*/ 0 h 33"/>
                  <a:gd name="T113" fmla="*/ 57 w 57"/>
                  <a:gd name="T114" fmla="*/ 33 h 3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7" h="33">
                    <a:moveTo>
                      <a:pt x="0" y="30"/>
                    </a:moveTo>
                    <a:lnTo>
                      <a:pt x="0" y="30"/>
                    </a:lnTo>
                    <a:lnTo>
                      <a:pt x="3" y="33"/>
                    </a:lnTo>
                    <a:lnTo>
                      <a:pt x="6" y="33"/>
                    </a:lnTo>
                    <a:lnTo>
                      <a:pt x="9" y="33"/>
                    </a:lnTo>
                    <a:lnTo>
                      <a:pt x="12" y="33"/>
                    </a:lnTo>
                    <a:lnTo>
                      <a:pt x="15" y="33"/>
                    </a:lnTo>
                    <a:lnTo>
                      <a:pt x="18" y="30"/>
                    </a:lnTo>
                    <a:lnTo>
                      <a:pt x="24" y="27"/>
                    </a:lnTo>
                    <a:lnTo>
                      <a:pt x="27" y="24"/>
                    </a:lnTo>
                    <a:lnTo>
                      <a:pt x="36" y="18"/>
                    </a:lnTo>
                    <a:lnTo>
                      <a:pt x="45" y="15"/>
                    </a:lnTo>
                    <a:lnTo>
                      <a:pt x="48" y="12"/>
                    </a:lnTo>
                    <a:lnTo>
                      <a:pt x="51" y="12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9" y="3"/>
                    </a:lnTo>
                    <a:lnTo>
                      <a:pt x="30" y="9"/>
                    </a:lnTo>
                    <a:lnTo>
                      <a:pt x="21" y="15"/>
                    </a:lnTo>
                    <a:lnTo>
                      <a:pt x="18" y="15"/>
                    </a:lnTo>
                    <a:lnTo>
                      <a:pt x="15" y="18"/>
                    </a:lnTo>
                    <a:lnTo>
                      <a:pt x="12" y="18"/>
                    </a:lnTo>
                    <a:lnTo>
                      <a:pt x="9" y="21"/>
                    </a:lnTo>
                    <a:lnTo>
                      <a:pt x="6" y="21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15" name="Freeform 440"/>
              <p:cNvSpPr>
                <a:spLocks/>
              </p:cNvSpPr>
              <p:nvPr/>
            </p:nvSpPr>
            <p:spPr bwMode="auto">
              <a:xfrm>
                <a:off x="509" y="3340"/>
                <a:ext cx="18" cy="18"/>
              </a:xfrm>
              <a:custGeom>
                <a:avLst/>
                <a:gdLst>
                  <a:gd name="T0" fmla="*/ 6 w 18"/>
                  <a:gd name="T1" fmla="*/ 0 h 18"/>
                  <a:gd name="T2" fmla="*/ 6 w 18"/>
                  <a:gd name="T3" fmla="*/ 6 h 18"/>
                  <a:gd name="T4" fmla="*/ 3 w 18"/>
                  <a:gd name="T5" fmla="*/ 9 h 18"/>
                  <a:gd name="T6" fmla="*/ 0 w 18"/>
                  <a:gd name="T7" fmla="*/ 12 h 18"/>
                  <a:gd name="T8" fmla="*/ 0 w 18"/>
                  <a:gd name="T9" fmla="*/ 15 h 18"/>
                  <a:gd name="T10" fmla="*/ 12 w 18"/>
                  <a:gd name="T11" fmla="*/ 18 h 18"/>
                  <a:gd name="T12" fmla="*/ 12 w 18"/>
                  <a:gd name="T13" fmla="*/ 18 h 18"/>
                  <a:gd name="T14" fmla="*/ 12 w 18"/>
                  <a:gd name="T15" fmla="*/ 15 h 18"/>
                  <a:gd name="T16" fmla="*/ 15 w 18"/>
                  <a:gd name="T17" fmla="*/ 12 h 18"/>
                  <a:gd name="T18" fmla="*/ 18 w 18"/>
                  <a:gd name="T19" fmla="*/ 9 h 18"/>
                  <a:gd name="T20" fmla="*/ 6 w 18"/>
                  <a:gd name="T21" fmla="*/ 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8"/>
                  <a:gd name="T35" fmla="*/ 18 w 18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8">
                    <a:moveTo>
                      <a:pt x="6" y="0"/>
                    </a:moveTo>
                    <a:lnTo>
                      <a:pt x="6" y="6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2" y="18"/>
                    </a:lnTo>
                    <a:lnTo>
                      <a:pt x="12" y="15"/>
                    </a:lnTo>
                    <a:lnTo>
                      <a:pt x="15" y="12"/>
                    </a:lnTo>
                    <a:lnTo>
                      <a:pt x="18" y="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16" name="Freeform 441"/>
              <p:cNvSpPr>
                <a:spLocks/>
              </p:cNvSpPr>
              <p:nvPr/>
            </p:nvSpPr>
            <p:spPr bwMode="auto">
              <a:xfrm>
                <a:off x="521" y="3331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  <a:gd name="T8" fmla="*/ 12 w 12"/>
                  <a:gd name="T9" fmla="*/ 3 h 6"/>
                  <a:gd name="T10" fmla="*/ 12 w 12"/>
                  <a:gd name="T11" fmla="*/ 3 h 6"/>
                  <a:gd name="T12" fmla="*/ 0 w 12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6"/>
                  <a:gd name="T23" fmla="*/ 12 w 12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17" name="Freeform 442"/>
              <p:cNvSpPr>
                <a:spLocks/>
              </p:cNvSpPr>
              <p:nvPr/>
            </p:nvSpPr>
            <p:spPr bwMode="auto">
              <a:xfrm>
                <a:off x="521" y="3319"/>
                <a:ext cx="15" cy="15"/>
              </a:xfrm>
              <a:custGeom>
                <a:avLst/>
                <a:gdLst>
                  <a:gd name="T0" fmla="*/ 0 w 15"/>
                  <a:gd name="T1" fmla="*/ 3 h 15"/>
                  <a:gd name="T2" fmla="*/ 0 w 15"/>
                  <a:gd name="T3" fmla="*/ 3 h 15"/>
                  <a:gd name="T4" fmla="*/ 0 w 15"/>
                  <a:gd name="T5" fmla="*/ 9 h 15"/>
                  <a:gd name="T6" fmla="*/ 0 w 15"/>
                  <a:gd name="T7" fmla="*/ 12 h 15"/>
                  <a:gd name="T8" fmla="*/ 12 w 15"/>
                  <a:gd name="T9" fmla="*/ 15 h 15"/>
                  <a:gd name="T10" fmla="*/ 15 w 15"/>
                  <a:gd name="T11" fmla="*/ 9 h 15"/>
                  <a:gd name="T12" fmla="*/ 12 w 15"/>
                  <a:gd name="T13" fmla="*/ 3 h 15"/>
                  <a:gd name="T14" fmla="*/ 12 w 15"/>
                  <a:gd name="T15" fmla="*/ 0 h 15"/>
                  <a:gd name="T16" fmla="*/ 0 w 15"/>
                  <a:gd name="T17" fmla="*/ 3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5"/>
                  <a:gd name="T29" fmla="*/ 15 w 15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5">
                    <a:moveTo>
                      <a:pt x="0" y="3"/>
                    </a:moveTo>
                    <a:lnTo>
                      <a:pt x="0" y="3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2" y="15"/>
                    </a:lnTo>
                    <a:lnTo>
                      <a:pt x="15" y="9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18" name="Freeform 443"/>
              <p:cNvSpPr>
                <a:spLocks/>
              </p:cNvSpPr>
              <p:nvPr/>
            </p:nvSpPr>
            <p:spPr bwMode="auto">
              <a:xfrm>
                <a:off x="518" y="3286"/>
                <a:ext cx="15" cy="24"/>
              </a:xfrm>
              <a:custGeom>
                <a:avLst/>
                <a:gdLst>
                  <a:gd name="T0" fmla="*/ 3 w 15"/>
                  <a:gd name="T1" fmla="*/ 0 h 24"/>
                  <a:gd name="T2" fmla="*/ 3 w 15"/>
                  <a:gd name="T3" fmla="*/ 0 h 24"/>
                  <a:gd name="T4" fmla="*/ 3 w 15"/>
                  <a:gd name="T5" fmla="*/ 3 h 24"/>
                  <a:gd name="T6" fmla="*/ 0 w 15"/>
                  <a:gd name="T7" fmla="*/ 6 h 24"/>
                  <a:gd name="T8" fmla="*/ 0 w 15"/>
                  <a:gd name="T9" fmla="*/ 9 h 24"/>
                  <a:gd name="T10" fmla="*/ 0 w 15"/>
                  <a:gd name="T11" fmla="*/ 12 h 24"/>
                  <a:gd name="T12" fmla="*/ 0 w 15"/>
                  <a:gd name="T13" fmla="*/ 18 h 24"/>
                  <a:gd name="T14" fmla="*/ 0 w 15"/>
                  <a:gd name="T15" fmla="*/ 24 h 24"/>
                  <a:gd name="T16" fmla="*/ 15 w 15"/>
                  <a:gd name="T17" fmla="*/ 21 h 24"/>
                  <a:gd name="T18" fmla="*/ 15 w 15"/>
                  <a:gd name="T19" fmla="*/ 18 h 24"/>
                  <a:gd name="T20" fmla="*/ 12 w 15"/>
                  <a:gd name="T21" fmla="*/ 12 h 24"/>
                  <a:gd name="T22" fmla="*/ 15 w 15"/>
                  <a:gd name="T23" fmla="*/ 12 h 24"/>
                  <a:gd name="T24" fmla="*/ 15 w 15"/>
                  <a:gd name="T25" fmla="*/ 9 h 24"/>
                  <a:gd name="T26" fmla="*/ 15 w 15"/>
                  <a:gd name="T27" fmla="*/ 6 h 24"/>
                  <a:gd name="T28" fmla="*/ 15 w 15"/>
                  <a:gd name="T29" fmla="*/ 6 h 24"/>
                  <a:gd name="T30" fmla="*/ 15 w 15"/>
                  <a:gd name="T31" fmla="*/ 6 h 24"/>
                  <a:gd name="T32" fmla="*/ 3 w 15"/>
                  <a:gd name="T33" fmla="*/ 0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4"/>
                  <a:gd name="T53" fmla="*/ 15 w 15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4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5" y="21"/>
                    </a:lnTo>
                    <a:lnTo>
                      <a:pt x="15" y="18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19" name="Freeform 444"/>
              <p:cNvSpPr>
                <a:spLocks/>
              </p:cNvSpPr>
              <p:nvPr/>
            </p:nvSpPr>
            <p:spPr bwMode="auto">
              <a:xfrm>
                <a:off x="521" y="3244"/>
                <a:ext cx="24" cy="48"/>
              </a:xfrm>
              <a:custGeom>
                <a:avLst/>
                <a:gdLst>
                  <a:gd name="T0" fmla="*/ 9 w 24"/>
                  <a:gd name="T1" fmla="*/ 3 h 48"/>
                  <a:gd name="T2" fmla="*/ 9 w 24"/>
                  <a:gd name="T3" fmla="*/ 6 h 48"/>
                  <a:gd name="T4" fmla="*/ 9 w 24"/>
                  <a:gd name="T5" fmla="*/ 9 h 48"/>
                  <a:gd name="T6" fmla="*/ 12 w 24"/>
                  <a:gd name="T7" fmla="*/ 12 h 48"/>
                  <a:gd name="T8" fmla="*/ 12 w 24"/>
                  <a:gd name="T9" fmla="*/ 15 h 48"/>
                  <a:gd name="T10" fmla="*/ 12 w 24"/>
                  <a:gd name="T11" fmla="*/ 18 h 48"/>
                  <a:gd name="T12" fmla="*/ 12 w 24"/>
                  <a:gd name="T13" fmla="*/ 18 h 48"/>
                  <a:gd name="T14" fmla="*/ 9 w 24"/>
                  <a:gd name="T15" fmla="*/ 21 h 48"/>
                  <a:gd name="T16" fmla="*/ 9 w 24"/>
                  <a:gd name="T17" fmla="*/ 24 h 48"/>
                  <a:gd name="T18" fmla="*/ 6 w 24"/>
                  <a:gd name="T19" fmla="*/ 33 h 48"/>
                  <a:gd name="T20" fmla="*/ 0 w 24"/>
                  <a:gd name="T21" fmla="*/ 42 h 48"/>
                  <a:gd name="T22" fmla="*/ 12 w 24"/>
                  <a:gd name="T23" fmla="*/ 48 h 48"/>
                  <a:gd name="T24" fmla="*/ 18 w 24"/>
                  <a:gd name="T25" fmla="*/ 39 h 48"/>
                  <a:gd name="T26" fmla="*/ 21 w 24"/>
                  <a:gd name="T27" fmla="*/ 27 h 48"/>
                  <a:gd name="T28" fmla="*/ 24 w 24"/>
                  <a:gd name="T29" fmla="*/ 24 h 48"/>
                  <a:gd name="T30" fmla="*/ 24 w 24"/>
                  <a:gd name="T31" fmla="*/ 21 h 48"/>
                  <a:gd name="T32" fmla="*/ 24 w 24"/>
                  <a:gd name="T33" fmla="*/ 18 h 48"/>
                  <a:gd name="T34" fmla="*/ 24 w 24"/>
                  <a:gd name="T35" fmla="*/ 15 h 48"/>
                  <a:gd name="T36" fmla="*/ 24 w 24"/>
                  <a:gd name="T37" fmla="*/ 9 h 48"/>
                  <a:gd name="T38" fmla="*/ 24 w 24"/>
                  <a:gd name="T39" fmla="*/ 6 h 48"/>
                  <a:gd name="T40" fmla="*/ 21 w 24"/>
                  <a:gd name="T41" fmla="*/ 0 h 48"/>
                  <a:gd name="T42" fmla="*/ 21 w 24"/>
                  <a:gd name="T43" fmla="*/ 0 h 48"/>
                  <a:gd name="T44" fmla="*/ 9 w 24"/>
                  <a:gd name="T45" fmla="*/ 3 h 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4"/>
                  <a:gd name="T70" fmla="*/ 0 h 48"/>
                  <a:gd name="T71" fmla="*/ 24 w 24"/>
                  <a:gd name="T72" fmla="*/ 48 h 4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4" h="48">
                    <a:moveTo>
                      <a:pt x="9" y="3"/>
                    </a:moveTo>
                    <a:lnTo>
                      <a:pt x="9" y="6"/>
                    </a:lnTo>
                    <a:lnTo>
                      <a:pt x="9" y="9"/>
                    </a:lnTo>
                    <a:lnTo>
                      <a:pt x="12" y="12"/>
                    </a:lnTo>
                    <a:lnTo>
                      <a:pt x="12" y="15"/>
                    </a:lnTo>
                    <a:lnTo>
                      <a:pt x="12" y="18"/>
                    </a:lnTo>
                    <a:lnTo>
                      <a:pt x="9" y="21"/>
                    </a:lnTo>
                    <a:lnTo>
                      <a:pt x="9" y="24"/>
                    </a:lnTo>
                    <a:lnTo>
                      <a:pt x="6" y="33"/>
                    </a:lnTo>
                    <a:lnTo>
                      <a:pt x="0" y="42"/>
                    </a:lnTo>
                    <a:lnTo>
                      <a:pt x="12" y="48"/>
                    </a:lnTo>
                    <a:lnTo>
                      <a:pt x="18" y="39"/>
                    </a:lnTo>
                    <a:lnTo>
                      <a:pt x="21" y="27"/>
                    </a:lnTo>
                    <a:lnTo>
                      <a:pt x="24" y="24"/>
                    </a:lnTo>
                    <a:lnTo>
                      <a:pt x="24" y="21"/>
                    </a:lnTo>
                    <a:lnTo>
                      <a:pt x="24" y="18"/>
                    </a:lnTo>
                    <a:lnTo>
                      <a:pt x="24" y="15"/>
                    </a:lnTo>
                    <a:lnTo>
                      <a:pt x="24" y="9"/>
                    </a:lnTo>
                    <a:lnTo>
                      <a:pt x="24" y="6"/>
                    </a:lnTo>
                    <a:lnTo>
                      <a:pt x="21" y="0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20" name="Freeform 445"/>
              <p:cNvSpPr>
                <a:spLocks/>
              </p:cNvSpPr>
              <p:nvPr/>
            </p:nvSpPr>
            <p:spPr bwMode="auto">
              <a:xfrm>
                <a:off x="521" y="3217"/>
                <a:ext cx="18" cy="18"/>
              </a:xfrm>
              <a:custGeom>
                <a:avLst/>
                <a:gdLst>
                  <a:gd name="T0" fmla="*/ 0 w 18"/>
                  <a:gd name="T1" fmla="*/ 9 h 18"/>
                  <a:gd name="T2" fmla="*/ 0 w 18"/>
                  <a:gd name="T3" fmla="*/ 9 h 18"/>
                  <a:gd name="T4" fmla="*/ 3 w 18"/>
                  <a:gd name="T5" fmla="*/ 12 h 18"/>
                  <a:gd name="T6" fmla="*/ 6 w 18"/>
                  <a:gd name="T7" fmla="*/ 18 h 18"/>
                  <a:gd name="T8" fmla="*/ 18 w 18"/>
                  <a:gd name="T9" fmla="*/ 12 h 18"/>
                  <a:gd name="T10" fmla="*/ 15 w 18"/>
                  <a:gd name="T11" fmla="*/ 6 h 18"/>
                  <a:gd name="T12" fmla="*/ 12 w 18"/>
                  <a:gd name="T13" fmla="*/ 0 h 18"/>
                  <a:gd name="T14" fmla="*/ 12 w 18"/>
                  <a:gd name="T15" fmla="*/ 0 h 18"/>
                  <a:gd name="T16" fmla="*/ 0 w 18"/>
                  <a:gd name="T17" fmla="*/ 9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0" y="9"/>
                    </a:moveTo>
                    <a:lnTo>
                      <a:pt x="0" y="9"/>
                    </a:lnTo>
                    <a:lnTo>
                      <a:pt x="3" y="12"/>
                    </a:lnTo>
                    <a:lnTo>
                      <a:pt x="6" y="18"/>
                    </a:lnTo>
                    <a:lnTo>
                      <a:pt x="18" y="12"/>
                    </a:lnTo>
                    <a:lnTo>
                      <a:pt x="15" y="6"/>
                    </a:lnTo>
                    <a:lnTo>
                      <a:pt x="1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21" name="Freeform 446"/>
              <p:cNvSpPr>
                <a:spLocks/>
              </p:cNvSpPr>
              <p:nvPr/>
            </p:nvSpPr>
            <p:spPr bwMode="auto">
              <a:xfrm>
                <a:off x="509" y="3202"/>
                <a:ext cx="12" cy="15"/>
              </a:xfrm>
              <a:custGeom>
                <a:avLst/>
                <a:gdLst>
                  <a:gd name="T0" fmla="*/ 0 w 12"/>
                  <a:gd name="T1" fmla="*/ 12 h 15"/>
                  <a:gd name="T2" fmla="*/ 0 w 12"/>
                  <a:gd name="T3" fmla="*/ 12 h 15"/>
                  <a:gd name="T4" fmla="*/ 0 w 12"/>
                  <a:gd name="T5" fmla="*/ 12 h 15"/>
                  <a:gd name="T6" fmla="*/ 3 w 12"/>
                  <a:gd name="T7" fmla="*/ 15 h 15"/>
                  <a:gd name="T8" fmla="*/ 6 w 12"/>
                  <a:gd name="T9" fmla="*/ 15 h 15"/>
                  <a:gd name="T10" fmla="*/ 3 w 12"/>
                  <a:gd name="T11" fmla="*/ 15 h 15"/>
                  <a:gd name="T12" fmla="*/ 12 w 12"/>
                  <a:gd name="T13" fmla="*/ 6 h 15"/>
                  <a:gd name="T14" fmla="*/ 12 w 12"/>
                  <a:gd name="T15" fmla="*/ 3 h 15"/>
                  <a:gd name="T16" fmla="*/ 9 w 12"/>
                  <a:gd name="T17" fmla="*/ 3 h 15"/>
                  <a:gd name="T18" fmla="*/ 6 w 12"/>
                  <a:gd name="T19" fmla="*/ 0 h 15"/>
                  <a:gd name="T20" fmla="*/ 0 w 12"/>
                  <a:gd name="T21" fmla="*/ 0 h 15"/>
                  <a:gd name="T22" fmla="*/ 0 w 12"/>
                  <a:gd name="T23" fmla="*/ 0 h 15"/>
                  <a:gd name="T24" fmla="*/ 0 w 12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15"/>
                  <a:gd name="T41" fmla="*/ 12 w 12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15">
                    <a:moveTo>
                      <a:pt x="0" y="12"/>
                    </a:moveTo>
                    <a:lnTo>
                      <a:pt x="0" y="12"/>
                    </a:lnTo>
                    <a:lnTo>
                      <a:pt x="3" y="15"/>
                    </a:lnTo>
                    <a:lnTo>
                      <a:pt x="6" y="15"/>
                    </a:lnTo>
                    <a:lnTo>
                      <a:pt x="3" y="15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22" name="Freeform 447"/>
              <p:cNvSpPr>
                <a:spLocks/>
              </p:cNvSpPr>
              <p:nvPr/>
            </p:nvSpPr>
            <p:spPr bwMode="auto">
              <a:xfrm>
                <a:off x="506" y="3202"/>
                <a:ext cx="3" cy="12"/>
              </a:xfrm>
              <a:custGeom>
                <a:avLst/>
                <a:gdLst>
                  <a:gd name="T0" fmla="*/ 0 w 3"/>
                  <a:gd name="T1" fmla="*/ 12 h 12"/>
                  <a:gd name="T2" fmla="*/ 0 w 3"/>
                  <a:gd name="T3" fmla="*/ 12 h 12"/>
                  <a:gd name="T4" fmla="*/ 3 w 3"/>
                  <a:gd name="T5" fmla="*/ 12 h 12"/>
                  <a:gd name="T6" fmla="*/ 3 w 3"/>
                  <a:gd name="T7" fmla="*/ 0 h 12"/>
                  <a:gd name="T8" fmla="*/ 0 w 3"/>
                  <a:gd name="T9" fmla="*/ 0 h 12"/>
                  <a:gd name="T10" fmla="*/ 0 w 3"/>
                  <a:gd name="T11" fmla="*/ 0 h 12"/>
                  <a:gd name="T12" fmla="*/ 0 w 3"/>
                  <a:gd name="T13" fmla="*/ 12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2"/>
                  <a:gd name="T23" fmla="*/ 3 w 3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2">
                    <a:moveTo>
                      <a:pt x="0" y="12"/>
                    </a:moveTo>
                    <a:lnTo>
                      <a:pt x="0" y="12"/>
                    </a:lnTo>
                    <a:lnTo>
                      <a:pt x="3" y="1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23" name="Freeform 448"/>
              <p:cNvSpPr>
                <a:spLocks/>
              </p:cNvSpPr>
              <p:nvPr/>
            </p:nvSpPr>
            <p:spPr bwMode="auto">
              <a:xfrm>
                <a:off x="464" y="3205"/>
                <a:ext cx="30" cy="18"/>
              </a:xfrm>
              <a:custGeom>
                <a:avLst/>
                <a:gdLst>
                  <a:gd name="T0" fmla="*/ 0 w 30"/>
                  <a:gd name="T1" fmla="*/ 9 h 18"/>
                  <a:gd name="T2" fmla="*/ 0 w 30"/>
                  <a:gd name="T3" fmla="*/ 6 h 18"/>
                  <a:gd name="T4" fmla="*/ 0 w 30"/>
                  <a:gd name="T5" fmla="*/ 9 h 18"/>
                  <a:gd name="T6" fmla="*/ 3 w 30"/>
                  <a:gd name="T7" fmla="*/ 12 h 18"/>
                  <a:gd name="T8" fmla="*/ 6 w 30"/>
                  <a:gd name="T9" fmla="*/ 15 h 18"/>
                  <a:gd name="T10" fmla="*/ 9 w 30"/>
                  <a:gd name="T11" fmla="*/ 18 h 18"/>
                  <a:gd name="T12" fmla="*/ 15 w 30"/>
                  <a:gd name="T13" fmla="*/ 15 h 18"/>
                  <a:gd name="T14" fmla="*/ 21 w 30"/>
                  <a:gd name="T15" fmla="*/ 15 h 18"/>
                  <a:gd name="T16" fmla="*/ 27 w 30"/>
                  <a:gd name="T17" fmla="*/ 12 h 18"/>
                  <a:gd name="T18" fmla="*/ 30 w 30"/>
                  <a:gd name="T19" fmla="*/ 12 h 18"/>
                  <a:gd name="T20" fmla="*/ 27 w 30"/>
                  <a:gd name="T21" fmla="*/ 0 h 18"/>
                  <a:gd name="T22" fmla="*/ 24 w 30"/>
                  <a:gd name="T23" fmla="*/ 0 h 18"/>
                  <a:gd name="T24" fmla="*/ 18 w 30"/>
                  <a:gd name="T25" fmla="*/ 3 h 18"/>
                  <a:gd name="T26" fmla="*/ 15 w 30"/>
                  <a:gd name="T27" fmla="*/ 3 h 18"/>
                  <a:gd name="T28" fmla="*/ 12 w 30"/>
                  <a:gd name="T29" fmla="*/ 3 h 18"/>
                  <a:gd name="T30" fmla="*/ 12 w 30"/>
                  <a:gd name="T31" fmla="*/ 3 h 18"/>
                  <a:gd name="T32" fmla="*/ 12 w 30"/>
                  <a:gd name="T33" fmla="*/ 3 h 18"/>
                  <a:gd name="T34" fmla="*/ 12 w 30"/>
                  <a:gd name="T35" fmla="*/ 6 h 18"/>
                  <a:gd name="T36" fmla="*/ 12 w 30"/>
                  <a:gd name="T37" fmla="*/ 3 h 18"/>
                  <a:gd name="T38" fmla="*/ 12 w 30"/>
                  <a:gd name="T39" fmla="*/ 0 h 18"/>
                  <a:gd name="T40" fmla="*/ 0 w 30"/>
                  <a:gd name="T41" fmla="*/ 9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"/>
                  <a:gd name="T64" fmla="*/ 0 h 18"/>
                  <a:gd name="T65" fmla="*/ 30 w 30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" h="18">
                    <a:moveTo>
                      <a:pt x="0" y="9"/>
                    </a:moveTo>
                    <a:lnTo>
                      <a:pt x="0" y="6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6" y="15"/>
                    </a:lnTo>
                    <a:lnTo>
                      <a:pt x="9" y="18"/>
                    </a:lnTo>
                    <a:lnTo>
                      <a:pt x="15" y="15"/>
                    </a:lnTo>
                    <a:lnTo>
                      <a:pt x="21" y="15"/>
                    </a:lnTo>
                    <a:lnTo>
                      <a:pt x="27" y="12"/>
                    </a:lnTo>
                    <a:lnTo>
                      <a:pt x="30" y="12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24" name="Rectangle 449"/>
              <p:cNvSpPr>
                <a:spLocks noChangeArrowheads="1"/>
              </p:cNvSpPr>
              <p:nvPr/>
            </p:nvSpPr>
            <p:spPr bwMode="auto">
              <a:xfrm>
                <a:off x="476" y="3205"/>
                <a:ext cx="1" cy="3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25" name="Freeform 450"/>
              <p:cNvSpPr>
                <a:spLocks/>
              </p:cNvSpPr>
              <p:nvPr/>
            </p:nvSpPr>
            <p:spPr bwMode="auto">
              <a:xfrm>
                <a:off x="446" y="3172"/>
                <a:ext cx="30" cy="42"/>
              </a:xfrm>
              <a:custGeom>
                <a:avLst/>
                <a:gdLst>
                  <a:gd name="T0" fmla="*/ 0 w 30"/>
                  <a:gd name="T1" fmla="*/ 6 h 42"/>
                  <a:gd name="T2" fmla="*/ 0 w 30"/>
                  <a:gd name="T3" fmla="*/ 9 h 42"/>
                  <a:gd name="T4" fmla="*/ 3 w 30"/>
                  <a:gd name="T5" fmla="*/ 18 h 42"/>
                  <a:gd name="T6" fmla="*/ 9 w 30"/>
                  <a:gd name="T7" fmla="*/ 27 h 42"/>
                  <a:gd name="T8" fmla="*/ 12 w 30"/>
                  <a:gd name="T9" fmla="*/ 30 h 42"/>
                  <a:gd name="T10" fmla="*/ 12 w 30"/>
                  <a:gd name="T11" fmla="*/ 36 h 42"/>
                  <a:gd name="T12" fmla="*/ 15 w 30"/>
                  <a:gd name="T13" fmla="*/ 39 h 42"/>
                  <a:gd name="T14" fmla="*/ 18 w 30"/>
                  <a:gd name="T15" fmla="*/ 42 h 42"/>
                  <a:gd name="T16" fmla="*/ 30 w 30"/>
                  <a:gd name="T17" fmla="*/ 33 h 42"/>
                  <a:gd name="T18" fmla="*/ 27 w 30"/>
                  <a:gd name="T19" fmla="*/ 30 h 42"/>
                  <a:gd name="T20" fmla="*/ 24 w 30"/>
                  <a:gd name="T21" fmla="*/ 27 h 42"/>
                  <a:gd name="T22" fmla="*/ 21 w 30"/>
                  <a:gd name="T23" fmla="*/ 24 h 42"/>
                  <a:gd name="T24" fmla="*/ 21 w 30"/>
                  <a:gd name="T25" fmla="*/ 21 h 42"/>
                  <a:gd name="T26" fmla="*/ 15 w 30"/>
                  <a:gd name="T27" fmla="*/ 12 h 42"/>
                  <a:gd name="T28" fmla="*/ 12 w 30"/>
                  <a:gd name="T29" fmla="*/ 3 h 42"/>
                  <a:gd name="T30" fmla="*/ 12 w 30"/>
                  <a:gd name="T31" fmla="*/ 0 h 42"/>
                  <a:gd name="T32" fmla="*/ 0 w 30"/>
                  <a:gd name="T33" fmla="*/ 6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42"/>
                  <a:gd name="T53" fmla="*/ 30 w 30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42">
                    <a:moveTo>
                      <a:pt x="0" y="6"/>
                    </a:moveTo>
                    <a:lnTo>
                      <a:pt x="0" y="9"/>
                    </a:lnTo>
                    <a:lnTo>
                      <a:pt x="3" y="18"/>
                    </a:lnTo>
                    <a:lnTo>
                      <a:pt x="9" y="27"/>
                    </a:lnTo>
                    <a:lnTo>
                      <a:pt x="12" y="30"/>
                    </a:lnTo>
                    <a:lnTo>
                      <a:pt x="12" y="36"/>
                    </a:lnTo>
                    <a:lnTo>
                      <a:pt x="15" y="39"/>
                    </a:lnTo>
                    <a:lnTo>
                      <a:pt x="18" y="42"/>
                    </a:lnTo>
                    <a:lnTo>
                      <a:pt x="30" y="33"/>
                    </a:lnTo>
                    <a:lnTo>
                      <a:pt x="27" y="30"/>
                    </a:lnTo>
                    <a:lnTo>
                      <a:pt x="24" y="27"/>
                    </a:lnTo>
                    <a:lnTo>
                      <a:pt x="21" y="24"/>
                    </a:lnTo>
                    <a:lnTo>
                      <a:pt x="21" y="21"/>
                    </a:lnTo>
                    <a:lnTo>
                      <a:pt x="15" y="12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26" name="Freeform 451"/>
              <p:cNvSpPr>
                <a:spLocks/>
              </p:cNvSpPr>
              <p:nvPr/>
            </p:nvSpPr>
            <p:spPr bwMode="auto">
              <a:xfrm>
                <a:off x="437" y="3148"/>
                <a:ext cx="15" cy="18"/>
              </a:xfrm>
              <a:custGeom>
                <a:avLst/>
                <a:gdLst>
                  <a:gd name="T0" fmla="*/ 0 w 15"/>
                  <a:gd name="T1" fmla="*/ 3 h 18"/>
                  <a:gd name="T2" fmla="*/ 0 w 15"/>
                  <a:gd name="T3" fmla="*/ 3 h 18"/>
                  <a:gd name="T4" fmla="*/ 3 w 15"/>
                  <a:gd name="T5" fmla="*/ 12 h 18"/>
                  <a:gd name="T6" fmla="*/ 3 w 15"/>
                  <a:gd name="T7" fmla="*/ 18 h 18"/>
                  <a:gd name="T8" fmla="*/ 15 w 15"/>
                  <a:gd name="T9" fmla="*/ 12 h 18"/>
                  <a:gd name="T10" fmla="*/ 15 w 15"/>
                  <a:gd name="T11" fmla="*/ 9 h 18"/>
                  <a:gd name="T12" fmla="*/ 15 w 15"/>
                  <a:gd name="T13" fmla="*/ 0 h 18"/>
                  <a:gd name="T14" fmla="*/ 15 w 15"/>
                  <a:gd name="T15" fmla="*/ 0 h 18"/>
                  <a:gd name="T16" fmla="*/ 0 w 15"/>
                  <a:gd name="T17" fmla="*/ 3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8"/>
                  <a:gd name="T29" fmla="*/ 15 w 15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8">
                    <a:moveTo>
                      <a:pt x="0" y="3"/>
                    </a:moveTo>
                    <a:lnTo>
                      <a:pt x="0" y="3"/>
                    </a:lnTo>
                    <a:lnTo>
                      <a:pt x="3" y="12"/>
                    </a:lnTo>
                    <a:lnTo>
                      <a:pt x="3" y="18"/>
                    </a:lnTo>
                    <a:lnTo>
                      <a:pt x="15" y="12"/>
                    </a:lnTo>
                    <a:lnTo>
                      <a:pt x="15" y="9"/>
                    </a:lnTo>
                    <a:lnTo>
                      <a:pt x="1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27" name="Freeform 452"/>
              <p:cNvSpPr>
                <a:spLocks/>
              </p:cNvSpPr>
              <p:nvPr/>
            </p:nvSpPr>
            <p:spPr bwMode="auto">
              <a:xfrm>
                <a:off x="437" y="3124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3 h 12"/>
                  <a:gd name="T4" fmla="*/ 0 w 12"/>
                  <a:gd name="T5" fmla="*/ 9 h 12"/>
                  <a:gd name="T6" fmla="*/ 0 w 12"/>
                  <a:gd name="T7" fmla="*/ 12 h 12"/>
                  <a:gd name="T8" fmla="*/ 12 w 12"/>
                  <a:gd name="T9" fmla="*/ 12 h 12"/>
                  <a:gd name="T10" fmla="*/ 12 w 12"/>
                  <a:gd name="T11" fmla="*/ 9 h 12"/>
                  <a:gd name="T12" fmla="*/ 12 w 12"/>
                  <a:gd name="T13" fmla="*/ 6 h 12"/>
                  <a:gd name="T14" fmla="*/ 12 w 12"/>
                  <a:gd name="T15" fmla="*/ 0 h 12"/>
                  <a:gd name="T16" fmla="*/ 0 w 12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2"/>
                  <a:gd name="T29" fmla="*/ 12 w 1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2">
                    <a:moveTo>
                      <a:pt x="0" y="0"/>
                    </a:moveTo>
                    <a:lnTo>
                      <a:pt x="0" y="3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28" name="Freeform 453"/>
              <p:cNvSpPr>
                <a:spLocks/>
              </p:cNvSpPr>
              <p:nvPr/>
            </p:nvSpPr>
            <p:spPr bwMode="auto">
              <a:xfrm>
                <a:off x="440" y="3061"/>
                <a:ext cx="24" cy="51"/>
              </a:xfrm>
              <a:custGeom>
                <a:avLst/>
                <a:gdLst>
                  <a:gd name="T0" fmla="*/ 12 w 24"/>
                  <a:gd name="T1" fmla="*/ 0 h 51"/>
                  <a:gd name="T2" fmla="*/ 12 w 24"/>
                  <a:gd name="T3" fmla="*/ 0 h 51"/>
                  <a:gd name="T4" fmla="*/ 9 w 24"/>
                  <a:gd name="T5" fmla="*/ 12 h 51"/>
                  <a:gd name="T6" fmla="*/ 6 w 24"/>
                  <a:gd name="T7" fmla="*/ 21 h 51"/>
                  <a:gd name="T8" fmla="*/ 3 w 24"/>
                  <a:gd name="T9" fmla="*/ 33 h 51"/>
                  <a:gd name="T10" fmla="*/ 0 w 24"/>
                  <a:gd name="T11" fmla="*/ 42 h 51"/>
                  <a:gd name="T12" fmla="*/ 0 w 24"/>
                  <a:gd name="T13" fmla="*/ 48 h 51"/>
                  <a:gd name="T14" fmla="*/ 12 w 24"/>
                  <a:gd name="T15" fmla="*/ 51 h 51"/>
                  <a:gd name="T16" fmla="*/ 15 w 24"/>
                  <a:gd name="T17" fmla="*/ 45 h 51"/>
                  <a:gd name="T18" fmla="*/ 15 w 24"/>
                  <a:gd name="T19" fmla="*/ 36 h 51"/>
                  <a:gd name="T20" fmla="*/ 18 w 24"/>
                  <a:gd name="T21" fmla="*/ 24 h 51"/>
                  <a:gd name="T22" fmla="*/ 21 w 24"/>
                  <a:gd name="T23" fmla="*/ 15 h 51"/>
                  <a:gd name="T24" fmla="*/ 24 w 24"/>
                  <a:gd name="T25" fmla="*/ 3 h 51"/>
                  <a:gd name="T26" fmla="*/ 24 w 24"/>
                  <a:gd name="T27" fmla="*/ 3 h 51"/>
                  <a:gd name="T28" fmla="*/ 12 w 24"/>
                  <a:gd name="T29" fmla="*/ 0 h 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"/>
                  <a:gd name="T46" fmla="*/ 0 h 51"/>
                  <a:gd name="T47" fmla="*/ 24 w 24"/>
                  <a:gd name="T48" fmla="*/ 51 h 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" h="51">
                    <a:moveTo>
                      <a:pt x="12" y="0"/>
                    </a:moveTo>
                    <a:lnTo>
                      <a:pt x="12" y="0"/>
                    </a:lnTo>
                    <a:lnTo>
                      <a:pt x="9" y="12"/>
                    </a:lnTo>
                    <a:lnTo>
                      <a:pt x="6" y="21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2" y="51"/>
                    </a:lnTo>
                    <a:lnTo>
                      <a:pt x="15" y="45"/>
                    </a:lnTo>
                    <a:lnTo>
                      <a:pt x="15" y="36"/>
                    </a:lnTo>
                    <a:lnTo>
                      <a:pt x="18" y="24"/>
                    </a:lnTo>
                    <a:lnTo>
                      <a:pt x="21" y="15"/>
                    </a:lnTo>
                    <a:lnTo>
                      <a:pt x="24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29" name="Rectangle 454"/>
              <p:cNvSpPr>
                <a:spLocks noChangeArrowheads="1"/>
              </p:cNvSpPr>
              <p:nvPr/>
            </p:nvSpPr>
            <p:spPr bwMode="auto">
              <a:xfrm>
                <a:off x="452" y="3061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30" name="Freeform 455"/>
              <p:cNvSpPr>
                <a:spLocks/>
              </p:cNvSpPr>
              <p:nvPr/>
            </p:nvSpPr>
            <p:spPr bwMode="auto">
              <a:xfrm>
                <a:off x="452" y="3046"/>
                <a:ext cx="15" cy="18"/>
              </a:xfrm>
              <a:custGeom>
                <a:avLst/>
                <a:gdLst>
                  <a:gd name="T0" fmla="*/ 0 w 15"/>
                  <a:gd name="T1" fmla="*/ 0 h 18"/>
                  <a:gd name="T2" fmla="*/ 0 w 15"/>
                  <a:gd name="T3" fmla="*/ 3 h 18"/>
                  <a:gd name="T4" fmla="*/ 0 w 15"/>
                  <a:gd name="T5" fmla="*/ 15 h 18"/>
                  <a:gd name="T6" fmla="*/ 12 w 15"/>
                  <a:gd name="T7" fmla="*/ 18 h 18"/>
                  <a:gd name="T8" fmla="*/ 15 w 15"/>
                  <a:gd name="T9" fmla="*/ 3 h 18"/>
                  <a:gd name="T10" fmla="*/ 15 w 15"/>
                  <a:gd name="T11" fmla="*/ 3 h 18"/>
                  <a:gd name="T12" fmla="*/ 0 w 15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8"/>
                  <a:gd name="T23" fmla="*/ 15 w 15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8">
                    <a:moveTo>
                      <a:pt x="0" y="0"/>
                    </a:moveTo>
                    <a:lnTo>
                      <a:pt x="0" y="3"/>
                    </a:lnTo>
                    <a:lnTo>
                      <a:pt x="0" y="15"/>
                    </a:lnTo>
                    <a:lnTo>
                      <a:pt x="12" y="18"/>
                    </a:lnTo>
                    <a:lnTo>
                      <a:pt x="1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31" name="Freeform 456"/>
              <p:cNvSpPr>
                <a:spLocks/>
              </p:cNvSpPr>
              <p:nvPr/>
            </p:nvSpPr>
            <p:spPr bwMode="auto">
              <a:xfrm>
                <a:off x="455" y="3019"/>
                <a:ext cx="15" cy="15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0 h 15"/>
                  <a:gd name="T4" fmla="*/ 0 w 15"/>
                  <a:gd name="T5" fmla="*/ 15 h 15"/>
                  <a:gd name="T6" fmla="*/ 12 w 15"/>
                  <a:gd name="T7" fmla="*/ 15 h 15"/>
                  <a:gd name="T8" fmla="*/ 15 w 15"/>
                  <a:gd name="T9" fmla="*/ 3 h 15"/>
                  <a:gd name="T10" fmla="*/ 15 w 15"/>
                  <a:gd name="T11" fmla="*/ 3 h 15"/>
                  <a:gd name="T12" fmla="*/ 0 w 1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12" y="15"/>
                    </a:lnTo>
                    <a:lnTo>
                      <a:pt x="1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32" name="Freeform 457"/>
              <p:cNvSpPr>
                <a:spLocks/>
              </p:cNvSpPr>
              <p:nvPr/>
            </p:nvSpPr>
            <p:spPr bwMode="auto">
              <a:xfrm>
                <a:off x="458" y="2995"/>
                <a:ext cx="15" cy="15"/>
              </a:xfrm>
              <a:custGeom>
                <a:avLst/>
                <a:gdLst>
                  <a:gd name="T0" fmla="*/ 3 w 15"/>
                  <a:gd name="T1" fmla="*/ 0 h 15"/>
                  <a:gd name="T2" fmla="*/ 3 w 15"/>
                  <a:gd name="T3" fmla="*/ 0 h 15"/>
                  <a:gd name="T4" fmla="*/ 0 w 15"/>
                  <a:gd name="T5" fmla="*/ 12 h 15"/>
                  <a:gd name="T6" fmla="*/ 12 w 15"/>
                  <a:gd name="T7" fmla="*/ 15 h 15"/>
                  <a:gd name="T8" fmla="*/ 15 w 15"/>
                  <a:gd name="T9" fmla="*/ 3 h 15"/>
                  <a:gd name="T10" fmla="*/ 15 w 15"/>
                  <a:gd name="T11" fmla="*/ 0 h 15"/>
                  <a:gd name="T12" fmla="*/ 3 w 1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3" y="0"/>
                    </a:moveTo>
                    <a:lnTo>
                      <a:pt x="3" y="0"/>
                    </a:lnTo>
                    <a:lnTo>
                      <a:pt x="0" y="12"/>
                    </a:lnTo>
                    <a:lnTo>
                      <a:pt x="12" y="15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33" name="Freeform 458"/>
              <p:cNvSpPr>
                <a:spLocks/>
              </p:cNvSpPr>
              <p:nvPr/>
            </p:nvSpPr>
            <p:spPr bwMode="auto">
              <a:xfrm>
                <a:off x="464" y="2968"/>
                <a:ext cx="18" cy="18"/>
              </a:xfrm>
              <a:custGeom>
                <a:avLst/>
                <a:gdLst>
                  <a:gd name="T0" fmla="*/ 9 w 18"/>
                  <a:gd name="T1" fmla="*/ 0 h 18"/>
                  <a:gd name="T2" fmla="*/ 9 w 18"/>
                  <a:gd name="T3" fmla="*/ 0 h 18"/>
                  <a:gd name="T4" fmla="*/ 6 w 18"/>
                  <a:gd name="T5" fmla="*/ 3 h 18"/>
                  <a:gd name="T6" fmla="*/ 3 w 18"/>
                  <a:gd name="T7" fmla="*/ 9 h 18"/>
                  <a:gd name="T8" fmla="*/ 0 w 18"/>
                  <a:gd name="T9" fmla="*/ 12 h 18"/>
                  <a:gd name="T10" fmla="*/ 12 w 18"/>
                  <a:gd name="T11" fmla="*/ 18 h 18"/>
                  <a:gd name="T12" fmla="*/ 15 w 18"/>
                  <a:gd name="T13" fmla="*/ 15 h 18"/>
                  <a:gd name="T14" fmla="*/ 15 w 18"/>
                  <a:gd name="T15" fmla="*/ 12 h 18"/>
                  <a:gd name="T16" fmla="*/ 18 w 18"/>
                  <a:gd name="T17" fmla="*/ 9 h 18"/>
                  <a:gd name="T18" fmla="*/ 18 w 18"/>
                  <a:gd name="T19" fmla="*/ 9 h 18"/>
                  <a:gd name="T20" fmla="*/ 9 w 18"/>
                  <a:gd name="T21" fmla="*/ 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8"/>
                  <a:gd name="T35" fmla="*/ 18 w 18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8">
                    <a:moveTo>
                      <a:pt x="9" y="0"/>
                    </a:moveTo>
                    <a:lnTo>
                      <a:pt x="9" y="0"/>
                    </a:lnTo>
                    <a:lnTo>
                      <a:pt x="6" y="3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8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34" name="Freeform 459"/>
              <p:cNvSpPr>
                <a:spLocks/>
              </p:cNvSpPr>
              <p:nvPr/>
            </p:nvSpPr>
            <p:spPr bwMode="auto">
              <a:xfrm>
                <a:off x="479" y="297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  <a:gd name="T3" fmla="*/ 3 w 3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3"/>
                  <a:gd name="T9" fmla="*/ 3 w 3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35" name="Freeform 460"/>
              <p:cNvSpPr>
                <a:spLocks/>
              </p:cNvSpPr>
              <p:nvPr/>
            </p:nvSpPr>
            <p:spPr bwMode="auto">
              <a:xfrm>
                <a:off x="473" y="2962"/>
                <a:ext cx="57" cy="27"/>
              </a:xfrm>
              <a:custGeom>
                <a:avLst/>
                <a:gdLst>
                  <a:gd name="T0" fmla="*/ 57 w 57"/>
                  <a:gd name="T1" fmla="*/ 15 h 27"/>
                  <a:gd name="T2" fmla="*/ 54 w 57"/>
                  <a:gd name="T3" fmla="*/ 12 h 27"/>
                  <a:gd name="T4" fmla="*/ 48 w 57"/>
                  <a:gd name="T5" fmla="*/ 9 h 27"/>
                  <a:gd name="T6" fmla="*/ 39 w 57"/>
                  <a:gd name="T7" fmla="*/ 6 h 27"/>
                  <a:gd name="T8" fmla="*/ 33 w 57"/>
                  <a:gd name="T9" fmla="*/ 3 h 27"/>
                  <a:gd name="T10" fmla="*/ 27 w 57"/>
                  <a:gd name="T11" fmla="*/ 0 h 27"/>
                  <a:gd name="T12" fmla="*/ 21 w 57"/>
                  <a:gd name="T13" fmla="*/ 0 h 27"/>
                  <a:gd name="T14" fmla="*/ 18 w 57"/>
                  <a:gd name="T15" fmla="*/ 0 h 27"/>
                  <a:gd name="T16" fmla="*/ 15 w 57"/>
                  <a:gd name="T17" fmla="*/ 0 h 27"/>
                  <a:gd name="T18" fmla="*/ 12 w 57"/>
                  <a:gd name="T19" fmla="*/ 0 h 27"/>
                  <a:gd name="T20" fmla="*/ 9 w 57"/>
                  <a:gd name="T21" fmla="*/ 0 h 27"/>
                  <a:gd name="T22" fmla="*/ 6 w 57"/>
                  <a:gd name="T23" fmla="*/ 3 h 27"/>
                  <a:gd name="T24" fmla="*/ 3 w 57"/>
                  <a:gd name="T25" fmla="*/ 3 h 27"/>
                  <a:gd name="T26" fmla="*/ 0 w 57"/>
                  <a:gd name="T27" fmla="*/ 6 h 27"/>
                  <a:gd name="T28" fmla="*/ 9 w 57"/>
                  <a:gd name="T29" fmla="*/ 15 h 27"/>
                  <a:gd name="T30" fmla="*/ 9 w 57"/>
                  <a:gd name="T31" fmla="*/ 15 h 27"/>
                  <a:gd name="T32" fmla="*/ 9 w 57"/>
                  <a:gd name="T33" fmla="*/ 15 h 27"/>
                  <a:gd name="T34" fmla="*/ 12 w 57"/>
                  <a:gd name="T35" fmla="*/ 12 h 27"/>
                  <a:gd name="T36" fmla="*/ 15 w 57"/>
                  <a:gd name="T37" fmla="*/ 12 h 27"/>
                  <a:gd name="T38" fmla="*/ 15 w 57"/>
                  <a:gd name="T39" fmla="*/ 12 h 27"/>
                  <a:gd name="T40" fmla="*/ 18 w 57"/>
                  <a:gd name="T41" fmla="*/ 12 h 27"/>
                  <a:gd name="T42" fmla="*/ 21 w 57"/>
                  <a:gd name="T43" fmla="*/ 12 h 27"/>
                  <a:gd name="T44" fmla="*/ 24 w 57"/>
                  <a:gd name="T45" fmla="*/ 15 h 27"/>
                  <a:gd name="T46" fmla="*/ 27 w 57"/>
                  <a:gd name="T47" fmla="*/ 15 h 27"/>
                  <a:gd name="T48" fmla="*/ 36 w 57"/>
                  <a:gd name="T49" fmla="*/ 18 h 27"/>
                  <a:gd name="T50" fmla="*/ 42 w 57"/>
                  <a:gd name="T51" fmla="*/ 21 h 27"/>
                  <a:gd name="T52" fmla="*/ 48 w 57"/>
                  <a:gd name="T53" fmla="*/ 24 h 27"/>
                  <a:gd name="T54" fmla="*/ 51 w 57"/>
                  <a:gd name="T55" fmla="*/ 27 h 27"/>
                  <a:gd name="T56" fmla="*/ 57 w 57"/>
                  <a:gd name="T57" fmla="*/ 15 h 2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7"/>
                  <a:gd name="T88" fmla="*/ 0 h 27"/>
                  <a:gd name="T89" fmla="*/ 57 w 57"/>
                  <a:gd name="T90" fmla="*/ 27 h 2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7" h="27">
                    <a:moveTo>
                      <a:pt x="57" y="15"/>
                    </a:moveTo>
                    <a:lnTo>
                      <a:pt x="54" y="12"/>
                    </a:lnTo>
                    <a:lnTo>
                      <a:pt x="48" y="9"/>
                    </a:lnTo>
                    <a:lnTo>
                      <a:pt x="39" y="6"/>
                    </a:lnTo>
                    <a:lnTo>
                      <a:pt x="33" y="3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9" y="15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8" y="12"/>
                    </a:lnTo>
                    <a:lnTo>
                      <a:pt x="21" y="12"/>
                    </a:lnTo>
                    <a:lnTo>
                      <a:pt x="24" y="15"/>
                    </a:lnTo>
                    <a:lnTo>
                      <a:pt x="27" y="15"/>
                    </a:lnTo>
                    <a:lnTo>
                      <a:pt x="36" y="18"/>
                    </a:lnTo>
                    <a:lnTo>
                      <a:pt x="42" y="21"/>
                    </a:lnTo>
                    <a:lnTo>
                      <a:pt x="48" y="24"/>
                    </a:lnTo>
                    <a:lnTo>
                      <a:pt x="51" y="27"/>
                    </a:lnTo>
                    <a:lnTo>
                      <a:pt x="57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36" name="Freeform 461"/>
              <p:cNvSpPr>
                <a:spLocks/>
              </p:cNvSpPr>
              <p:nvPr/>
            </p:nvSpPr>
            <p:spPr bwMode="auto">
              <a:xfrm>
                <a:off x="536" y="2983"/>
                <a:ext cx="18" cy="15"/>
              </a:xfrm>
              <a:custGeom>
                <a:avLst/>
                <a:gdLst>
                  <a:gd name="T0" fmla="*/ 18 w 18"/>
                  <a:gd name="T1" fmla="*/ 3 h 15"/>
                  <a:gd name="T2" fmla="*/ 18 w 18"/>
                  <a:gd name="T3" fmla="*/ 3 h 15"/>
                  <a:gd name="T4" fmla="*/ 12 w 18"/>
                  <a:gd name="T5" fmla="*/ 0 h 15"/>
                  <a:gd name="T6" fmla="*/ 6 w 18"/>
                  <a:gd name="T7" fmla="*/ 0 h 15"/>
                  <a:gd name="T8" fmla="*/ 0 w 18"/>
                  <a:gd name="T9" fmla="*/ 12 h 15"/>
                  <a:gd name="T10" fmla="*/ 6 w 18"/>
                  <a:gd name="T11" fmla="*/ 12 h 15"/>
                  <a:gd name="T12" fmla="*/ 15 w 18"/>
                  <a:gd name="T13" fmla="*/ 15 h 15"/>
                  <a:gd name="T14" fmla="*/ 15 w 18"/>
                  <a:gd name="T15" fmla="*/ 15 h 15"/>
                  <a:gd name="T16" fmla="*/ 18 w 18"/>
                  <a:gd name="T17" fmla="*/ 3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5"/>
                  <a:gd name="T29" fmla="*/ 18 w 18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5">
                    <a:moveTo>
                      <a:pt x="18" y="3"/>
                    </a:moveTo>
                    <a:lnTo>
                      <a:pt x="18" y="3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5" y="1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37" name="Freeform 462"/>
              <p:cNvSpPr>
                <a:spLocks/>
              </p:cNvSpPr>
              <p:nvPr/>
            </p:nvSpPr>
            <p:spPr bwMode="auto">
              <a:xfrm>
                <a:off x="563" y="2980"/>
                <a:ext cx="15" cy="18"/>
              </a:xfrm>
              <a:custGeom>
                <a:avLst/>
                <a:gdLst>
                  <a:gd name="T0" fmla="*/ 12 w 15"/>
                  <a:gd name="T1" fmla="*/ 0 h 18"/>
                  <a:gd name="T2" fmla="*/ 9 w 15"/>
                  <a:gd name="T3" fmla="*/ 0 h 18"/>
                  <a:gd name="T4" fmla="*/ 6 w 15"/>
                  <a:gd name="T5" fmla="*/ 3 h 18"/>
                  <a:gd name="T6" fmla="*/ 3 w 15"/>
                  <a:gd name="T7" fmla="*/ 3 h 18"/>
                  <a:gd name="T8" fmla="*/ 3 w 15"/>
                  <a:gd name="T9" fmla="*/ 6 h 18"/>
                  <a:gd name="T10" fmla="*/ 0 w 15"/>
                  <a:gd name="T11" fmla="*/ 6 h 18"/>
                  <a:gd name="T12" fmla="*/ 3 w 15"/>
                  <a:gd name="T13" fmla="*/ 18 h 18"/>
                  <a:gd name="T14" fmla="*/ 6 w 15"/>
                  <a:gd name="T15" fmla="*/ 18 h 18"/>
                  <a:gd name="T16" fmla="*/ 9 w 15"/>
                  <a:gd name="T17" fmla="*/ 15 h 18"/>
                  <a:gd name="T18" fmla="*/ 12 w 15"/>
                  <a:gd name="T19" fmla="*/ 12 h 18"/>
                  <a:gd name="T20" fmla="*/ 15 w 15"/>
                  <a:gd name="T21" fmla="*/ 12 h 18"/>
                  <a:gd name="T22" fmla="*/ 12 w 15"/>
                  <a:gd name="T23" fmla="*/ 12 h 18"/>
                  <a:gd name="T24" fmla="*/ 12 w 15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18"/>
                  <a:gd name="T41" fmla="*/ 15 w 15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18">
                    <a:moveTo>
                      <a:pt x="12" y="0"/>
                    </a:moveTo>
                    <a:lnTo>
                      <a:pt x="9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6" y="18"/>
                    </a:lnTo>
                    <a:lnTo>
                      <a:pt x="9" y="15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38" name="Freeform 463"/>
              <p:cNvSpPr>
                <a:spLocks/>
              </p:cNvSpPr>
              <p:nvPr/>
            </p:nvSpPr>
            <p:spPr bwMode="auto">
              <a:xfrm>
                <a:off x="572" y="298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3"/>
                  <a:gd name="T9" fmla="*/ 3 w 3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39" name="Freeform 464"/>
              <p:cNvSpPr>
                <a:spLocks/>
              </p:cNvSpPr>
              <p:nvPr/>
            </p:nvSpPr>
            <p:spPr bwMode="auto">
              <a:xfrm>
                <a:off x="575" y="2980"/>
                <a:ext cx="3" cy="12"/>
              </a:xfrm>
              <a:custGeom>
                <a:avLst/>
                <a:gdLst>
                  <a:gd name="T0" fmla="*/ 0 w 3"/>
                  <a:gd name="T1" fmla="*/ 0 h 12"/>
                  <a:gd name="T2" fmla="*/ 3 w 3"/>
                  <a:gd name="T3" fmla="*/ 12 h 12"/>
                  <a:gd name="T4" fmla="*/ 0 w 3"/>
                  <a:gd name="T5" fmla="*/ 12 h 12"/>
                  <a:gd name="T6" fmla="*/ 0 w 3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2"/>
                  <a:gd name="T14" fmla="*/ 3 w 3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2">
                    <a:moveTo>
                      <a:pt x="0" y="0"/>
                    </a:moveTo>
                    <a:lnTo>
                      <a:pt x="3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40" name="Freeform 465"/>
              <p:cNvSpPr>
                <a:spLocks/>
              </p:cNvSpPr>
              <p:nvPr/>
            </p:nvSpPr>
            <p:spPr bwMode="auto">
              <a:xfrm>
                <a:off x="581" y="2914"/>
                <a:ext cx="15" cy="66"/>
              </a:xfrm>
              <a:custGeom>
                <a:avLst/>
                <a:gdLst>
                  <a:gd name="T0" fmla="*/ 0 w 15"/>
                  <a:gd name="T1" fmla="*/ 0 h 66"/>
                  <a:gd name="T2" fmla="*/ 0 w 15"/>
                  <a:gd name="T3" fmla="*/ 0 h 66"/>
                  <a:gd name="T4" fmla="*/ 0 w 15"/>
                  <a:gd name="T5" fmla="*/ 15 h 66"/>
                  <a:gd name="T6" fmla="*/ 3 w 15"/>
                  <a:gd name="T7" fmla="*/ 30 h 66"/>
                  <a:gd name="T8" fmla="*/ 3 w 15"/>
                  <a:gd name="T9" fmla="*/ 42 h 66"/>
                  <a:gd name="T10" fmla="*/ 3 w 15"/>
                  <a:gd name="T11" fmla="*/ 48 h 66"/>
                  <a:gd name="T12" fmla="*/ 3 w 15"/>
                  <a:gd name="T13" fmla="*/ 51 h 66"/>
                  <a:gd name="T14" fmla="*/ 0 w 15"/>
                  <a:gd name="T15" fmla="*/ 57 h 66"/>
                  <a:gd name="T16" fmla="*/ 0 w 15"/>
                  <a:gd name="T17" fmla="*/ 60 h 66"/>
                  <a:gd name="T18" fmla="*/ 0 w 15"/>
                  <a:gd name="T19" fmla="*/ 60 h 66"/>
                  <a:gd name="T20" fmla="*/ 9 w 15"/>
                  <a:gd name="T21" fmla="*/ 66 h 66"/>
                  <a:gd name="T22" fmla="*/ 12 w 15"/>
                  <a:gd name="T23" fmla="*/ 63 h 66"/>
                  <a:gd name="T24" fmla="*/ 15 w 15"/>
                  <a:gd name="T25" fmla="*/ 60 h 66"/>
                  <a:gd name="T26" fmla="*/ 15 w 15"/>
                  <a:gd name="T27" fmla="*/ 54 h 66"/>
                  <a:gd name="T28" fmla="*/ 15 w 15"/>
                  <a:gd name="T29" fmla="*/ 48 h 66"/>
                  <a:gd name="T30" fmla="*/ 15 w 15"/>
                  <a:gd name="T31" fmla="*/ 42 h 66"/>
                  <a:gd name="T32" fmla="*/ 15 w 15"/>
                  <a:gd name="T33" fmla="*/ 30 h 66"/>
                  <a:gd name="T34" fmla="*/ 15 w 15"/>
                  <a:gd name="T35" fmla="*/ 15 h 66"/>
                  <a:gd name="T36" fmla="*/ 15 w 15"/>
                  <a:gd name="T37" fmla="*/ 0 h 66"/>
                  <a:gd name="T38" fmla="*/ 15 w 15"/>
                  <a:gd name="T39" fmla="*/ 0 h 66"/>
                  <a:gd name="T40" fmla="*/ 0 w 15"/>
                  <a:gd name="T41" fmla="*/ 0 h 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"/>
                  <a:gd name="T64" fmla="*/ 0 h 66"/>
                  <a:gd name="T65" fmla="*/ 15 w 15"/>
                  <a:gd name="T66" fmla="*/ 66 h 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" h="66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3" y="30"/>
                    </a:lnTo>
                    <a:lnTo>
                      <a:pt x="3" y="42"/>
                    </a:lnTo>
                    <a:lnTo>
                      <a:pt x="3" y="48"/>
                    </a:lnTo>
                    <a:lnTo>
                      <a:pt x="3" y="51"/>
                    </a:lnTo>
                    <a:lnTo>
                      <a:pt x="0" y="57"/>
                    </a:lnTo>
                    <a:lnTo>
                      <a:pt x="0" y="60"/>
                    </a:lnTo>
                    <a:lnTo>
                      <a:pt x="9" y="66"/>
                    </a:lnTo>
                    <a:lnTo>
                      <a:pt x="12" y="63"/>
                    </a:lnTo>
                    <a:lnTo>
                      <a:pt x="15" y="60"/>
                    </a:lnTo>
                    <a:lnTo>
                      <a:pt x="15" y="54"/>
                    </a:lnTo>
                    <a:lnTo>
                      <a:pt x="15" y="48"/>
                    </a:lnTo>
                    <a:lnTo>
                      <a:pt x="15" y="42"/>
                    </a:lnTo>
                    <a:lnTo>
                      <a:pt x="15" y="30"/>
                    </a:lnTo>
                    <a:lnTo>
                      <a:pt x="15" y="15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41" name="Freeform 466"/>
              <p:cNvSpPr>
                <a:spLocks/>
              </p:cNvSpPr>
              <p:nvPr/>
            </p:nvSpPr>
            <p:spPr bwMode="auto">
              <a:xfrm>
                <a:off x="584" y="2896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0 w 12"/>
                  <a:gd name="T3" fmla="*/ 0 h 3"/>
                  <a:gd name="T4" fmla="*/ 0 w 12"/>
                  <a:gd name="T5" fmla="*/ 3 h 3"/>
                  <a:gd name="T6" fmla="*/ 12 w 12"/>
                  <a:gd name="T7" fmla="*/ 3 h 3"/>
                  <a:gd name="T8" fmla="*/ 12 w 12"/>
                  <a:gd name="T9" fmla="*/ 3 h 3"/>
                  <a:gd name="T10" fmla="*/ 12 w 12"/>
                  <a:gd name="T11" fmla="*/ 3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3"/>
                  <a:gd name="T23" fmla="*/ 12 w 1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42" name="Rectangle 467"/>
              <p:cNvSpPr>
                <a:spLocks noChangeArrowheads="1"/>
              </p:cNvSpPr>
              <p:nvPr/>
            </p:nvSpPr>
            <p:spPr bwMode="auto">
              <a:xfrm>
                <a:off x="584" y="2896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43" name="Freeform 468"/>
              <p:cNvSpPr>
                <a:spLocks/>
              </p:cNvSpPr>
              <p:nvPr/>
            </p:nvSpPr>
            <p:spPr bwMode="auto">
              <a:xfrm>
                <a:off x="584" y="2884"/>
                <a:ext cx="15" cy="15"/>
              </a:xfrm>
              <a:custGeom>
                <a:avLst/>
                <a:gdLst>
                  <a:gd name="T0" fmla="*/ 3 w 15"/>
                  <a:gd name="T1" fmla="*/ 0 h 15"/>
                  <a:gd name="T2" fmla="*/ 3 w 15"/>
                  <a:gd name="T3" fmla="*/ 3 h 15"/>
                  <a:gd name="T4" fmla="*/ 0 w 15"/>
                  <a:gd name="T5" fmla="*/ 6 h 15"/>
                  <a:gd name="T6" fmla="*/ 0 w 15"/>
                  <a:gd name="T7" fmla="*/ 12 h 15"/>
                  <a:gd name="T8" fmla="*/ 12 w 15"/>
                  <a:gd name="T9" fmla="*/ 15 h 15"/>
                  <a:gd name="T10" fmla="*/ 12 w 15"/>
                  <a:gd name="T11" fmla="*/ 12 h 15"/>
                  <a:gd name="T12" fmla="*/ 15 w 15"/>
                  <a:gd name="T13" fmla="*/ 6 h 15"/>
                  <a:gd name="T14" fmla="*/ 15 w 15"/>
                  <a:gd name="T15" fmla="*/ 6 h 15"/>
                  <a:gd name="T16" fmla="*/ 3 w 15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5"/>
                  <a:gd name="T29" fmla="*/ 15 w 15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5">
                    <a:moveTo>
                      <a:pt x="3" y="0"/>
                    </a:moveTo>
                    <a:lnTo>
                      <a:pt x="3" y="3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5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44" name="Freeform 469"/>
              <p:cNvSpPr>
                <a:spLocks/>
              </p:cNvSpPr>
              <p:nvPr/>
            </p:nvSpPr>
            <p:spPr bwMode="auto">
              <a:xfrm>
                <a:off x="593" y="2860"/>
                <a:ext cx="18" cy="18"/>
              </a:xfrm>
              <a:custGeom>
                <a:avLst/>
                <a:gdLst>
                  <a:gd name="T0" fmla="*/ 9 w 18"/>
                  <a:gd name="T1" fmla="*/ 0 h 18"/>
                  <a:gd name="T2" fmla="*/ 3 w 18"/>
                  <a:gd name="T3" fmla="*/ 6 h 18"/>
                  <a:gd name="T4" fmla="*/ 0 w 18"/>
                  <a:gd name="T5" fmla="*/ 12 h 18"/>
                  <a:gd name="T6" fmla="*/ 12 w 18"/>
                  <a:gd name="T7" fmla="*/ 18 h 18"/>
                  <a:gd name="T8" fmla="*/ 15 w 18"/>
                  <a:gd name="T9" fmla="*/ 12 h 18"/>
                  <a:gd name="T10" fmla="*/ 18 w 18"/>
                  <a:gd name="T11" fmla="*/ 9 h 18"/>
                  <a:gd name="T12" fmla="*/ 9 w 18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8"/>
                  <a:gd name="T23" fmla="*/ 18 w 18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8">
                    <a:moveTo>
                      <a:pt x="9" y="0"/>
                    </a:moveTo>
                    <a:lnTo>
                      <a:pt x="3" y="6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5" y="12"/>
                    </a:lnTo>
                    <a:lnTo>
                      <a:pt x="18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45" name="Freeform 470"/>
              <p:cNvSpPr>
                <a:spLocks/>
              </p:cNvSpPr>
              <p:nvPr/>
            </p:nvSpPr>
            <p:spPr bwMode="auto">
              <a:xfrm>
                <a:off x="605" y="2815"/>
                <a:ext cx="15" cy="39"/>
              </a:xfrm>
              <a:custGeom>
                <a:avLst/>
                <a:gdLst>
                  <a:gd name="T0" fmla="*/ 3 w 15"/>
                  <a:gd name="T1" fmla="*/ 0 h 39"/>
                  <a:gd name="T2" fmla="*/ 3 w 15"/>
                  <a:gd name="T3" fmla="*/ 0 h 39"/>
                  <a:gd name="T4" fmla="*/ 3 w 15"/>
                  <a:gd name="T5" fmla="*/ 6 h 39"/>
                  <a:gd name="T6" fmla="*/ 0 w 15"/>
                  <a:gd name="T7" fmla="*/ 12 h 39"/>
                  <a:gd name="T8" fmla="*/ 0 w 15"/>
                  <a:gd name="T9" fmla="*/ 21 h 39"/>
                  <a:gd name="T10" fmla="*/ 0 w 15"/>
                  <a:gd name="T11" fmla="*/ 27 h 39"/>
                  <a:gd name="T12" fmla="*/ 0 w 15"/>
                  <a:gd name="T13" fmla="*/ 30 h 39"/>
                  <a:gd name="T14" fmla="*/ 0 w 15"/>
                  <a:gd name="T15" fmla="*/ 36 h 39"/>
                  <a:gd name="T16" fmla="*/ 0 w 15"/>
                  <a:gd name="T17" fmla="*/ 36 h 39"/>
                  <a:gd name="T18" fmla="*/ 12 w 15"/>
                  <a:gd name="T19" fmla="*/ 39 h 39"/>
                  <a:gd name="T20" fmla="*/ 15 w 15"/>
                  <a:gd name="T21" fmla="*/ 36 h 39"/>
                  <a:gd name="T22" fmla="*/ 15 w 15"/>
                  <a:gd name="T23" fmla="*/ 30 h 39"/>
                  <a:gd name="T24" fmla="*/ 15 w 15"/>
                  <a:gd name="T25" fmla="*/ 24 h 39"/>
                  <a:gd name="T26" fmla="*/ 15 w 15"/>
                  <a:gd name="T27" fmla="*/ 21 h 39"/>
                  <a:gd name="T28" fmla="*/ 15 w 15"/>
                  <a:gd name="T29" fmla="*/ 15 h 39"/>
                  <a:gd name="T30" fmla="*/ 15 w 15"/>
                  <a:gd name="T31" fmla="*/ 9 h 39"/>
                  <a:gd name="T32" fmla="*/ 15 w 15"/>
                  <a:gd name="T33" fmla="*/ 3 h 39"/>
                  <a:gd name="T34" fmla="*/ 15 w 15"/>
                  <a:gd name="T35" fmla="*/ 3 h 39"/>
                  <a:gd name="T36" fmla="*/ 3 w 15"/>
                  <a:gd name="T37" fmla="*/ 0 h 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"/>
                  <a:gd name="T58" fmla="*/ 0 h 39"/>
                  <a:gd name="T59" fmla="*/ 15 w 15"/>
                  <a:gd name="T60" fmla="*/ 39 h 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" h="39">
                    <a:moveTo>
                      <a:pt x="3" y="0"/>
                    </a:moveTo>
                    <a:lnTo>
                      <a:pt x="3" y="0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2" y="39"/>
                    </a:lnTo>
                    <a:lnTo>
                      <a:pt x="15" y="36"/>
                    </a:lnTo>
                    <a:lnTo>
                      <a:pt x="15" y="30"/>
                    </a:lnTo>
                    <a:lnTo>
                      <a:pt x="15" y="24"/>
                    </a:lnTo>
                    <a:lnTo>
                      <a:pt x="15" y="21"/>
                    </a:lnTo>
                    <a:lnTo>
                      <a:pt x="15" y="15"/>
                    </a:lnTo>
                    <a:lnTo>
                      <a:pt x="15" y="9"/>
                    </a:lnTo>
                    <a:lnTo>
                      <a:pt x="15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46" name="Rectangle 471"/>
              <p:cNvSpPr>
                <a:spLocks noChangeArrowheads="1"/>
              </p:cNvSpPr>
              <p:nvPr/>
            </p:nvSpPr>
            <p:spPr bwMode="auto">
              <a:xfrm>
                <a:off x="608" y="2815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47" name="Freeform 472"/>
              <p:cNvSpPr>
                <a:spLocks/>
              </p:cNvSpPr>
              <p:nvPr/>
            </p:nvSpPr>
            <p:spPr bwMode="auto">
              <a:xfrm>
                <a:off x="608" y="2788"/>
                <a:ext cx="27" cy="30"/>
              </a:xfrm>
              <a:custGeom>
                <a:avLst/>
                <a:gdLst>
                  <a:gd name="T0" fmla="*/ 18 w 27"/>
                  <a:gd name="T1" fmla="*/ 0 h 30"/>
                  <a:gd name="T2" fmla="*/ 15 w 27"/>
                  <a:gd name="T3" fmla="*/ 3 h 30"/>
                  <a:gd name="T4" fmla="*/ 12 w 27"/>
                  <a:gd name="T5" fmla="*/ 9 h 30"/>
                  <a:gd name="T6" fmla="*/ 6 w 27"/>
                  <a:gd name="T7" fmla="*/ 15 h 30"/>
                  <a:gd name="T8" fmla="*/ 3 w 27"/>
                  <a:gd name="T9" fmla="*/ 21 h 30"/>
                  <a:gd name="T10" fmla="*/ 0 w 27"/>
                  <a:gd name="T11" fmla="*/ 27 h 30"/>
                  <a:gd name="T12" fmla="*/ 12 w 27"/>
                  <a:gd name="T13" fmla="*/ 30 h 30"/>
                  <a:gd name="T14" fmla="*/ 15 w 27"/>
                  <a:gd name="T15" fmla="*/ 27 h 30"/>
                  <a:gd name="T16" fmla="*/ 18 w 27"/>
                  <a:gd name="T17" fmla="*/ 21 h 30"/>
                  <a:gd name="T18" fmla="*/ 21 w 27"/>
                  <a:gd name="T19" fmla="*/ 15 h 30"/>
                  <a:gd name="T20" fmla="*/ 27 w 27"/>
                  <a:gd name="T21" fmla="*/ 9 h 30"/>
                  <a:gd name="T22" fmla="*/ 27 w 27"/>
                  <a:gd name="T23" fmla="*/ 9 h 30"/>
                  <a:gd name="T24" fmla="*/ 18 w 27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30"/>
                  <a:gd name="T41" fmla="*/ 27 w 27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30">
                    <a:moveTo>
                      <a:pt x="18" y="0"/>
                    </a:moveTo>
                    <a:lnTo>
                      <a:pt x="15" y="3"/>
                    </a:lnTo>
                    <a:lnTo>
                      <a:pt x="12" y="9"/>
                    </a:lnTo>
                    <a:lnTo>
                      <a:pt x="6" y="15"/>
                    </a:lnTo>
                    <a:lnTo>
                      <a:pt x="3" y="21"/>
                    </a:lnTo>
                    <a:lnTo>
                      <a:pt x="0" y="27"/>
                    </a:lnTo>
                    <a:lnTo>
                      <a:pt x="12" y="30"/>
                    </a:lnTo>
                    <a:lnTo>
                      <a:pt x="15" y="27"/>
                    </a:lnTo>
                    <a:lnTo>
                      <a:pt x="18" y="21"/>
                    </a:lnTo>
                    <a:lnTo>
                      <a:pt x="21" y="15"/>
                    </a:lnTo>
                    <a:lnTo>
                      <a:pt x="27" y="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48" name="Freeform 473"/>
              <p:cNvSpPr>
                <a:spLocks/>
              </p:cNvSpPr>
              <p:nvPr/>
            </p:nvSpPr>
            <p:spPr bwMode="auto">
              <a:xfrm>
                <a:off x="632" y="2770"/>
                <a:ext cx="15" cy="15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0 w 15"/>
                  <a:gd name="T7" fmla="*/ 3 h 15"/>
                  <a:gd name="T8" fmla="*/ 0 w 15"/>
                  <a:gd name="T9" fmla="*/ 6 h 15"/>
                  <a:gd name="T10" fmla="*/ 0 w 15"/>
                  <a:gd name="T11" fmla="*/ 9 h 15"/>
                  <a:gd name="T12" fmla="*/ 12 w 15"/>
                  <a:gd name="T13" fmla="*/ 15 h 15"/>
                  <a:gd name="T14" fmla="*/ 12 w 15"/>
                  <a:gd name="T15" fmla="*/ 12 h 15"/>
                  <a:gd name="T16" fmla="*/ 12 w 15"/>
                  <a:gd name="T17" fmla="*/ 9 h 15"/>
                  <a:gd name="T18" fmla="*/ 15 w 15"/>
                  <a:gd name="T19" fmla="*/ 3 h 15"/>
                  <a:gd name="T20" fmla="*/ 15 w 15"/>
                  <a:gd name="T21" fmla="*/ 0 h 15"/>
                  <a:gd name="T22" fmla="*/ 15 w 15"/>
                  <a:gd name="T23" fmla="*/ 0 h 15"/>
                  <a:gd name="T24" fmla="*/ 0 w 15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15"/>
                  <a:gd name="T41" fmla="*/ 15 w 15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49" name="Rectangle 474"/>
              <p:cNvSpPr>
                <a:spLocks noChangeArrowheads="1"/>
              </p:cNvSpPr>
              <p:nvPr/>
            </p:nvSpPr>
            <p:spPr bwMode="auto">
              <a:xfrm>
                <a:off x="632" y="2767"/>
                <a:ext cx="15" cy="3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50" name="Freeform 475"/>
              <p:cNvSpPr>
                <a:spLocks/>
              </p:cNvSpPr>
              <p:nvPr/>
            </p:nvSpPr>
            <p:spPr bwMode="auto">
              <a:xfrm>
                <a:off x="629" y="2740"/>
                <a:ext cx="15" cy="18"/>
              </a:xfrm>
              <a:custGeom>
                <a:avLst/>
                <a:gdLst>
                  <a:gd name="T0" fmla="*/ 0 w 15"/>
                  <a:gd name="T1" fmla="*/ 6 h 18"/>
                  <a:gd name="T2" fmla="*/ 0 w 15"/>
                  <a:gd name="T3" fmla="*/ 6 h 18"/>
                  <a:gd name="T4" fmla="*/ 0 w 15"/>
                  <a:gd name="T5" fmla="*/ 9 h 18"/>
                  <a:gd name="T6" fmla="*/ 3 w 15"/>
                  <a:gd name="T7" fmla="*/ 12 h 18"/>
                  <a:gd name="T8" fmla="*/ 3 w 15"/>
                  <a:gd name="T9" fmla="*/ 18 h 18"/>
                  <a:gd name="T10" fmla="*/ 15 w 15"/>
                  <a:gd name="T11" fmla="*/ 15 h 18"/>
                  <a:gd name="T12" fmla="*/ 15 w 15"/>
                  <a:gd name="T13" fmla="*/ 9 h 18"/>
                  <a:gd name="T14" fmla="*/ 12 w 15"/>
                  <a:gd name="T15" fmla="*/ 6 h 18"/>
                  <a:gd name="T16" fmla="*/ 12 w 15"/>
                  <a:gd name="T17" fmla="*/ 0 h 18"/>
                  <a:gd name="T18" fmla="*/ 12 w 15"/>
                  <a:gd name="T19" fmla="*/ 0 h 18"/>
                  <a:gd name="T20" fmla="*/ 0 w 15"/>
                  <a:gd name="T21" fmla="*/ 6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8"/>
                  <a:gd name="T35" fmla="*/ 15 w 15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8">
                    <a:moveTo>
                      <a:pt x="0" y="6"/>
                    </a:moveTo>
                    <a:lnTo>
                      <a:pt x="0" y="6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3" y="18"/>
                    </a:lnTo>
                    <a:lnTo>
                      <a:pt x="15" y="15"/>
                    </a:lnTo>
                    <a:lnTo>
                      <a:pt x="15" y="9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51" name="Freeform 476"/>
              <p:cNvSpPr>
                <a:spLocks/>
              </p:cNvSpPr>
              <p:nvPr/>
            </p:nvSpPr>
            <p:spPr bwMode="auto">
              <a:xfrm>
                <a:off x="605" y="2707"/>
                <a:ext cx="27" cy="27"/>
              </a:xfrm>
              <a:custGeom>
                <a:avLst/>
                <a:gdLst>
                  <a:gd name="T0" fmla="*/ 0 w 27"/>
                  <a:gd name="T1" fmla="*/ 9 h 27"/>
                  <a:gd name="T2" fmla="*/ 0 w 27"/>
                  <a:gd name="T3" fmla="*/ 9 h 27"/>
                  <a:gd name="T4" fmla="*/ 6 w 27"/>
                  <a:gd name="T5" fmla="*/ 15 h 27"/>
                  <a:gd name="T6" fmla="*/ 9 w 27"/>
                  <a:gd name="T7" fmla="*/ 18 h 27"/>
                  <a:gd name="T8" fmla="*/ 15 w 27"/>
                  <a:gd name="T9" fmla="*/ 24 h 27"/>
                  <a:gd name="T10" fmla="*/ 18 w 27"/>
                  <a:gd name="T11" fmla="*/ 27 h 27"/>
                  <a:gd name="T12" fmla="*/ 27 w 27"/>
                  <a:gd name="T13" fmla="*/ 21 h 27"/>
                  <a:gd name="T14" fmla="*/ 27 w 27"/>
                  <a:gd name="T15" fmla="*/ 18 h 27"/>
                  <a:gd name="T16" fmla="*/ 21 w 27"/>
                  <a:gd name="T17" fmla="*/ 9 h 27"/>
                  <a:gd name="T18" fmla="*/ 15 w 27"/>
                  <a:gd name="T19" fmla="*/ 3 h 27"/>
                  <a:gd name="T20" fmla="*/ 9 w 27"/>
                  <a:gd name="T21" fmla="*/ 0 h 27"/>
                  <a:gd name="T22" fmla="*/ 9 w 27"/>
                  <a:gd name="T23" fmla="*/ 0 h 27"/>
                  <a:gd name="T24" fmla="*/ 0 w 27"/>
                  <a:gd name="T25" fmla="*/ 9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7"/>
                  <a:gd name="T40" fmla="*/ 0 h 27"/>
                  <a:gd name="T41" fmla="*/ 27 w 27"/>
                  <a:gd name="T42" fmla="*/ 27 h 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7" h="27">
                    <a:moveTo>
                      <a:pt x="0" y="9"/>
                    </a:moveTo>
                    <a:lnTo>
                      <a:pt x="0" y="9"/>
                    </a:lnTo>
                    <a:lnTo>
                      <a:pt x="6" y="15"/>
                    </a:lnTo>
                    <a:lnTo>
                      <a:pt x="9" y="18"/>
                    </a:lnTo>
                    <a:lnTo>
                      <a:pt x="15" y="24"/>
                    </a:lnTo>
                    <a:lnTo>
                      <a:pt x="18" y="27"/>
                    </a:lnTo>
                    <a:lnTo>
                      <a:pt x="27" y="21"/>
                    </a:lnTo>
                    <a:lnTo>
                      <a:pt x="27" y="18"/>
                    </a:lnTo>
                    <a:lnTo>
                      <a:pt x="21" y="9"/>
                    </a:lnTo>
                    <a:lnTo>
                      <a:pt x="15" y="3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52" name="Freeform 477"/>
              <p:cNvSpPr>
                <a:spLocks/>
              </p:cNvSpPr>
              <p:nvPr/>
            </p:nvSpPr>
            <p:spPr bwMode="auto">
              <a:xfrm>
                <a:off x="572" y="2692"/>
                <a:ext cx="42" cy="24"/>
              </a:xfrm>
              <a:custGeom>
                <a:avLst/>
                <a:gdLst>
                  <a:gd name="T0" fmla="*/ 0 w 42"/>
                  <a:gd name="T1" fmla="*/ 12 h 24"/>
                  <a:gd name="T2" fmla="*/ 3 w 42"/>
                  <a:gd name="T3" fmla="*/ 15 h 24"/>
                  <a:gd name="T4" fmla="*/ 9 w 42"/>
                  <a:gd name="T5" fmla="*/ 15 h 24"/>
                  <a:gd name="T6" fmla="*/ 15 w 42"/>
                  <a:gd name="T7" fmla="*/ 18 h 24"/>
                  <a:gd name="T8" fmla="*/ 21 w 42"/>
                  <a:gd name="T9" fmla="*/ 18 h 24"/>
                  <a:gd name="T10" fmla="*/ 24 w 42"/>
                  <a:gd name="T11" fmla="*/ 21 h 24"/>
                  <a:gd name="T12" fmla="*/ 27 w 42"/>
                  <a:gd name="T13" fmla="*/ 21 h 24"/>
                  <a:gd name="T14" fmla="*/ 30 w 42"/>
                  <a:gd name="T15" fmla="*/ 24 h 24"/>
                  <a:gd name="T16" fmla="*/ 33 w 42"/>
                  <a:gd name="T17" fmla="*/ 24 h 24"/>
                  <a:gd name="T18" fmla="*/ 42 w 42"/>
                  <a:gd name="T19" fmla="*/ 15 h 24"/>
                  <a:gd name="T20" fmla="*/ 36 w 42"/>
                  <a:gd name="T21" fmla="*/ 12 h 24"/>
                  <a:gd name="T22" fmla="*/ 33 w 42"/>
                  <a:gd name="T23" fmla="*/ 9 h 24"/>
                  <a:gd name="T24" fmla="*/ 30 w 42"/>
                  <a:gd name="T25" fmla="*/ 9 h 24"/>
                  <a:gd name="T26" fmla="*/ 24 w 42"/>
                  <a:gd name="T27" fmla="*/ 6 h 24"/>
                  <a:gd name="T28" fmla="*/ 18 w 42"/>
                  <a:gd name="T29" fmla="*/ 3 h 24"/>
                  <a:gd name="T30" fmla="*/ 12 w 42"/>
                  <a:gd name="T31" fmla="*/ 3 h 24"/>
                  <a:gd name="T32" fmla="*/ 6 w 42"/>
                  <a:gd name="T33" fmla="*/ 0 h 24"/>
                  <a:gd name="T34" fmla="*/ 3 w 42"/>
                  <a:gd name="T35" fmla="*/ 0 h 24"/>
                  <a:gd name="T36" fmla="*/ 0 w 42"/>
                  <a:gd name="T37" fmla="*/ 12 h 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2"/>
                  <a:gd name="T58" fmla="*/ 0 h 24"/>
                  <a:gd name="T59" fmla="*/ 42 w 42"/>
                  <a:gd name="T60" fmla="*/ 24 h 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2" h="24">
                    <a:moveTo>
                      <a:pt x="0" y="12"/>
                    </a:moveTo>
                    <a:lnTo>
                      <a:pt x="3" y="15"/>
                    </a:lnTo>
                    <a:lnTo>
                      <a:pt x="9" y="15"/>
                    </a:lnTo>
                    <a:lnTo>
                      <a:pt x="15" y="18"/>
                    </a:lnTo>
                    <a:lnTo>
                      <a:pt x="21" y="18"/>
                    </a:lnTo>
                    <a:lnTo>
                      <a:pt x="24" y="21"/>
                    </a:lnTo>
                    <a:lnTo>
                      <a:pt x="27" y="21"/>
                    </a:lnTo>
                    <a:lnTo>
                      <a:pt x="30" y="24"/>
                    </a:lnTo>
                    <a:lnTo>
                      <a:pt x="33" y="24"/>
                    </a:lnTo>
                    <a:lnTo>
                      <a:pt x="42" y="15"/>
                    </a:lnTo>
                    <a:lnTo>
                      <a:pt x="36" y="12"/>
                    </a:lnTo>
                    <a:lnTo>
                      <a:pt x="33" y="9"/>
                    </a:lnTo>
                    <a:lnTo>
                      <a:pt x="30" y="9"/>
                    </a:lnTo>
                    <a:lnTo>
                      <a:pt x="24" y="6"/>
                    </a:lnTo>
                    <a:lnTo>
                      <a:pt x="18" y="3"/>
                    </a:lnTo>
                    <a:lnTo>
                      <a:pt x="12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53" name="Freeform 478"/>
              <p:cNvSpPr>
                <a:spLocks/>
              </p:cNvSpPr>
              <p:nvPr/>
            </p:nvSpPr>
            <p:spPr bwMode="auto">
              <a:xfrm>
                <a:off x="554" y="2674"/>
                <a:ext cx="15" cy="18"/>
              </a:xfrm>
              <a:custGeom>
                <a:avLst/>
                <a:gdLst>
                  <a:gd name="T0" fmla="*/ 0 w 15"/>
                  <a:gd name="T1" fmla="*/ 6 h 18"/>
                  <a:gd name="T2" fmla="*/ 0 w 15"/>
                  <a:gd name="T3" fmla="*/ 12 h 18"/>
                  <a:gd name="T4" fmla="*/ 3 w 15"/>
                  <a:gd name="T5" fmla="*/ 18 h 18"/>
                  <a:gd name="T6" fmla="*/ 15 w 15"/>
                  <a:gd name="T7" fmla="*/ 12 h 18"/>
                  <a:gd name="T8" fmla="*/ 12 w 15"/>
                  <a:gd name="T9" fmla="*/ 6 h 18"/>
                  <a:gd name="T10" fmla="*/ 12 w 15"/>
                  <a:gd name="T11" fmla="*/ 0 h 18"/>
                  <a:gd name="T12" fmla="*/ 0 w 15"/>
                  <a:gd name="T13" fmla="*/ 6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8"/>
                  <a:gd name="T23" fmla="*/ 15 w 15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8">
                    <a:moveTo>
                      <a:pt x="0" y="6"/>
                    </a:moveTo>
                    <a:lnTo>
                      <a:pt x="0" y="12"/>
                    </a:lnTo>
                    <a:lnTo>
                      <a:pt x="3" y="18"/>
                    </a:lnTo>
                    <a:lnTo>
                      <a:pt x="15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54" name="Freeform 479"/>
              <p:cNvSpPr>
                <a:spLocks/>
              </p:cNvSpPr>
              <p:nvPr/>
            </p:nvSpPr>
            <p:spPr bwMode="auto">
              <a:xfrm>
                <a:off x="548" y="2650"/>
                <a:ext cx="15" cy="15"/>
              </a:xfrm>
              <a:custGeom>
                <a:avLst/>
                <a:gdLst>
                  <a:gd name="T0" fmla="*/ 0 w 15"/>
                  <a:gd name="T1" fmla="*/ 3 h 15"/>
                  <a:gd name="T2" fmla="*/ 0 w 15"/>
                  <a:gd name="T3" fmla="*/ 15 h 15"/>
                  <a:gd name="T4" fmla="*/ 0 w 15"/>
                  <a:gd name="T5" fmla="*/ 15 h 15"/>
                  <a:gd name="T6" fmla="*/ 15 w 15"/>
                  <a:gd name="T7" fmla="*/ 12 h 15"/>
                  <a:gd name="T8" fmla="*/ 15 w 15"/>
                  <a:gd name="T9" fmla="*/ 12 h 15"/>
                  <a:gd name="T10" fmla="*/ 12 w 15"/>
                  <a:gd name="T11" fmla="*/ 0 h 15"/>
                  <a:gd name="T12" fmla="*/ 0 w 15"/>
                  <a:gd name="T13" fmla="*/ 3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0" y="3"/>
                    </a:moveTo>
                    <a:lnTo>
                      <a:pt x="0" y="15"/>
                    </a:lnTo>
                    <a:lnTo>
                      <a:pt x="15" y="12"/>
                    </a:lnTo>
                    <a:lnTo>
                      <a:pt x="1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55" name="Freeform 480"/>
              <p:cNvSpPr>
                <a:spLocks/>
              </p:cNvSpPr>
              <p:nvPr/>
            </p:nvSpPr>
            <p:spPr bwMode="auto">
              <a:xfrm>
                <a:off x="542" y="2632"/>
                <a:ext cx="15" cy="9"/>
              </a:xfrm>
              <a:custGeom>
                <a:avLst/>
                <a:gdLst>
                  <a:gd name="T0" fmla="*/ 3 w 15"/>
                  <a:gd name="T1" fmla="*/ 6 h 9"/>
                  <a:gd name="T2" fmla="*/ 0 w 15"/>
                  <a:gd name="T3" fmla="*/ 3 h 9"/>
                  <a:gd name="T4" fmla="*/ 3 w 15"/>
                  <a:gd name="T5" fmla="*/ 9 h 9"/>
                  <a:gd name="T6" fmla="*/ 15 w 15"/>
                  <a:gd name="T7" fmla="*/ 6 h 9"/>
                  <a:gd name="T8" fmla="*/ 15 w 15"/>
                  <a:gd name="T9" fmla="*/ 0 h 9"/>
                  <a:gd name="T10" fmla="*/ 12 w 15"/>
                  <a:gd name="T11" fmla="*/ 0 h 9"/>
                  <a:gd name="T12" fmla="*/ 3 w 15"/>
                  <a:gd name="T13" fmla="*/ 6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9"/>
                  <a:gd name="T23" fmla="*/ 15 w 15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9">
                    <a:moveTo>
                      <a:pt x="3" y="6"/>
                    </a:moveTo>
                    <a:lnTo>
                      <a:pt x="0" y="3"/>
                    </a:lnTo>
                    <a:lnTo>
                      <a:pt x="3" y="9"/>
                    </a:lnTo>
                    <a:lnTo>
                      <a:pt x="15" y="6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56" name="Freeform 481"/>
              <p:cNvSpPr>
                <a:spLocks/>
              </p:cNvSpPr>
              <p:nvPr/>
            </p:nvSpPr>
            <p:spPr bwMode="auto">
              <a:xfrm>
                <a:off x="554" y="263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w 3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3"/>
                  <a:gd name="T9" fmla="*/ 3 w 3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57" name="Freeform 482"/>
              <p:cNvSpPr>
                <a:spLocks/>
              </p:cNvSpPr>
              <p:nvPr/>
            </p:nvSpPr>
            <p:spPr bwMode="auto">
              <a:xfrm>
                <a:off x="515" y="2578"/>
                <a:ext cx="39" cy="60"/>
              </a:xfrm>
              <a:custGeom>
                <a:avLst/>
                <a:gdLst>
                  <a:gd name="T0" fmla="*/ 0 w 39"/>
                  <a:gd name="T1" fmla="*/ 6 h 60"/>
                  <a:gd name="T2" fmla="*/ 0 w 39"/>
                  <a:gd name="T3" fmla="*/ 6 h 60"/>
                  <a:gd name="T4" fmla="*/ 3 w 39"/>
                  <a:gd name="T5" fmla="*/ 15 h 60"/>
                  <a:gd name="T6" fmla="*/ 6 w 39"/>
                  <a:gd name="T7" fmla="*/ 24 h 60"/>
                  <a:gd name="T8" fmla="*/ 12 w 39"/>
                  <a:gd name="T9" fmla="*/ 33 h 60"/>
                  <a:gd name="T10" fmla="*/ 21 w 39"/>
                  <a:gd name="T11" fmla="*/ 48 h 60"/>
                  <a:gd name="T12" fmla="*/ 30 w 39"/>
                  <a:gd name="T13" fmla="*/ 60 h 60"/>
                  <a:gd name="T14" fmla="*/ 39 w 39"/>
                  <a:gd name="T15" fmla="*/ 54 h 60"/>
                  <a:gd name="T16" fmla="*/ 33 w 39"/>
                  <a:gd name="T17" fmla="*/ 39 h 60"/>
                  <a:gd name="T18" fmla="*/ 24 w 39"/>
                  <a:gd name="T19" fmla="*/ 27 h 60"/>
                  <a:gd name="T20" fmla="*/ 18 w 39"/>
                  <a:gd name="T21" fmla="*/ 18 h 60"/>
                  <a:gd name="T22" fmla="*/ 15 w 39"/>
                  <a:gd name="T23" fmla="*/ 9 h 60"/>
                  <a:gd name="T24" fmla="*/ 12 w 39"/>
                  <a:gd name="T25" fmla="*/ 3 h 60"/>
                  <a:gd name="T26" fmla="*/ 12 w 39"/>
                  <a:gd name="T27" fmla="*/ 0 h 60"/>
                  <a:gd name="T28" fmla="*/ 0 w 39"/>
                  <a:gd name="T29" fmla="*/ 6 h 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9"/>
                  <a:gd name="T46" fmla="*/ 0 h 60"/>
                  <a:gd name="T47" fmla="*/ 39 w 39"/>
                  <a:gd name="T48" fmla="*/ 60 h 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9" h="60">
                    <a:moveTo>
                      <a:pt x="0" y="6"/>
                    </a:moveTo>
                    <a:lnTo>
                      <a:pt x="0" y="6"/>
                    </a:lnTo>
                    <a:lnTo>
                      <a:pt x="3" y="15"/>
                    </a:lnTo>
                    <a:lnTo>
                      <a:pt x="6" y="24"/>
                    </a:lnTo>
                    <a:lnTo>
                      <a:pt x="12" y="33"/>
                    </a:lnTo>
                    <a:lnTo>
                      <a:pt x="21" y="48"/>
                    </a:lnTo>
                    <a:lnTo>
                      <a:pt x="30" y="60"/>
                    </a:lnTo>
                    <a:lnTo>
                      <a:pt x="39" y="54"/>
                    </a:lnTo>
                    <a:lnTo>
                      <a:pt x="33" y="39"/>
                    </a:lnTo>
                    <a:lnTo>
                      <a:pt x="24" y="27"/>
                    </a:lnTo>
                    <a:lnTo>
                      <a:pt x="18" y="18"/>
                    </a:lnTo>
                    <a:lnTo>
                      <a:pt x="15" y="9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58" name="Freeform 483"/>
              <p:cNvSpPr>
                <a:spLocks/>
              </p:cNvSpPr>
              <p:nvPr/>
            </p:nvSpPr>
            <p:spPr bwMode="auto">
              <a:xfrm>
                <a:off x="506" y="2554"/>
                <a:ext cx="15" cy="18"/>
              </a:xfrm>
              <a:custGeom>
                <a:avLst/>
                <a:gdLst>
                  <a:gd name="T0" fmla="*/ 0 w 15"/>
                  <a:gd name="T1" fmla="*/ 3 h 18"/>
                  <a:gd name="T2" fmla="*/ 3 w 15"/>
                  <a:gd name="T3" fmla="*/ 12 h 18"/>
                  <a:gd name="T4" fmla="*/ 3 w 15"/>
                  <a:gd name="T5" fmla="*/ 18 h 18"/>
                  <a:gd name="T6" fmla="*/ 15 w 15"/>
                  <a:gd name="T7" fmla="*/ 12 h 18"/>
                  <a:gd name="T8" fmla="*/ 15 w 15"/>
                  <a:gd name="T9" fmla="*/ 9 h 18"/>
                  <a:gd name="T10" fmla="*/ 12 w 15"/>
                  <a:gd name="T11" fmla="*/ 0 h 18"/>
                  <a:gd name="T12" fmla="*/ 0 w 15"/>
                  <a:gd name="T13" fmla="*/ 3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8"/>
                  <a:gd name="T23" fmla="*/ 15 w 15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8">
                    <a:moveTo>
                      <a:pt x="0" y="3"/>
                    </a:moveTo>
                    <a:lnTo>
                      <a:pt x="3" y="12"/>
                    </a:lnTo>
                    <a:lnTo>
                      <a:pt x="3" y="18"/>
                    </a:lnTo>
                    <a:lnTo>
                      <a:pt x="15" y="12"/>
                    </a:lnTo>
                    <a:lnTo>
                      <a:pt x="15" y="9"/>
                    </a:lnTo>
                    <a:lnTo>
                      <a:pt x="1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59" name="Freeform 484"/>
              <p:cNvSpPr>
                <a:spLocks/>
              </p:cNvSpPr>
              <p:nvPr/>
            </p:nvSpPr>
            <p:spPr bwMode="auto">
              <a:xfrm>
                <a:off x="503" y="2530"/>
                <a:ext cx="15" cy="15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3 h 15"/>
                  <a:gd name="T4" fmla="*/ 0 w 15"/>
                  <a:gd name="T5" fmla="*/ 15 h 15"/>
                  <a:gd name="T6" fmla="*/ 15 w 15"/>
                  <a:gd name="T7" fmla="*/ 12 h 15"/>
                  <a:gd name="T8" fmla="*/ 12 w 15"/>
                  <a:gd name="T9" fmla="*/ 3 h 15"/>
                  <a:gd name="T10" fmla="*/ 12 w 15"/>
                  <a:gd name="T11" fmla="*/ 0 h 15"/>
                  <a:gd name="T12" fmla="*/ 0 w 1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0" y="0"/>
                    </a:moveTo>
                    <a:lnTo>
                      <a:pt x="0" y="3"/>
                    </a:lnTo>
                    <a:lnTo>
                      <a:pt x="0" y="15"/>
                    </a:lnTo>
                    <a:lnTo>
                      <a:pt x="15" y="12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60" name="Freeform 485"/>
              <p:cNvSpPr>
                <a:spLocks/>
              </p:cNvSpPr>
              <p:nvPr/>
            </p:nvSpPr>
            <p:spPr bwMode="auto">
              <a:xfrm>
                <a:off x="503" y="2479"/>
                <a:ext cx="21" cy="39"/>
              </a:xfrm>
              <a:custGeom>
                <a:avLst/>
                <a:gdLst>
                  <a:gd name="T0" fmla="*/ 9 w 21"/>
                  <a:gd name="T1" fmla="*/ 9 h 39"/>
                  <a:gd name="T2" fmla="*/ 9 w 21"/>
                  <a:gd name="T3" fmla="*/ 3 h 39"/>
                  <a:gd name="T4" fmla="*/ 6 w 21"/>
                  <a:gd name="T5" fmla="*/ 9 h 39"/>
                  <a:gd name="T6" fmla="*/ 3 w 21"/>
                  <a:gd name="T7" fmla="*/ 15 h 39"/>
                  <a:gd name="T8" fmla="*/ 3 w 21"/>
                  <a:gd name="T9" fmla="*/ 24 h 39"/>
                  <a:gd name="T10" fmla="*/ 3 w 21"/>
                  <a:gd name="T11" fmla="*/ 30 h 39"/>
                  <a:gd name="T12" fmla="*/ 0 w 21"/>
                  <a:gd name="T13" fmla="*/ 39 h 39"/>
                  <a:gd name="T14" fmla="*/ 15 w 21"/>
                  <a:gd name="T15" fmla="*/ 39 h 39"/>
                  <a:gd name="T16" fmla="*/ 15 w 21"/>
                  <a:gd name="T17" fmla="*/ 30 h 39"/>
                  <a:gd name="T18" fmla="*/ 15 w 21"/>
                  <a:gd name="T19" fmla="*/ 24 h 39"/>
                  <a:gd name="T20" fmla="*/ 18 w 21"/>
                  <a:gd name="T21" fmla="*/ 18 h 39"/>
                  <a:gd name="T22" fmla="*/ 18 w 21"/>
                  <a:gd name="T23" fmla="*/ 12 h 39"/>
                  <a:gd name="T24" fmla="*/ 21 w 21"/>
                  <a:gd name="T25" fmla="*/ 6 h 39"/>
                  <a:gd name="T26" fmla="*/ 18 w 21"/>
                  <a:gd name="T27" fmla="*/ 0 h 39"/>
                  <a:gd name="T28" fmla="*/ 9 w 21"/>
                  <a:gd name="T29" fmla="*/ 9 h 3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"/>
                  <a:gd name="T46" fmla="*/ 0 h 39"/>
                  <a:gd name="T47" fmla="*/ 21 w 21"/>
                  <a:gd name="T48" fmla="*/ 39 h 3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" h="39">
                    <a:moveTo>
                      <a:pt x="9" y="9"/>
                    </a:moveTo>
                    <a:lnTo>
                      <a:pt x="9" y="3"/>
                    </a:lnTo>
                    <a:lnTo>
                      <a:pt x="6" y="9"/>
                    </a:lnTo>
                    <a:lnTo>
                      <a:pt x="3" y="15"/>
                    </a:lnTo>
                    <a:lnTo>
                      <a:pt x="3" y="24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15" y="39"/>
                    </a:lnTo>
                    <a:lnTo>
                      <a:pt x="15" y="30"/>
                    </a:lnTo>
                    <a:lnTo>
                      <a:pt x="15" y="24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21" y="6"/>
                    </a:lnTo>
                    <a:lnTo>
                      <a:pt x="18" y="0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61" name="Freeform 486"/>
              <p:cNvSpPr>
                <a:spLocks/>
              </p:cNvSpPr>
              <p:nvPr/>
            </p:nvSpPr>
            <p:spPr bwMode="auto">
              <a:xfrm>
                <a:off x="521" y="2479"/>
                <a:ext cx="3" cy="6"/>
              </a:xfrm>
              <a:custGeom>
                <a:avLst/>
                <a:gdLst>
                  <a:gd name="T0" fmla="*/ 0 w 3"/>
                  <a:gd name="T1" fmla="*/ 0 h 6"/>
                  <a:gd name="T2" fmla="*/ 3 w 3"/>
                  <a:gd name="T3" fmla="*/ 3 h 6"/>
                  <a:gd name="T4" fmla="*/ 3 w 3"/>
                  <a:gd name="T5" fmla="*/ 6 h 6"/>
                  <a:gd name="T6" fmla="*/ 0 w 3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6"/>
                  <a:gd name="T14" fmla="*/ 3 w 3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6">
                    <a:moveTo>
                      <a:pt x="0" y="0"/>
                    </a:moveTo>
                    <a:lnTo>
                      <a:pt x="3" y="3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62" name="Freeform 487"/>
              <p:cNvSpPr>
                <a:spLocks/>
              </p:cNvSpPr>
              <p:nvPr/>
            </p:nvSpPr>
            <p:spPr bwMode="auto">
              <a:xfrm>
                <a:off x="497" y="2455"/>
                <a:ext cx="24" cy="33"/>
              </a:xfrm>
              <a:custGeom>
                <a:avLst/>
                <a:gdLst>
                  <a:gd name="T0" fmla="*/ 0 w 24"/>
                  <a:gd name="T1" fmla="*/ 0 h 33"/>
                  <a:gd name="T2" fmla="*/ 0 w 24"/>
                  <a:gd name="T3" fmla="*/ 0 h 33"/>
                  <a:gd name="T4" fmla="*/ 0 w 24"/>
                  <a:gd name="T5" fmla="*/ 6 h 33"/>
                  <a:gd name="T6" fmla="*/ 3 w 24"/>
                  <a:gd name="T7" fmla="*/ 9 h 33"/>
                  <a:gd name="T8" fmla="*/ 3 w 24"/>
                  <a:gd name="T9" fmla="*/ 15 h 33"/>
                  <a:gd name="T10" fmla="*/ 6 w 24"/>
                  <a:gd name="T11" fmla="*/ 21 h 33"/>
                  <a:gd name="T12" fmla="*/ 9 w 24"/>
                  <a:gd name="T13" fmla="*/ 27 h 33"/>
                  <a:gd name="T14" fmla="*/ 15 w 24"/>
                  <a:gd name="T15" fmla="*/ 33 h 33"/>
                  <a:gd name="T16" fmla="*/ 24 w 24"/>
                  <a:gd name="T17" fmla="*/ 24 h 33"/>
                  <a:gd name="T18" fmla="*/ 21 w 24"/>
                  <a:gd name="T19" fmla="*/ 18 h 33"/>
                  <a:gd name="T20" fmla="*/ 18 w 24"/>
                  <a:gd name="T21" fmla="*/ 15 h 33"/>
                  <a:gd name="T22" fmla="*/ 15 w 24"/>
                  <a:gd name="T23" fmla="*/ 12 h 33"/>
                  <a:gd name="T24" fmla="*/ 15 w 24"/>
                  <a:gd name="T25" fmla="*/ 6 h 33"/>
                  <a:gd name="T26" fmla="*/ 15 w 24"/>
                  <a:gd name="T27" fmla="*/ 3 h 33"/>
                  <a:gd name="T28" fmla="*/ 15 w 24"/>
                  <a:gd name="T29" fmla="*/ 0 h 33"/>
                  <a:gd name="T30" fmla="*/ 15 w 24"/>
                  <a:gd name="T31" fmla="*/ 0 h 33"/>
                  <a:gd name="T32" fmla="*/ 0 w 24"/>
                  <a:gd name="T33" fmla="*/ 0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3"/>
                  <a:gd name="T53" fmla="*/ 24 w 24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3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3" y="15"/>
                    </a:lnTo>
                    <a:lnTo>
                      <a:pt x="6" y="21"/>
                    </a:lnTo>
                    <a:lnTo>
                      <a:pt x="9" y="27"/>
                    </a:lnTo>
                    <a:lnTo>
                      <a:pt x="15" y="33"/>
                    </a:lnTo>
                    <a:lnTo>
                      <a:pt x="24" y="24"/>
                    </a:lnTo>
                    <a:lnTo>
                      <a:pt x="21" y="18"/>
                    </a:lnTo>
                    <a:lnTo>
                      <a:pt x="18" y="15"/>
                    </a:lnTo>
                    <a:lnTo>
                      <a:pt x="15" y="12"/>
                    </a:lnTo>
                    <a:lnTo>
                      <a:pt x="15" y="6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63" name="Freeform 488"/>
              <p:cNvSpPr>
                <a:spLocks/>
              </p:cNvSpPr>
              <p:nvPr/>
            </p:nvSpPr>
            <p:spPr bwMode="auto">
              <a:xfrm>
                <a:off x="500" y="2428"/>
                <a:ext cx="15" cy="15"/>
              </a:xfrm>
              <a:custGeom>
                <a:avLst/>
                <a:gdLst>
                  <a:gd name="T0" fmla="*/ 0 w 15"/>
                  <a:gd name="T1" fmla="*/ 3 h 15"/>
                  <a:gd name="T2" fmla="*/ 0 w 15"/>
                  <a:gd name="T3" fmla="*/ 6 h 15"/>
                  <a:gd name="T4" fmla="*/ 0 w 15"/>
                  <a:gd name="T5" fmla="*/ 6 h 15"/>
                  <a:gd name="T6" fmla="*/ 0 w 15"/>
                  <a:gd name="T7" fmla="*/ 12 h 15"/>
                  <a:gd name="T8" fmla="*/ 0 w 15"/>
                  <a:gd name="T9" fmla="*/ 15 h 15"/>
                  <a:gd name="T10" fmla="*/ 12 w 15"/>
                  <a:gd name="T11" fmla="*/ 15 h 15"/>
                  <a:gd name="T12" fmla="*/ 12 w 15"/>
                  <a:gd name="T13" fmla="*/ 15 h 15"/>
                  <a:gd name="T14" fmla="*/ 15 w 15"/>
                  <a:gd name="T15" fmla="*/ 9 h 15"/>
                  <a:gd name="T16" fmla="*/ 12 w 15"/>
                  <a:gd name="T17" fmla="*/ 3 h 15"/>
                  <a:gd name="T18" fmla="*/ 12 w 15"/>
                  <a:gd name="T19" fmla="*/ 0 h 15"/>
                  <a:gd name="T20" fmla="*/ 0 w 15"/>
                  <a:gd name="T21" fmla="*/ 3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5"/>
                  <a:gd name="T35" fmla="*/ 15 w 15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5">
                    <a:moveTo>
                      <a:pt x="0" y="3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2" y="15"/>
                    </a:lnTo>
                    <a:lnTo>
                      <a:pt x="15" y="9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64" name="Freeform 489"/>
              <p:cNvSpPr>
                <a:spLocks/>
              </p:cNvSpPr>
              <p:nvPr/>
            </p:nvSpPr>
            <p:spPr bwMode="auto">
              <a:xfrm>
                <a:off x="485" y="2404"/>
                <a:ext cx="18" cy="18"/>
              </a:xfrm>
              <a:custGeom>
                <a:avLst/>
                <a:gdLst>
                  <a:gd name="T0" fmla="*/ 0 w 18"/>
                  <a:gd name="T1" fmla="*/ 6 h 18"/>
                  <a:gd name="T2" fmla="*/ 3 w 18"/>
                  <a:gd name="T3" fmla="*/ 9 h 18"/>
                  <a:gd name="T4" fmla="*/ 6 w 18"/>
                  <a:gd name="T5" fmla="*/ 15 h 18"/>
                  <a:gd name="T6" fmla="*/ 9 w 18"/>
                  <a:gd name="T7" fmla="*/ 18 h 18"/>
                  <a:gd name="T8" fmla="*/ 9 w 18"/>
                  <a:gd name="T9" fmla="*/ 18 h 18"/>
                  <a:gd name="T10" fmla="*/ 18 w 18"/>
                  <a:gd name="T11" fmla="*/ 9 h 18"/>
                  <a:gd name="T12" fmla="*/ 18 w 18"/>
                  <a:gd name="T13" fmla="*/ 9 h 18"/>
                  <a:gd name="T14" fmla="*/ 15 w 18"/>
                  <a:gd name="T15" fmla="*/ 6 h 18"/>
                  <a:gd name="T16" fmla="*/ 12 w 18"/>
                  <a:gd name="T17" fmla="*/ 3 h 18"/>
                  <a:gd name="T18" fmla="*/ 12 w 18"/>
                  <a:gd name="T19" fmla="*/ 0 h 18"/>
                  <a:gd name="T20" fmla="*/ 0 w 18"/>
                  <a:gd name="T21" fmla="*/ 6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8"/>
                  <a:gd name="T35" fmla="*/ 18 w 18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8">
                    <a:moveTo>
                      <a:pt x="0" y="6"/>
                    </a:moveTo>
                    <a:lnTo>
                      <a:pt x="3" y="9"/>
                    </a:lnTo>
                    <a:lnTo>
                      <a:pt x="6" y="15"/>
                    </a:lnTo>
                    <a:lnTo>
                      <a:pt x="9" y="18"/>
                    </a:lnTo>
                    <a:lnTo>
                      <a:pt x="18" y="9"/>
                    </a:lnTo>
                    <a:lnTo>
                      <a:pt x="15" y="6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65" name="Freeform 490"/>
              <p:cNvSpPr>
                <a:spLocks/>
              </p:cNvSpPr>
              <p:nvPr/>
            </p:nvSpPr>
            <p:spPr bwMode="auto">
              <a:xfrm>
                <a:off x="479" y="2380"/>
                <a:ext cx="15" cy="18"/>
              </a:xfrm>
              <a:custGeom>
                <a:avLst/>
                <a:gdLst>
                  <a:gd name="T0" fmla="*/ 0 w 15"/>
                  <a:gd name="T1" fmla="*/ 9 h 18"/>
                  <a:gd name="T2" fmla="*/ 0 w 15"/>
                  <a:gd name="T3" fmla="*/ 9 h 18"/>
                  <a:gd name="T4" fmla="*/ 0 w 15"/>
                  <a:gd name="T5" fmla="*/ 12 h 18"/>
                  <a:gd name="T6" fmla="*/ 3 w 15"/>
                  <a:gd name="T7" fmla="*/ 15 h 18"/>
                  <a:gd name="T8" fmla="*/ 3 w 15"/>
                  <a:gd name="T9" fmla="*/ 18 h 18"/>
                  <a:gd name="T10" fmla="*/ 15 w 15"/>
                  <a:gd name="T11" fmla="*/ 15 h 18"/>
                  <a:gd name="T12" fmla="*/ 15 w 15"/>
                  <a:gd name="T13" fmla="*/ 12 h 18"/>
                  <a:gd name="T14" fmla="*/ 12 w 15"/>
                  <a:gd name="T15" fmla="*/ 6 h 18"/>
                  <a:gd name="T16" fmla="*/ 9 w 15"/>
                  <a:gd name="T17" fmla="*/ 0 h 18"/>
                  <a:gd name="T18" fmla="*/ 9 w 15"/>
                  <a:gd name="T19" fmla="*/ 0 h 18"/>
                  <a:gd name="T20" fmla="*/ 0 w 15"/>
                  <a:gd name="T21" fmla="*/ 9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8"/>
                  <a:gd name="T35" fmla="*/ 15 w 15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8">
                    <a:moveTo>
                      <a:pt x="0" y="9"/>
                    </a:moveTo>
                    <a:lnTo>
                      <a:pt x="0" y="9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2" y="6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66" name="Rectangle 491"/>
              <p:cNvSpPr>
                <a:spLocks noChangeArrowheads="1"/>
              </p:cNvSpPr>
              <p:nvPr/>
            </p:nvSpPr>
            <p:spPr bwMode="auto">
              <a:xfrm>
                <a:off x="488" y="2380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67" name="Freeform 492"/>
              <p:cNvSpPr>
                <a:spLocks/>
              </p:cNvSpPr>
              <p:nvPr/>
            </p:nvSpPr>
            <p:spPr bwMode="auto">
              <a:xfrm>
                <a:off x="452" y="2356"/>
                <a:ext cx="36" cy="33"/>
              </a:xfrm>
              <a:custGeom>
                <a:avLst/>
                <a:gdLst>
                  <a:gd name="T0" fmla="*/ 0 w 36"/>
                  <a:gd name="T1" fmla="*/ 3 h 33"/>
                  <a:gd name="T2" fmla="*/ 0 w 36"/>
                  <a:gd name="T3" fmla="*/ 3 h 33"/>
                  <a:gd name="T4" fmla="*/ 0 w 36"/>
                  <a:gd name="T5" fmla="*/ 6 h 33"/>
                  <a:gd name="T6" fmla="*/ 3 w 36"/>
                  <a:gd name="T7" fmla="*/ 9 h 33"/>
                  <a:gd name="T8" fmla="*/ 3 w 36"/>
                  <a:gd name="T9" fmla="*/ 9 h 33"/>
                  <a:gd name="T10" fmla="*/ 6 w 36"/>
                  <a:gd name="T11" fmla="*/ 12 h 33"/>
                  <a:gd name="T12" fmla="*/ 9 w 36"/>
                  <a:gd name="T13" fmla="*/ 18 h 33"/>
                  <a:gd name="T14" fmla="*/ 12 w 36"/>
                  <a:gd name="T15" fmla="*/ 21 h 33"/>
                  <a:gd name="T16" fmla="*/ 18 w 36"/>
                  <a:gd name="T17" fmla="*/ 24 h 33"/>
                  <a:gd name="T18" fmla="*/ 21 w 36"/>
                  <a:gd name="T19" fmla="*/ 27 h 33"/>
                  <a:gd name="T20" fmla="*/ 24 w 36"/>
                  <a:gd name="T21" fmla="*/ 30 h 33"/>
                  <a:gd name="T22" fmla="*/ 27 w 36"/>
                  <a:gd name="T23" fmla="*/ 33 h 33"/>
                  <a:gd name="T24" fmla="*/ 36 w 36"/>
                  <a:gd name="T25" fmla="*/ 24 h 33"/>
                  <a:gd name="T26" fmla="*/ 33 w 36"/>
                  <a:gd name="T27" fmla="*/ 21 h 33"/>
                  <a:gd name="T28" fmla="*/ 30 w 36"/>
                  <a:gd name="T29" fmla="*/ 15 h 33"/>
                  <a:gd name="T30" fmla="*/ 24 w 36"/>
                  <a:gd name="T31" fmla="*/ 12 h 33"/>
                  <a:gd name="T32" fmla="*/ 21 w 36"/>
                  <a:gd name="T33" fmla="*/ 9 h 33"/>
                  <a:gd name="T34" fmla="*/ 18 w 36"/>
                  <a:gd name="T35" fmla="*/ 6 h 33"/>
                  <a:gd name="T36" fmla="*/ 15 w 36"/>
                  <a:gd name="T37" fmla="*/ 3 h 33"/>
                  <a:gd name="T38" fmla="*/ 15 w 36"/>
                  <a:gd name="T39" fmla="*/ 3 h 33"/>
                  <a:gd name="T40" fmla="*/ 15 w 36"/>
                  <a:gd name="T41" fmla="*/ 3 h 33"/>
                  <a:gd name="T42" fmla="*/ 12 w 36"/>
                  <a:gd name="T43" fmla="*/ 0 h 33"/>
                  <a:gd name="T44" fmla="*/ 12 w 36"/>
                  <a:gd name="T45" fmla="*/ 0 h 33"/>
                  <a:gd name="T46" fmla="*/ 12 w 36"/>
                  <a:gd name="T47" fmla="*/ 0 h 33"/>
                  <a:gd name="T48" fmla="*/ 0 w 36"/>
                  <a:gd name="T49" fmla="*/ 3 h 3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"/>
                  <a:gd name="T76" fmla="*/ 0 h 33"/>
                  <a:gd name="T77" fmla="*/ 36 w 36"/>
                  <a:gd name="T78" fmla="*/ 33 h 3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" h="33">
                    <a:moveTo>
                      <a:pt x="0" y="3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6" y="12"/>
                    </a:lnTo>
                    <a:lnTo>
                      <a:pt x="9" y="18"/>
                    </a:lnTo>
                    <a:lnTo>
                      <a:pt x="12" y="21"/>
                    </a:lnTo>
                    <a:lnTo>
                      <a:pt x="18" y="24"/>
                    </a:lnTo>
                    <a:lnTo>
                      <a:pt x="21" y="27"/>
                    </a:lnTo>
                    <a:lnTo>
                      <a:pt x="24" y="30"/>
                    </a:lnTo>
                    <a:lnTo>
                      <a:pt x="27" y="33"/>
                    </a:lnTo>
                    <a:lnTo>
                      <a:pt x="36" y="24"/>
                    </a:lnTo>
                    <a:lnTo>
                      <a:pt x="33" y="21"/>
                    </a:lnTo>
                    <a:lnTo>
                      <a:pt x="30" y="15"/>
                    </a:lnTo>
                    <a:lnTo>
                      <a:pt x="24" y="12"/>
                    </a:lnTo>
                    <a:lnTo>
                      <a:pt x="21" y="9"/>
                    </a:lnTo>
                    <a:lnTo>
                      <a:pt x="18" y="6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68" name="Rectangle 493"/>
              <p:cNvSpPr>
                <a:spLocks noChangeArrowheads="1"/>
              </p:cNvSpPr>
              <p:nvPr/>
            </p:nvSpPr>
            <p:spPr bwMode="auto">
              <a:xfrm>
                <a:off x="464" y="2356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69" name="Freeform 494"/>
              <p:cNvSpPr>
                <a:spLocks/>
              </p:cNvSpPr>
              <p:nvPr/>
            </p:nvSpPr>
            <p:spPr bwMode="auto">
              <a:xfrm>
                <a:off x="452" y="2341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0 h 18"/>
                  <a:gd name="T4" fmla="*/ 0 w 12"/>
                  <a:gd name="T5" fmla="*/ 6 h 18"/>
                  <a:gd name="T6" fmla="*/ 0 w 12"/>
                  <a:gd name="T7" fmla="*/ 12 h 18"/>
                  <a:gd name="T8" fmla="*/ 0 w 12"/>
                  <a:gd name="T9" fmla="*/ 18 h 18"/>
                  <a:gd name="T10" fmla="*/ 12 w 12"/>
                  <a:gd name="T11" fmla="*/ 15 h 18"/>
                  <a:gd name="T12" fmla="*/ 12 w 12"/>
                  <a:gd name="T13" fmla="*/ 9 h 18"/>
                  <a:gd name="T14" fmla="*/ 12 w 12"/>
                  <a:gd name="T15" fmla="*/ 6 h 18"/>
                  <a:gd name="T16" fmla="*/ 12 w 12"/>
                  <a:gd name="T17" fmla="*/ 3 h 18"/>
                  <a:gd name="T18" fmla="*/ 12 w 12"/>
                  <a:gd name="T19" fmla="*/ 0 h 18"/>
                  <a:gd name="T20" fmla="*/ 0 w 12"/>
                  <a:gd name="T21" fmla="*/ 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18"/>
                  <a:gd name="T35" fmla="*/ 12 w 12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15"/>
                    </a:lnTo>
                    <a:lnTo>
                      <a:pt x="12" y="9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70" name="Freeform 495"/>
              <p:cNvSpPr>
                <a:spLocks/>
              </p:cNvSpPr>
              <p:nvPr/>
            </p:nvSpPr>
            <p:spPr bwMode="auto">
              <a:xfrm>
                <a:off x="455" y="2314"/>
                <a:ext cx="15" cy="15"/>
              </a:xfrm>
              <a:custGeom>
                <a:avLst/>
                <a:gdLst>
                  <a:gd name="T0" fmla="*/ 3 w 15"/>
                  <a:gd name="T1" fmla="*/ 0 h 15"/>
                  <a:gd name="T2" fmla="*/ 3 w 15"/>
                  <a:gd name="T3" fmla="*/ 3 h 15"/>
                  <a:gd name="T4" fmla="*/ 0 w 15"/>
                  <a:gd name="T5" fmla="*/ 12 h 15"/>
                  <a:gd name="T6" fmla="*/ 12 w 15"/>
                  <a:gd name="T7" fmla="*/ 15 h 15"/>
                  <a:gd name="T8" fmla="*/ 15 w 15"/>
                  <a:gd name="T9" fmla="*/ 9 h 15"/>
                  <a:gd name="T10" fmla="*/ 15 w 15"/>
                  <a:gd name="T11" fmla="*/ 3 h 15"/>
                  <a:gd name="T12" fmla="*/ 3 w 1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3" y="0"/>
                    </a:moveTo>
                    <a:lnTo>
                      <a:pt x="3" y="3"/>
                    </a:lnTo>
                    <a:lnTo>
                      <a:pt x="0" y="12"/>
                    </a:lnTo>
                    <a:lnTo>
                      <a:pt x="12" y="15"/>
                    </a:lnTo>
                    <a:lnTo>
                      <a:pt x="15" y="9"/>
                    </a:lnTo>
                    <a:lnTo>
                      <a:pt x="15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71" name="Freeform 496"/>
              <p:cNvSpPr>
                <a:spLocks/>
              </p:cNvSpPr>
              <p:nvPr/>
            </p:nvSpPr>
            <p:spPr bwMode="auto">
              <a:xfrm>
                <a:off x="461" y="2290"/>
                <a:ext cx="15" cy="15"/>
              </a:xfrm>
              <a:custGeom>
                <a:avLst/>
                <a:gdLst>
                  <a:gd name="T0" fmla="*/ 0 w 15"/>
                  <a:gd name="T1" fmla="*/ 3 h 15"/>
                  <a:gd name="T2" fmla="*/ 0 w 15"/>
                  <a:gd name="T3" fmla="*/ 3 h 15"/>
                  <a:gd name="T4" fmla="*/ 0 w 15"/>
                  <a:gd name="T5" fmla="*/ 6 h 15"/>
                  <a:gd name="T6" fmla="*/ 3 w 15"/>
                  <a:gd name="T7" fmla="*/ 9 h 15"/>
                  <a:gd name="T8" fmla="*/ 3 w 15"/>
                  <a:gd name="T9" fmla="*/ 12 h 15"/>
                  <a:gd name="T10" fmla="*/ 0 w 15"/>
                  <a:gd name="T11" fmla="*/ 12 h 15"/>
                  <a:gd name="T12" fmla="*/ 15 w 15"/>
                  <a:gd name="T13" fmla="*/ 15 h 15"/>
                  <a:gd name="T14" fmla="*/ 15 w 15"/>
                  <a:gd name="T15" fmla="*/ 12 h 15"/>
                  <a:gd name="T16" fmla="*/ 15 w 15"/>
                  <a:gd name="T17" fmla="*/ 9 h 15"/>
                  <a:gd name="T18" fmla="*/ 15 w 15"/>
                  <a:gd name="T19" fmla="*/ 3 h 15"/>
                  <a:gd name="T20" fmla="*/ 12 w 15"/>
                  <a:gd name="T21" fmla="*/ 0 h 15"/>
                  <a:gd name="T22" fmla="*/ 12 w 15"/>
                  <a:gd name="T23" fmla="*/ 0 h 15"/>
                  <a:gd name="T24" fmla="*/ 0 w 15"/>
                  <a:gd name="T25" fmla="*/ 3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15"/>
                  <a:gd name="T41" fmla="*/ 15 w 15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15">
                    <a:moveTo>
                      <a:pt x="0" y="3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5" y="9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72" name="Rectangle 497"/>
              <p:cNvSpPr>
                <a:spLocks noChangeArrowheads="1"/>
              </p:cNvSpPr>
              <p:nvPr/>
            </p:nvSpPr>
            <p:spPr bwMode="auto">
              <a:xfrm>
                <a:off x="461" y="2293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73" name="Freeform 498"/>
              <p:cNvSpPr>
                <a:spLocks/>
              </p:cNvSpPr>
              <p:nvPr/>
            </p:nvSpPr>
            <p:spPr bwMode="auto">
              <a:xfrm>
                <a:off x="461" y="229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0 h 3"/>
                  <a:gd name="T4" fmla="*/ 12 w 12"/>
                  <a:gd name="T5" fmla="*/ 0 h 3"/>
                  <a:gd name="T6" fmla="*/ 0 w 12"/>
                  <a:gd name="T7" fmla="*/ 3 h 3"/>
                  <a:gd name="T8" fmla="*/ 0 w 1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3"/>
                  <a:gd name="T17" fmla="*/ 12 w 1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3">
                    <a:moveTo>
                      <a:pt x="0" y="0"/>
                    </a:moveTo>
                    <a:lnTo>
                      <a:pt x="12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74" name="Freeform 499"/>
              <p:cNvSpPr>
                <a:spLocks/>
              </p:cNvSpPr>
              <p:nvPr/>
            </p:nvSpPr>
            <p:spPr bwMode="auto">
              <a:xfrm>
                <a:off x="449" y="2236"/>
                <a:ext cx="24" cy="42"/>
              </a:xfrm>
              <a:custGeom>
                <a:avLst/>
                <a:gdLst>
                  <a:gd name="T0" fmla="*/ 0 w 24"/>
                  <a:gd name="T1" fmla="*/ 0 h 42"/>
                  <a:gd name="T2" fmla="*/ 0 w 24"/>
                  <a:gd name="T3" fmla="*/ 0 h 42"/>
                  <a:gd name="T4" fmla="*/ 0 w 24"/>
                  <a:gd name="T5" fmla="*/ 6 h 42"/>
                  <a:gd name="T6" fmla="*/ 3 w 24"/>
                  <a:gd name="T7" fmla="*/ 15 h 42"/>
                  <a:gd name="T8" fmla="*/ 3 w 24"/>
                  <a:gd name="T9" fmla="*/ 21 h 42"/>
                  <a:gd name="T10" fmla="*/ 6 w 24"/>
                  <a:gd name="T11" fmla="*/ 30 h 42"/>
                  <a:gd name="T12" fmla="*/ 9 w 24"/>
                  <a:gd name="T13" fmla="*/ 36 h 42"/>
                  <a:gd name="T14" fmla="*/ 9 w 24"/>
                  <a:gd name="T15" fmla="*/ 42 h 42"/>
                  <a:gd name="T16" fmla="*/ 9 w 24"/>
                  <a:gd name="T17" fmla="*/ 42 h 42"/>
                  <a:gd name="T18" fmla="*/ 24 w 24"/>
                  <a:gd name="T19" fmla="*/ 42 h 42"/>
                  <a:gd name="T20" fmla="*/ 24 w 24"/>
                  <a:gd name="T21" fmla="*/ 39 h 42"/>
                  <a:gd name="T22" fmla="*/ 21 w 24"/>
                  <a:gd name="T23" fmla="*/ 33 h 42"/>
                  <a:gd name="T24" fmla="*/ 18 w 24"/>
                  <a:gd name="T25" fmla="*/ 27 h 42"/>
                  <a:gd name="T26" fmla="*/ 18 w 24"/>
                  <a:gd name="T27" fmla="*/ 18 h 42"/>
                  <a:gd name="T28" fmla="*/ 15 w 24"/>
                  <a:gd name="T29" fmla="*/ 12 h 42"/>
                  <a:gd name="T30" fmla="*/ 15 w 24"/>
                  <a:gd name="T31" fmla="*/ 6 h 42"/>
                  <a:gd name="T32" fmla="*/ 12 w 24"/>
                  <a:gd name="T33" fmla="*/ 0 h 42"/>
                  <a:gd name="T34" fmla="*/ 12 w 24"/>
                  <a:gd name="T35" fmla="*/ 0 h 42"/>
                  <a:gd name="T36" fmla="*/ 0 w 24"/>
                  <a:gd name="T37" fmla="*/ 0 h 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"/>
                  <a:gd name="T58" fmla="*/ 0 h 42"/>
                  <a:gd name="T59" fmla="*/ 24 w 24"/>
                  <a:gd name="T60" fmla="*/ 42 h 4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" h="4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3" y="15"/>
                    </a:lnTo>
                    <a:lnTo>
                      <a:pt x="3" y="21"/>
                    </a:lnTo>
                    <a:lnTo>
                      <a:pt x="6" y="30"/>
                    </a:lnTo>
                    <a:lnTo>
                      <a:pt x="9" y="36"/>
                    </a:lnTo>
                    <a:lnTo>
                      <a:pt x="9" y="42"/>
                    </a:lnTo>
                    <a:lnTo>
                      <a:pt x="24" y="42"/>
                    </a:lnTo>
                    <a:lnTo>
                      <a:pt x="24" y="39"/>
                    </a:lnTo>
                    <a:lnTo>
                      <a:pt x="21" y="33"/>
                    </a:lnTo>
                    <a:lnTo>
                      <a:pt x="18" y="27"/>
                    </a:lnTo>
                    <a:lnTo>
                      <a:pt x="18" y="18"/>
                    </a:lnTo>
                    <a:lnTo>
                      <a:pt x="15" y="12"/>
                    </a:lnTo>
                    <a:lnTo>
                      <a:pt x="15" y="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75" name="Freeform 500"/>
              <p:cNvSpPr>
                <a:spLocks/>
              </p:cNvSpPr>
              <p:nvPr/>
            </p:nvSpPr>
            <p:spPr bwMode="auto">
              <a:xfrm>
                <a:off x="449" y="2212"/>
                <a:ext cx="18" cy="24"/>
              </a:xfrm>
              <a:custGeom>
                <a:avLst/>
                <a:gdLst>
                  <a:gd name="T0" fmla="*/ 3 w 18"/>
                  <a:gd name="T1" fmla="*/ 0 h 24"/>
                  <a:gd name="T2" fmla="*/ 3 w 18"/>
                  <a:gd name="T3" fmla="*/ 6 h 24"/>
                  <a:gd name="T4" fmla="*/ 0 w 18"/>
                  <a:gd name="T5" fmla="*/ 15 h 24"/>
                  <a:gd name="T6" fmla="*/ 0 w 18"/>
                  <a:gd name="T7" fmla="*/ 24 h 24"/>
                  <a:gd name="T8" fmla="*/ 12 w 18"/>
                  <a:gd name="T9" fmla="*/ 24 h 24"/>
                  <a:gd name="T10" fmla="*/ 15 w 18"/>
                  <a:gd name="T11" fmla="*/ 18 h 24"/>
                  <a:gd name="T12" fmla="*/ 15 w 18"/>
                  <a:gd name="T13" fmla="*/ 9 h 24"/>
                  <a:gd name="T14" fmla="*/ 18 w 18"/>
                  <a:gd name="T15" fmla="*/ 3 h 24"/>
                  <a:gd name="T16" fmla="*/ 3 w 18"/>
                  <a:gd name="T17" fmla="*/ 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24"/>
                  <a:gd name="T29" fmla="*/ 18 w 18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24">
                    <a:moveTo>
                      <a:pt x="3" y="0"/>
                    </a:moveTo>
                    <a:lnTo>
                      <a:pt x="3" y="6"/>
                    </a:lnTo>
                    <a:lnTo>
                      <a:pt x="0" y="15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5" y="18"/>
                    </a:lnTo>
                    <a:lnTo>
                      <a:pt x="15" y="9"/>
                    </a:lnTo>
                    <a:lnTo>
                      <a:pt x="18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76" name="Freeform 501"/>
              <p:cNvSpPr>
                <a:spLocks/>
              </p:cNvSpPr>
              <p:nvPr/>
            </p:nvSpPr>
            <p:spPr bwMode="auto">
              <a:xfrm>
                <a:off x="458" y="2185"/>
                <a:ext cx="18" cy="18"/>
              </a:xfrm>
              <a:custGeom>
                <a:avLst/>
                <a:gdLst>
                  <a:gd name="T0" fmla="*/ 6 w 18"/>
                  <a:gd name="T1" fmla="*/ 0 h 18"/>
                  <a:gd name="T2" fmla="*/ 6 w 18"/>
                  <a:gd name="T3" fmla="*/ 3 h 18"/>
                  <a:gd name="T4" fmla="*/ 3 w 18"/>
                  <a:gd name="T5" fmla="*/ 9 h 18"/>
                  <a:gd name="T6" fmla="*/ 0 w 18"/>
                  <a:gd name="T7" fmla="*/ 12 h 18"/>
                  <a:gd name="T8" fmla="*/ 0 w 18"/>
                  <a:gd name="T9" fmla="*/ 15 h 18"/>
                  <a:gd name="T10" fmla="*/ 12 w 18"/>
                  <a:gd name="T11" fmla="*/ 18 h 18"/>
                  <a:gd name="T12" fmla="*/ 12 w 18"/>
                  <a:gd name="T13" fmla="*/ 18 h 18"/>
                  <a:gd name="T14" fmla="*/ 15 w 18"/>
                  <a:gd name="T15" fmla="*/ 15 h 18"/>
                  <a:gd name="T16" fmla="*/ 15 w 18"/>
                  <a:gd name="T17" fmla="*/ 12 h 18"/>
                  <a:gd name="T18" fmla="*/ 18 w 18"/>
                  <a:gd name="T19" fmla="*/ 9 h 18"/>
                  <a:gd name="T20" fmla="*/ 6 w 18"/>
                  <a:gd name="T21" fmla="*/ 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8"/>
                  <a:gd name="T35" fmla="*/ 18 w 18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8">
                    <a:moveTo>
                      <a:pt x="6" y="0"/>
                    </a:moveTo>
                    <a:lnTo>
                      <a:pt x="6" y="3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2" y="18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8" y="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77" name="Freeform 502"/>
              <p:cNvSpPr>
                <a:spLocks/>
              </p:cNvSpPr>
              <p:nvPr/>
            </p:nvSpPr>
            <p:spPr bwMode="auto">
              <a:xfrm>
                <a:off x="473" y="2167"/>
                <a:ext cx="18" cy="18"/>
              </a:xfrm>
              <a:custGeom>
                <a:avLst/>
                <a:gdLst>
                  <a:gd name="T0" fmla="*/ 12 w 18"/>
                  <a:gd name="T1" fmla="*/ 0 h 18"/>
                  <a:gd name="T2" fmla="*/ 6 w 18"/>
                  <a:gd name="T3" fmla="*/ 3 h 18"/>
                  <a:gd name="T4" fmla="*/ 3 w 18"/>
                  <a:gd name="T5" fmla="*/ 6 h 18"/>
                  <a:gd name="T6" fmla="*/ 0 w 18"/>
                  <a:gd name="T7" fmla="*/ 9 h 18"/>
                  <a:gd name="T8" fmla="*/ 9 w 18"/>
                  <a:gd name="T9" fmla="*/ 18 h 18"/>
                  <a:gd name="T10" fmla="*/ 12 w 18"/>
                  <a:gd name="T11" fmla="*/ 15 h 18"/>
                  <a:gd name="T12" fmla="*/ 15 w 18"/>
                  <a:gd name="T13" fmla="*/ 12 h 18"/>
                  <a:gd name="T14" fmla="*/ 18 w 18"/>
                  <a:gd name="T15" fmla="*/ 9 h 18"/>
                  <a:gd name="T16" fmla="*/ 12 w 18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12" y="0"/>
                    </a:moveTo>
                    <a:lnTo>
                      <a:pt x="6" y="3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9" y="18"/>
                    </a:lnTo>
                    <a:lnTo>
                      <a:pt x="12" y="15"/>
                    </a:lnTo>
                    <a:lnTo>
                      <a:pt x="15" y="12"/>
                    </a:lnTo>
                    <a:lnTo>
                      <a:pt x="18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78" name="Freeform 503"/>
              <p:cNvSpPr>
                <a:spLocks/>
              </p:cNvSpPr>
              <p:nvPr/>
            </p:nvSpPr>
            <p:spPr bwMode="auto">
              <a:xfrm>
                <a:off x="497" y="2152"/>
                <a:ext cx="69" cy="18"/>
              </a:xfrm>
              <a:custGeom>
                <a:avLst/>
                <a:gdLst>
                  <a:gd name="T0" fmla="*/ 69 w 69"/>
                  <a:gd name="T1" fmla="*/ 6 h 18"/>
                  <a:gd name="T2" fmla="*/ 63 w 69"/>
                  <a:gd name="T3" fmla="*/ 3 h 18"/>
                  <a:gd name="T4" fmla="*/ 54 w 69"/>
                  <a:gd name="T5" fmla="*/ 3 h 18"/>
                  <a:gd name="T6" fmla="*/ 48 w 69"/>
                  <a:gd name="T7" fmla="*/ 0 h 18"/>
                  <a:gd name="T8" fmla="*/ 39 w 69"/>
                  <a:gd name="T9" fmla="*/ 0 h 18"/>
                  <a:gd name="T10" fmla="*/ 33 w 69"/>
                  <a:gd name="T11" fmla="*/ 0 h 18"/>
                  <a:gd name="T12" fmla="*/ 27 w 69"/>
                  <a:gd name="T13" fmla="*/ 0 h 18"/>
                  <a:gd name="T14" fmla="*/ 21 w 69"/>
                  <a:gd name="T15" fmla="*/ 0 h 18"/>
                  <a:gd name="T16" fmla="*/ 12 w 69"/>
                  <a:gd name="T17" fmla="*/ 3 h 18"/>
                  <a:gd name="T18" fmla="*/ 9 w 69"/>
                  <a:gd name="T19" fmla="*/ 3 h 18"/>
                  <a:gd name="T20" fmla="*/ 3 w 69"/>
                  <a:gd name="T21" fmla="*/ 6 h 18"/>
                  <a:gd name="T22" fmla="*/ 0 w 69"/>
                  <a:gd name="T23" fmla="*/ 6 h 18"/>
                  <a:gd name="T24" fmla="*/ 6 w 69"/>
                  <a:gd name="T25" fmla="*/ 18 h 18"/>
                  <a:gd name="T26" fmla="*/ 6 w 69"/>
                  <a:gd name="T27" fmla="*/ 18 h 18"/>
                  <a:gd name="T28" fmla="*/ 12 w 69"/>
                  <a:gd name="T29" fmla="*/ 15 h 18"/>
                  <a:gd name="T30" fmla="*/ 15 w 69"/>
                  <a:gd name="T31" fmla="*/ 15 h 18"/>
                  <a:gd name="T32" fmla="*/ 21 w 69"/>
                  <a:gd name="T33" fmla="*/ 12 h 18"/>
                  <a:gd name="T34" fmla="*/ 27 w 69"/>
                  <a:gd name="T35" fmla="*/ 12 h 18"/>
                  <a:gd name="T36" fmla="*/ 33 w 69"/>
                  <a:gd name="T37" fmla="*/ 12 h 18"/>
                  <a:gd name="T38" fmla="*/ 39 w 69"/>
                  <a:gd name="T39" fmla="*/ 12 h 18"/>
                  <a:gd name="T40" fmla="*/ 45 w 69"/>
                  <a:gd name="T41" fmla="*/ 15 h 18"/>
                  <a:gd name="T42" fmla="*/ 51 w 69"/>
                  <a:gd name="T43" fmla="*/ 15 h 18"/>
                  <a:gd name="T44" fmla="*/ 60 w 69"/>
                  <a:gd name="T45" fmla="*/ 15 h 18"/>
                  <a:gd name="T46" fmla="*/ 66 w 69"/>
                  <a:gd name="T47" fmla="*/ 18 h 18"/>
                  <a:gd name="T48" fmla="*/ 69 w 69"/>
                  <a:gd name="T49" fmla="*/ 6 h 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9"/>
                  <a:gd name="T76" fmla="*/ 0 h 18"/>
                  <a:gd name="T77" fmla="*/ 69 w 69"/>
                  <a:gd name="T78" fmla="*/ 18 h 1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9" h="18">
                    <a:moveTo>
                      <a:pt x="69" y="6"/>
                    </a:moveTo>
                    <a:lnTo>
                      <a:pt x="63" y="3"/>
                    </a:lnTo>
                    <a:lnTo>
                      <a:pt x="54" y="3"/>
                    </a:lnTo>
                    <a:lnTo>
                      <a:pt x="48" y="0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2" y="15"/>
                    </a:lnTo>
                    <a:lnTo>
                      <a:pt x="15" y="15"/>
                    </a:lnTo>
                    <a:lnTo>
                      <a:pt x="21" y="12"/>
                    </a:lnTo>
                    <a:lnTo>
                      <a:pt x="27" y="12"/>
                    </a:lnTo>
                    <a:lnTo>
                      <a:pt x="33" y="12"/>
                    </a:lnTo>
                    <a:lnTo>
                      <a:pt x="39" y="12"/>
                    </a:lnTo>
                    <a:lnTo>
                      <a:pt x="45" y="15"/>
                    </a:lnTo>
                    <a:lnTo>
                      <a:pt x="51" y="15"/>
                    </a:lnTo>
                    <a:lnTo>
                      <a:pt x="60" y="15"/>
                    </a:lnTo>
                    <a:lnTo>
                      <a:pt x="66" y="18"/>
                    </a:lnTo>
                    <a:lnTo>
                      <a:pt x="69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79" name="Freeform 504"/>
              <p:cNvSpPr>
                <a:spLocks/>
              </p:cNvSpPr>
              <p:nvPr/>
            </p:nvSpPr>
            <p:spPr bwMode="auto">
              <a:xfrm>
                <a:off x="572" y="2161"/>
                <a:ext cx="12" cy="15"/>
              </a:xfrm>
              <a:custGeom>
                <a:avLst/>
                <a:gdLst>
                  <a:gd name="T0" fmla="*/ 6 w 12"/>
                  <a:gd name="T1" fmla="*/ 3 h 15"/>
                  <a:gd name="T2" fmla="*/ 12 w 12"/>
                  <a:gd name="T3" fmla="*/ 3 h 15"/>
                  <a:gd name="T4" fmla="*/ 6 w 12"/>
                  <a:gd name="T5" fmla="*/ 0 h 15"/>
                  <a:gd name="T6" fmla="*/ 0 w 12"/>
                  <a:gd name="T7" fmla="*/ 15 h 15"/>
                  <a:gd name="T8" fmla="*/ 6 w 12"/>
                  <a:gd name="T9" fmla="*/ 15 h 15"/>
                  <a:gd name="T10" fmla="*/ 12 w 12"/>
                  <a:gd name="T11" fmla="*/ 15 h 15"/>
                  <a:gd name="T12" fmla="*/ 6 w 12"/>
                  <a:gd name="T13" fmla="*/ 3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5"/>
                  <a:gd name="T23" fmla="*/ 12 w 12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5">
                    <a:moveTo>
                      <a:pt x="6" y="3"/>
                    </a:moveTo>
                    <a:lnTo>
                      <a:pt x="12" y="3"/>
                    </a:lnTo>
                    <a:lnTo>
                      <a:pt x="6" y="0"/>
                    </a:lnTo>
                    <a:lnTo>
                      <a:pt x="0" y="15"/>
                    </a:lnTo>
                    <a:lnTo>
                      <a:pt x="6" y="15"/>
                    </a:lnTo>
                    <a:lnTo>
                      <a:pt x="12" y="15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80" name="Freeform 505"/>
              <p:cNvSpPr>
                <a:spLocks/>
              </p:cNvSpPr>
              <p:nvPr/>
            </p:nvSpPr>
            <p:spPr bwMode="auto">
              <a:xfrm>
                <a:off x="578" y="2176"/>
                <a:ext cx="6" cy="3"/>
              </a:xfrm>
              <a:custGeom>
                <a:avLst/>
                <a:gdLst>
                  <a:gd name="T0" fmla="*/ 6 w 6"/>
                  <a:gd name="T1" fmla="*/ 0 h 3"/>
                  <a:gd name="T2" fmla="*/ 3 w 6"/>
                  <a:gd name="T3" fmla="*/ 3 h 3"/>
                  <a:gd name="T4" fmla="*/ 0 w 6"/>
                  <a:gd name="T5" fmla="*/ 0 h 3"/>
                  <a:gd name="T6" fmla="*/ 6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3"/>
                  <a:gd name="T14" fmla="*/ 6 w 6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3">
                    <a:moveTo>
                      <a:pt x="6" y="0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81" name="Freeform 506"/>
              <p:cNvSpPr>
                <a:spLocks/>
              </p:cNvSpPr>
              <p:nvPr/>
            </p:nvSpPr>
            <p:spPr bwMode="auto">
              <a:xfrm>
                <a:off x="578" y="2161"/>
                <a:ext cx="12" cy="15"/>
              </a:xfrm>
              <a:custGeom>
                <a:avLst/>
                <a:gdLst>
                  <a:gd name="T0" fmla="*/ 6 w 12"/>
                  <a:gd name="T1" fmla="*/ 0 h 15"/>
                  <a:gd name="T2" fmla="*/ 6 w 12"/>
                  <a:gd name="T3" fmla="*/ 3 h 15"/>
                  <a:gd name="T4" fmla="*/ 0 w 12"/>
                  <a:gd name="T5" fmla="*/ 3 h 15"/>
                  <a:gd name="T6" fmla="*/ 6 w 12"/>
                  <a:gd name="T7" fmla="*/ 15 h 15"/>
                  <a:gd name="T8" fmla="*/ 12 w 12"/>
                  <a:gd name="T9" fmla="*/ 12 h 15"/>
                  <a:gd name="T10" fmla="*/ 12 w 12"/>
                  <a:gd name="T11" fmla="*/ 12 h 15"/>
                  <a:gd name="T12" fmla="*/ 6 w 12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5"/>
                  <a:gd name="T23" fmla="*/ 12 w 12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5">
                    <a:moveTo>
                      <a:pt x="6" y="0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6" y="15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82" name="Freeform 507"/>
              <p:cNvSpPr>
                <a:spLocks/>
              </p:cNvSpPr>
              <p:nvPr/>
            </p:nvSpPr>
            <p:spPr bwMode="auto">
              <a:xfrm>
                <a:off x="599" y="2155"/>
                <a:ext cx="15" cy="15"/>
              </a:xfrm>
              <a:custGeom>
                <a:avLst/>
                <a:gdLst>
                  <a:gd name="T0" fmla="*/ 12 w 15"/>
                  <a:gd name="T1" fmla="*/ 0 h 15"/>
                  <a:gd name="T2" fmla="*/ 6 w 15"/>
                  <a:gd name="T3" fmla="*/ 0 h 15"/>
                  <a:gd name="T4" fmla="*/ 0 w 15"/>
                  <a:gd name="T5" fmla="*/ 3 h 15"/>
                  <a:gd name="T6" fmla="*/ 3 w 15"/>
                  <a:gd name="T7" fmla="*/ 15 h 15"/>
                  <a:gd name="T8" fmla="*/ 9 w 15"/>
                  <a:gd name="T9" fmla="*/ 12 h 15"/>
                  <a:gd name="T10" fmla="*/ 15 w 15"/>
                  <a:gd name="T11" fmla="*/ 12 h 15"/>
                  <a:gd name="T12" fmla="*/ 12 w 1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12" y="0"/>
                    </a:moveTo>
                    <a:lnTo>
                      <a:pt x="6" y="0"/>
                    </a:lnTo>
                    <a:lnTo>
                      <a:pt x="0" y="3"/>
                    </a:lnTo>
                    <a:lnTo>
                      <a:pt x="3" y="15"/>
                    </a:lnTo>
                    <a:lnTo>
                      <a:pt x="9" y="12"/>
                    </a:lnTo>
                    <a:lnTo>
                      <a:pt x="15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83" name="Freeform 508"/>
              <p:cNvSpPr>
                <a:spLocks/>
              </p:cNvSpPr>
              <p:nvPr/>
            </p:nvSpPr>
            <p:spPr bwMode="auto">
              <a:xfrm>
                <a:off x="626" y="2155"/>
                <a:ext cx="66" cy="21"/>
              </a:xfrm>
              <a:custGeom>
                <a:avLst/>
                <a:gdLst>
                  <a:gd name="T0" fmla="*/ 63 w 66"/>
                  <a:gd name="T1" fmla="*/ 6 h 21"/>
                  <a:gd name="T2" fmla="*/ 63 w 66"/>
                  <a:gd name="T3" fmla="*/ 6 h 21"/>
                  <a:gd name="T4" fmla="*/ 60 w 66"/>
                  <a:gd name="T5" fmla="*/ 6 h 21"/>
                  <a:gd name="T6" fmla="*/ 54 w 66"/>
                  <a:gd name="T7" fmla="*/ 6 h 21"/>
                  <a:gd name="T8" fmla="*/ 42 w 66"/>
                  <a:gd name="T9" fmla="*/ 3 h 21"/>
                  <a:gd name="T10" fmla="*/ 27 w 66"/>
                  <a:gd name="T11" fmla="*/ 3 h 21"/>
                  <a:gd name="T12" fmla="*/ 18 w 66"/>
                  <a:gd name="T13" fmla="*/ 0 h 21"/>
                  <a:gd name="T14" fmla="*/ 9 w 66"/>
                  <a:gd name="T15" fmla="*/ 0 h 21"/>
                  <a:gd name="T16" fmla="*/ 0 w 66"/>
                  <a:gd name="T17" fmla="*/ 0 h 21"/>
                  <a:gd name="T18" fmla="*/ 0 w 66"/>
                  <a:gd name="T19" fmla="*/ 12 h 21"/>
                  <a:gd name="T20" fmla="*/ 6 w 66"/>
                  <a:gd name="T21" fmla="*/ 12 h 21"/>
                  <a:gd name="T22" fmla="*/ 15 w 66"/>
                  <a:gd name="T23" fmla="*/ 12 h 21"/>
                  <a:gd name="T24" fmla="*/ 24 w 66"/>
                  <a:gd name="T25" fmla="*/ 15 h 21"/>
                  <a:gd name="T26" fmla="*/ 39 w 66"/>
                  <a:gd name="T27" fmla="*/ 18 h 21"/>
                  <a:gd name="T28" fmla="*/ 51 w 66"/>
                  <a:gd name="T29" fmla="*/ 21 h 21"/>
                  <a:gd name="T30" fmla="*/ 57 w 66"/>
                  <a:gd name="T31" fmla="*/ 21 h 21"/>
                  <a:gd name="T32" fmla="*/ 63 w 66"/>
                  <a:gd name="T33" fmla="*/ 21 h 21"/>
                  <a:gd name="T34" fmla="*/ 66 w 66"/>
                  <a:gd name="T35" fmla="*/ 18 h 21"/>
                  <a:gd name="T36" fmla="*/ 63 w 66"/>
                  <a:gd name="T37" fmla="*/ 6 h 2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6"/>
                  <a:gd name="T58" fmla="*/ 0 h 21"/>
                  <a:gd name="T59" fmla="*/ 66 w 66"/>
                  <a:gd name="T60" fmla="*/ 21 h 2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6" h="21">
                    <a:moveTo>
                      <a:pt x="63" y="6"/>
                    </a:moveTo>
                    <a:lnTo>
                      <a:pt x="63" y="6"/>
                    </a:lnTo>
                    <a:lnTo>
                      <a:pt x="60" y="6"/>
                    </a:lnTo>
                    <a:lnTo>
                      <a:pt x="54" y="6"/>
                    </a:lnTo>
                    <a:lnTo>
                      <a:pt x="42" y="3"/>
                    </a:lnTo>
                    <a:lnTo>
                      <a:pt x="27" y="3"/>
                    </a:lnTo>
                    <a:lnTo>
                      <a:pt x="18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5" y="12"/>
                    </a:lnTo>
                    <a:lnTo>
                      <a:pt x="24" y="15"/>
                    </a:lnTo>
                    <a:lnTo>
                      <a:pt x="39" y="18"/>
                    </a:lnTo>
                    <a:lnTo>
                      <a:pt x="51" y="21"/>
                    </a:lnTo>
                    <a:lnTo>
                      <a:pt x="57" y="21"/>
                    </a:lnTo>
                    <a:lnTo>
                      <a:pt x="63" y="21"/>
                    </a:lnTo>
                    <a:lnTo>
                      <a:pt x="66" y="18"/>
                    </a:lnTo>
                    <a:lnTo>
                      <a:pt x="63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84" name="Freeform 509"/>
              <p:cNvSpPr>
                <a:spLocks/>
              </p:cNvSpPr>
              <p:nvPr/>
            </p:nvSpPr>
            <p:spPr bwMode="auto">
              <a:xfrm>
                <a:off x="683" y="2143"/>
                <a:ext cx="21" cy="15"/>
              </a:xfrm>
              <a:custGeom>
                <a:avLst/>
                <a:gdLst>
                  <a:gd name="T0" fmla="*/ 0 w 21"/>
                  <a:gd name="T1" fmla="*/ 9 h 15"/>
                  <a:gd name="T2" fmla="*/ 6 w 21"/>
                  <a:gd name="T3" fmla="*/ 15 h 15"/>
                  <a:gd name="T4" fmla="*/ 6 w 21"/>
                  <a:gd name="T5" fmla="*/ 15 h 15"/>
                  <a:gd name="T6" fmla="*/ 6 w 21"/>
                  <a:gd name="T7" fmla="*/ 15 h 15"/>
                  <a:gd name="T8" fmla="*/ 21 w 21"/>
                  <a:gd name="T9" fmla="*/ 15 h 15"/>
                  <a:gd name="T10" fmla="*/ 18 w 21"/>
                  <a:gd name="T11" fmla="*/ 9 h 15"/>
                  <a:gd name="T12" fmla="*/ 15 w 21"/>
                  <a:gd name="T13" fmla="*/ 6 h 15"/>
                  <a:gd name="T14" fmla="*/ 12 w 21"/>
                  <a:gd name="T15" fmla="*/ 0 h 15"/>
                  <a:gd name="T16" fmla="*/ 0 w 21"/>
                  <a:gd name="T17" fmla="*/ 9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5"/>
                  <a:gd name="T29" fmla="*/ 21 w 21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5">
                    <a:moveTo>
                      <a:pt x="0" y="9"/>
                    </a:moveTo>
                    <a:lnTo>
                      <a:pt x="6" y="15"/>
                    </a:lnTo>
                    <a:lnTo>
                      <a:pt x="21" y="15"/>
                    </a:lnTo>
                    <a:lnTo>
                      <a:pt x="18" y="9"/>
                    </a:lnTo>
                    <a:lnTo>
                      <a:pt x="15" y="6"/>
                    </a:lnTo>
                    <a:lnTo>
                      <a:pt x="1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85" name="Freeform 510"/>
              <p:cNvSpPr>
                <a:spLocks/>
              </p:cNvSpPr>
              <p:nvPr/>
            </p:nvSpPr>
            <p:spPr bwMode="auto">
              <a:xfrm>
                <a:off x="665" y="2125"/>
                <a:ext cx="18" cy="18"/>
              </a:xfrm>
              <a:custGeom>
                <a:avLst/>
                <a:gdLst>
                  <a:gd name="T0" fmla="*/ 0 w 18"/>
                  <a:gd name="T1" fmla="*/ 6 h 18"/>
                  <a:gd name="T2" fmla="*/ 3 w 18"/>
                  <a:gd name="T3" fmla="*/ 6 h 18"/>
                  <a:gd name="T4" fmla="*/ 3 w 18"/>
                  <a:gd name="T5" fmla="*/ 9 h 18"/>
                  <a:gd name="T6" fmla="*/ 6 w 18"/>
                  <a:gd name="T7" fmla="*/ 15 h 18"/>
                  <a:gd name="T8" fmla="*/ 9 w 18"/>
                  <a:gd name="T9" fmla="*/ 18 h 18"/>
                  <a:gd name="T10" fmla="*/ 18 w 18"/>
                  <a:gd name="T11" fmla="*/ 9 h 18"/>
                  <a:gd name="T12" fmla="*/ 18 w 18"/>
                  <a:gd name="T13" fmla="*/ 6 h 18"/>
                  <a:gd name="T14" fmla="*/ 15 w 18"/>
                  <a:gd name="T15" fmla="*/ 3 h 18"/>
                  <a:gd name="T16" fmla="*/ 15 w 18"/>
                  <a:gd name="T17" fmla="*/ 0 h 18"/>
                  <a:gd name="T18" fmla="*/ 12 w 18"/>
                  <a:gd name="T19" fmla="*/ 0 h 18"/>
                  <a:gd name="T20" fmla="*/ 0 w 18"/>
                  <a:gd name="T21" fmla="*/ 6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8"/>
                  <a:gd name="T35" fmla="*/ 18 w 18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8">
                    <a:moveTo>
                      <a:pt x="0" y="6"/>
                    </a:moveTo>
                    <a:lnTo>
                      <a:pt x="3" y="6"/>
                    </a:lnTo>
                    <a:lnTo>
                      <a:pt x="3" y="9"/>
                    </a:lnTo>
                    <a:lnTo>
                      <a:pt x="6" y="15"/>
                    </a:lnTo>
                    <a:lnTo>
                      <a:pt x="9" y="18"/>
                    </a:lnTo>
                    <a:lnTo>
                      <a:pt x="18" y="9"/>
                    </a:lnTo>
                    <a:lnTo>
                      <a:pt x="18" y="6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86" name="Freeform 511"/>
              <p:cNvSpPr>
                <a:spLocks/>
              </p:cNvSpPr>
              <p:nvPr/>
            </p:nvSpPr>
            <p:spPr bwMode="auto">
              <a:xfrm>
                <a:off x="665" y="2107"/>
                <a:ext cx="12" cy="9"/>
              </a:xfrm>
              <a:custGeom>
                <a:avLst/>
                <a:gdLst>
                  <a:gd name="T0" fmla="*/ 0 w 12"/>
                  <a:gd name="T1" fmla="*/ 3 h 9"/>
                  <a:gd name="T2" fmla="*/ 0 w 12"/>
                  <a:gd name="T3" fmla="*/ 0 h 9"/>
                  <a:gd name="T4" fmla="*/ 0 w 12"/>
                  <a:gd name="T5" fmla="*/ 6 h 9"/>
                  <a:gd name="T6" fmla="*/ 12 w 12"/>
                  <a:gd name="T7" fmla="*/ 9 h 9"/>
                  <a:gd name="T8" fmla="*/ 12 w 12"/>
                  <a:gd name="T9" fmla="*/ 3 h 9"/>
                  <a:gd name="T10" fmla="*/ 12 w 12"/>
                  <a:gd name="T11" fmla="*/ 3 h 9"/>
                  <a:gd name="T12" fmla="*/ 0 w 12"/>
                  <a:gd name="T13" fmla="*/ 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9"/>
                  <a:gd name="T23" fmla="*/ 12 w 12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9">
                    <a:moveTo>
                      <a:pt x="0" y="3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87" name="Rectangle 512"/>
              <p:cNvSpPr>
                <a:spLocks noChangeArrowheads="1"/>
              </p:cNvSpPr>
              <p:nvPr/>
            </p:nvSpPr>
            <p:spPr bwMode="auto">
              <a:xfrm>
                <a:off x="677" y="2110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88" name="Freeform 513"/>
              <p:cNvSpPr>
                <a:spLocks/>
              </p:cNvSpPr>
              <p:nvPr/>
            </p:nvSpPr>
            <p:spPr bwMode="auto">
              <a:xfrm>
                <a:off x="665" y="2068"/>
                <a:ext cx="54" cy="42"/>
              </a:xfrm>
              <a:custGeom>
                <a:avLst/>
                <a:gdLst>
                  <a:gd name="T0" fmla="*/ 48 w 54"/>
                  <a:gd name="T1" fmla="*/ 0 h 42"/>
                  <a:gd name="T2" fmla="*/ 42 w 54"/>
                  <a:gd name="T3" fmla="*/ 6 h 42"/>
                  <a:gd name="T4" fmla="*/ 30 w 54"/>
                  <a:gd name="T5" fmla="*/ 9 h 42"/>
                  <a:gd name="T6" fmla="*/ 27 w 54"/>
                  <a:gd name="T7" fmla="*/ 12 h 42"/>
                  <a:gd name="T8" fmla="*/ 21 w 54"/>
                  <a:gd name="T9" fmla="*/ 15 h 42"/>
                  <a:gd name="T10" fmla="*/ 15 w 54"/>
                  <a:gd name="T11" fmla="*/ 18 h 42"/>
                  <a:gd name="T12" fmla="*/ 9 w 54"/>
                  <a:gd name="T13" fmla="*/ 21 h 42"/>
                  <a:gd name="T14" fmla="*/ 6 w 54"/>
                  <a:gd name="T15" fmla="*/ 24 h 42"/>
                  <a:gd name="T16" fmla="*/ 3 w 54"/>
                  <a:gd name="T17" fmla="*/ 30 h 42"/>
                  <a:gd name="T18" fmla="*/ 3 w 54"/>
                  <a:gd name="T19" fmla="*/ 33 h 42"/>
                  <a:gd name="T20" fmla="*/ 0 w 54"/>
                  <a:gd name="T21" fmla="*/ 36 h 42"/>
                  <a:gd name="T22" fmla="*/ 0 w 54"/>
                  <a:gd name="T23" fmla="*/ 39 h 42"/>
                  <a:gd name="T24" fmla="*/ 0 w 54"/>
                  <a:gd name="T25" fmla="*/ 42 h 42"/>
                  <a:gd name="T26" fmla="*/ 12 w 54"/>
                  <a:gd name="T27" fmla="*/ 42 h 42"/>
                  <a:gd name="T28" fmla="*/ 12 w 54"/>
                  <a:gd name="T29" fmla="*/ 39 h 42"/>
                  <a:gd name="T30" fmla="*/ 12 w 54"/>
                  <a:gd name="T31" fmla="*/ 39 h 42"/>
                  <a:gd name="T32" fmla="*/ 15 w 54"/>
                  <a:gd name="T33" fmla="*/ 36 h 42"/>
                  <a:gd name="T34" fmla="*/ 15 w 54"/>
                  <a:gd name="T35" fmla="*/ 36 h 42"/>
                  <a:gd name="T36" fmla="*/ 15 w 54"/>
                  <a:gd name="T37" fmla="*/ 33 h 42"/>
                  <a:gd name="T38" fmla="*/ 18 w 54"/>
                  <a:gd name="T39" fmla="*/ 30 h 42"/>
                  <a:gd name="T40" fmla="*/ 21 w 54"/>
                  <a:gd name="T41" fmla="*/ 27 h 42"/>
                  <a:gd name="T42" fmla="*/ 27 w 54"/>
                  <a:gd name="T43" fmla="*/ 27 h 42"/>
                  <a:gd name="T44" fmla="*/ 30 w 54"/>
                  <a:gd name="T45" fmla="*/ 24 h 42"/>
                  <a:gd name="T46" fmla="*/ 36 w 54"/>
                  <a:gd name="T47" fmla="*/ 21 h 42"/>
                  <a:gd name="T48" fmla="*/ 48 w 54"/>
                  <a:gd name="T49" fmla="*/ 15 h 42"/>
                  <a:gd name="T50" fmla="*/ 54 w 54"/>
                  <a:gd name="T51" fmla="*/ 12 h 42"/>
                  <a:gd name="T52" fmla="*/ 48 w 54"/>
                  <a:gd name="T53" fmla="*/ 0 h 4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4"/>
                  <a:gd name="T82" fmla="*/ 0 h 42"/>
                  <a:gd name="T83" fmla="*/ 54 w 54"/>
                  <a:gd name="T84" fmla="*/ 42 h 4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4" h="42">
                    <a:moveTo>
                      <a:pt x="48" y="0"/>
                    </a:moveTo>
                    <a:lnTo>
                      <a:pt x="42" y="6"/>
                    </a:lnTo>
                    <a:lnTo>
                      <a:pt x="30" y="9"/>
                    </a:lnTo>
                    <a:lnTo>
                      <a:pt x="27" y="12"/>
                    </a:lnTo>
                    <a:lnTo>
                      <a:pt x="21" y="15"/>
                    </a:lnTo>
                    <a:lnTo>
                      <a:pt x="15" y="18"/>
                    </a:lnTo>
                    <a:lnTo>
                      <a:pt x="9" y="21"/>
                    </a:lnTo>
                    <a:lnTo>
                      <a:pt x="6" y="24"/>
                    </a:lnTo>
                    <a:lnTo>
                      <a:pt x="3" y="30"/>
                    </a:lnTo>
                    <a:lnTo>
                      <a:pt x="3" y="33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0" y="42"/>
                    </a:lnTo>
                    <a:lnTo>
                      <a:pt x="12" y="42"/>
                    </a:lnTo>
                    <a:lnTo>
                      <a:pt x="12" y="39"/>
                    </a:lnTo>
                    <a:lnTo>
                      <a:pt x="15" y="36"/>
                    </a:lnTo>
                    <a:lnTo>
                      <a:pt x="15" y="33"/>
                    </a:lnTo>
                    <a:lnTo>
                      <a:pt x="18" y="30"/>
                    </a:lnTo>
                    <a:lnTo>
                      <a:pt x="21" y="27"/>
                    </a:lnTo>
                    <a:lnTo>
                      <a:pt x="27" y="27"/>
                    </a:lnTo>
                    <a:lnTo>
                      <a:pt x="30" y="24"/>
                    </a:lnTo>
                    <a:lnTo>
                      <a:pt x="36" y="21"/>
                    </a:lnTo>
                    <a:lnTo>
                      <a:pt x="48" y="15"/>
                    </a:lnTo>
                    <a:lnTo>
                      <a:pt x="54" y="1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89" name="Freeform 514"/>
              <p:cNvSpPr>
                <a:spLocks/>
              </p:cNvSpPr>
              <p:nvPr/>
            </p:nvSpPr>
            <p:spPr bwMode="auto">
              <a:xfrm>
                <a:off x="722" y="2062"/>
                <a:ext cx="12" cy="9"/>
              </a:xfrm>
              <a:custGeom>
                <a:avLst/>
                <a:gdLst>
                  <a:gd name="T0" fmla="*/ 0 w 12"/>
                  <a:gd name="T1" fmla="*/ 0 h 9"/>
                  <a:gd name="T2" fmla="*/ 0 w 12"/>
                  <a:gd name="T3" fmla="*/ 0 h 9"/>
                  <a:gd name="T4" fmla="*/ 0 w 12"/>
                  <a:gd name="T5" fmla="*/ 0 h 9"/>
                  <a:gd name="T6" fmla="*/ 0 w 12"/>
                  <a:gd name="T7" fmla="*/ 0 h 9"/>
                  <a:gd name="T8" fmla="*/ 0 w 12"/>
                  <a:gd name="T9" fmla="*/ 0 h 9"/>
                  <a:gd name="T10" fmla="*/ 9 w 12"/>
                  <a:gd name="T11" fmla="*/ 9 h 9"/>
                  <a:gd name="T12" fmla="*/ 12 w 12"/>
                  <a:gd name="T13" fmla="*/ 6 h 9"/>
                  <a:gd name="T14" fmla="*/ 12 w 12"/>
                  <a:gd name="T15" fmla="*/ 3 h 9"/>
                  <a:gd name="T16" fmla="*/ 12 w 12"/>
                  <a:gd name="T17" fmla="*/ 0 h 9"/>
                  <a:gd name="T18" fmla="*/ 12 w 12"/>
                  <a:gd name="T19" fmla="*/ 0 h 9"/>
                  <a:gd name="T20" fmla="*/ 0 w 12"/>
                  <a:gd name="T21" fmla="*/ 0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9"/>
                  <a:gd name="T35" fmla="*/ 12 w 12"/>
                  <a:gd name="T36" fmla="*/ 9 h 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9">
                    <a:moveTo>
                      <a:pt x="0" y="0"/>
                    </a:moveTo>
                    <a:lnTo>
                      <a:pt x="0" y="0"/>
                    </a:lnTo>
                    <a:lnTo>
                      <a:pt x="9" y="9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90" name="Rectangle 515"/>
              <p:cNvSpPr>
                <a:spLocks noChangeArrowheads="1"/>
              </p:cNvSpPr>
              <p:nvPr/>
            </p:nvSpPr>
            <p:spPr bwMode="auto">
              <a:xfrm>
                <a:off x="734" y="2062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91" name="Freeform 516"/>
              <p:cNvSpPr>
                <a:spLocks/>
              </p:cNvSpPr>
              <p:nvPr/>
            </p:nvSpPr>
            <p:spPr bwMode="auto">
              <a:xfrm>
                <a:off x="722" y="2053"/>
                <a:ext cx="15" cy="9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3 h 9"/>
                  <a:gd name="T4" fmla="*/ 0 w 15"/>
                  <a:gd name="T5" fmla="*/ 9 h 9"/>
                  <a:gd name="T6" fmla="*/ 12 w 15"/>
                  <a:gd name="T7" fmla="*/ 9 h 9"/>
                  <a:gd name="T8" fmla="*/ 12 w 15"/>
                  <a:gd name="T9" fmla="*/ 3 h 9"/>
                  <a:gd name="T10" fmla="*/ 15 w 15"/>
                  <a:gd name="T11" fmla="*/ 0 h 9"/>
                  <a:gd name="T12" fmla="*/ 0 w 15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9"/>
                  <a:gd name="T23" fmla="*/ 15 w 15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9">
                    <a:moveTo>
                      <a:pt x="0" y="0"/>
                    </a:moveTo>
                    <a:lnTo>
                      <a:pt x="0" y="3"/>
                    </a:lnTo>
                    <a:lnTo>
                      <a:pt x="0" y="9"/>
                    </a:lnTo>
                    <a:lnTo>
                      <a:pt x="12" y="9"/>
                    </a:lnTo>
                    <a:lnTo>
                      <a:pt x="12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92" name="Freeform 517"/>
              <p:cNvSpPr>
                <a:spLocks/>
              </p:cNvSpPr>
              <p:nvPr/>
            </p:nvSpPr>
            <p:spPr bwMode="auto">
              <a:xfrm>
                <a:off x="728" y="2029"/>
                <a:ext cx="15" cy="15"/>
              </a:xfrm>
              <a:custGeom>
                <a:avLst/>
                <a:gdLst>
                  <a:gd name="T0" fmla="*/ 9 w 15"/>
                  <a:gd name="T1" fmla="*/ 0 h 15"/>
                  <a:gd name="T2" fmla="*/ 9 w 15"/>
                  <a:gd name="T3" fmla="*/ 0 h 15"/>
                  <a:gd name="T4" fmla="*/ 6 w 15"/>
                  <a:gd name="T5" fmla="*/ 0 h 15"/>
                  <a:gd name="T6" fmla="*/ 3 w 15"/>
                  <a:gd name="T7" fmla="*/ 3 h 15"/>
                  <a:gd name="T8" fmla="*/ 0 w 15"/>
                  <a:gd name="T9" fmla="*/ 6 h 15"/>
                  <a:gd name="T10" fmla="*/ 0 w 15"/>
                  <a:gd name="T11" fmla="*/ 9 h 15"/>
                  <a:gd name="T12" fmla="*/ 0 w 15"/>
                  <a:gd name="T13" fmla="*/ 9 h 15"/>
                  <a:gd name="T14" fmla="*/ 12 w 15"/>
                  <a:gd name="T15" fmla="*/ 15 h 15"/>
                  <a:gd name="T16" fmla="*/ 12 w 15"/>
                  <a:gd name="T17" fmla="*/ 15 h 15"/>
                  <a:gd name="T18" fmla="*/ 12 w 15"/>
                  <a:gd name="T19" fmla="*/ 15 h 15"/>
                  <a:gd name="T20" fmla="*/ 12 w 15"/>
                  <a:gd name="T21" fmla="*/ 12 h 15"/>
                  <a:gd name="T22" fmla="*/ 12 w 15"/>
                  <a:gd name="T23" fmla="*/ 12 h 15"/>
                  <a:gd name="T24" fmla="*/ 15 w 15"/>
                  <a:gd name="T25" fmla="*/ 12 h 15"/>
                  <a:gd name="T26" fmla="*/ 15 w 15"/>
                  <a:gd name="T27" fmla="*/ 12 h 15"/>
                  <a:gd name="T28" fmla="*/ 9 w 15"/>
                  <a:gd name="T29" fmla="*/ 0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"/>
                  <a:gd name="T46" fmla="*/ 0 h 15"/>
                  <a:gd name="T47" fmla="*/ 15 w 15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" h="15">
                    <a:moveTo>
                      <a:pt x="9" y="0"/>
                    </a:moveTo>
                    <a:lnTo>
                      <a:pt x="9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93" name="Rectangle 518"/>
              <p:cNvSpPr>
                <a:spLocks noChangeArrowheads="1"/>
              </p:cNvSpPr>
              <p:nvPr/>
            </p:nvSpPr>
            <p:spPr bwMode="auto">
              <a:xfrm>
                <a:off x="743" y="2041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94" name="Freeform 519"/>
              <p:cNvSpPr>
                <a:spLocks/>
              </p:cNvSpPr>
              <p:nvPr/>
            </p:nvSpPr>
            <p:spPr bwMode="auto">
              <a:xfrm>
                <a:off x="737" y="2026"/>
                <a:ext cx="9" cy="15"/>
              </a:xfrm>
              <a:custGeom>
                <a:avLst/>
                <a:gdLst>
                  <a:gd name="T0" fmla="*/ 3 w 9"/>
                  <a:gd name="T1" fmla="*/ 0 h 15"/>
                  <a:gd name="T2" fmla="*/ 9 w 9"/>
                  <a:gd name="T3" fmla="*/ 12 h 15"/>
                  <a:gd name="T4" fmla="*/ 6 w 9"/>
                  <a:gd name="T5" fmla="*/ 15 h 15"/>
                  <a:gd name="T6" fmla="*/ 0 w 9"/>
                  <a:gd name="T7" fmla="*/ 3 h 15"/>
                  <a:gd name="T8" fmla="*/ 3 w 9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5"/>
                  <a:gd name="T17" fmla="*/ 9 w 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5">
                    <a:moveTo>
                      <a:pt x="3" y="0"/>
                    </a:moveTo>
                    <a:lnTo>
                      <a:pt x="9" y="12"/>
                    </a:lnTo>
                    <a:lnTo>
                      <a:pt x="6" y="15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95" name="Freeform 520"/>
              <p:cNvSpPr>
                <a:spLocks/>
              </p:cNvSpPr>
              <p:nvPr/>
            </p:nvSpPr>
            <p:spPr bwMode="auto">
              <a:xfrm>
                <a:off x="755" y="2020"/>
                <a:ext cx="24" cy="15"/>
              </a:xfrm>
              <a:custGeom>
                <a:avLst/>
                <a:gdLst>
                  <a:gd name="T0" fmla="*/ 15 w 24"/>
                  <a:gd name="T1" fmla="*/ 0 h 15"/>
                  <a:gd name="T2" fmla="*/ 15 w 24"/>
                  <a:gd name="T3" fmla="*/ 0 h 15"/>
                  <a:gd name="T4" fmla="*/ 12 w 24"/>
                  <a:gd name="T5" fmla="*/ 0 h 15"/>
                  <a:gd name="T6" fmla="*/ 9 w 24"/>
                  <a:gd name="T7" fmla="*/ 3 h 15"/>
                  <a:gd name="T8" fmla="*/ 9 w 24"/>
                  <a:gd name="T9" fmla="*/ 3 h 15"/>
                  <a:gd name="T10" fmla="*/ 6 w 24"/>
                  <a:gd name="T11" fmla="*/ 3 h 15"/>
                  <a:gd name="T12" fmla="*/ 0 w 24"/>
                  <a:gd name="T13" fmla="*/ 3 h 15"/>
                  <a:gd name="T14" fmla="*/ 0 w 24"/>
                  <a:gd name="T15" fmla="*/ 3 h 15"/>
                  <a:gd name="T16" fmla="*/ 3 w 24"/>
                  <a:gd name="T17" fmla="*/ 15 h 15"/>
                  <a:gd name="T18" fmla="*/ 3 w 24"/>
                  <a:gd name="T19" fmla="*/ 15 h 15"/>
                  <a:gd name="T20" fmla="*/ 6 w 24"/>
                  <a:gd name="T21" fmla="*/ 15 h 15"/>
                  <a:gd name="T22" fmla="*/ 9 w 24"/>
                  <a:gd name="T23" fmla="*/ 15 h 15"/>
                  <a:gd name="T24" fmla="*/ 12 w 24"/>
                  <a:gd name="T25" fmla="*/ 15 h 15"/>
                  <a:gd name="T26" fmla="*/ 18 w 24"/>
                  <a:gd name="T27" fmla="*/ 12 h 15"/>
                  <a:gd name="T28" fmla="*/ 24 w 24"/>
                  <a:gd name="T29" fmla="*/ 9 h 15"/>
                  <a:gd name="T30" fmla="*/ 24 w 24"/>
                  <a:gd name="T31" fmla="*/ 9 h 15"/>
                  <a:gd name="T32" fmla="*/ 15 w 24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15"/>
                  <a:gd name="T53" fmla="*/ 24 w 24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15">
                    <a:moveTo>
                      <a:pt x="15" y="0"/>
                    </a:moveTo>
                    <a:lnTo>
                      <a:pt x="15" y="0"/>
                    </a:lnTo>
                    <a:lnTo>
                      <a:pt x="12" y="0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0" y="3"/>
                    </a:lnTo>
                    <a:lnTo>
                      <a:pt x="3" y="15"/>
                    </a:lnTo>
                    <a:lnTo>
                      <a:pt x="6" y="15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8" y="12"/>
                    </a:lnTo>
                    <a:lnTo>
                      <a:pt x="24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96" name="Rectangle 521"/>
              <p:cNvSpPr>
                <a:spLocks noChangeArrowheads="1"/>
              </p:cNvSpPr>
              <p:nvPr/>
            </p:nvSpPr>
            <p:spPr bwMode="auto">
              <a:xfrm>
                <a:off x="770" y="2020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97" name="Freeform 522"/>
              <p:cNvSpPr>
                <a:spLocks/>
              </p:cNvSpPr>
              <p:nvPr/>
            </p:nvSpPr>
            <p:spPr bwMode="auto">
              <a:xfrm>
                <a:off x="770" y="2002"/>
                <a:ext cx="18" cy="27"/>
              </a:xfrm>
              <a:custGeom>
                <a:avLst/>
                <a:gdLst>
                  <a:gd name="T0" fmla="*/ 9 w 18"/>
                  <a:gd name="T1" fmla="*/ 0 h 27"/>
                  <a:gd name="T2" fmla="*/ 9 w 18"/>
                  <a:gd name="T3" fmla="*/ 0 h 27"/>
                  <a:gd name="T4" fmla="*/ 6 w 18"/>
                  <a:gd name="T5" fmla="*/ 3 h 27"/>
                  <a:gd name="T6" fmla="*/ 3 w 18"/>
                  <a:gd name="T7" fmla="*/ 6 h 27"/>
                  <a:gd name="T8" fmla="*/ 3 w 18"/>
                  <a:gd name="T9" fmla="*/ 9 h 27"/>
                  <a:gd name="T10" fmla="*/ 3 w 18"/>
                  <a:gd name="T11" fmla="*/ 12 h 27"/>
                  <a:gd name="T12" fmla="*/ 3 w 18"/>
                  <a:gd name="T13" fmla="*/ 15 h 27"/>
                  <a:gd name="T14" fmla="*/ 0 w 18"/>
                  <a:gd name="T15" fmla="*/ 15 h 27"/>
                  <a:gd name="T16" fmla="*/ 0 w 18"/>
                  <a:gd name="T17" fmla="*/ 18 h 27"/>
                  <a:gd name="T18" fmla="*/ 0 w 18"/>
                  <a:gd name="T19" fmla="*/ 18 h 27"/>
                  <a:gd name="T20" fmla="*/ 9 w 18"/>
                  <a:gd name="T21" fmla="*/ 27 h 27"/>
                  <a:gd name="T22" fmla="*/ 12 w 18"/>
                  <a:gd name="T23" fmla="*/ 24 h 27"/>
                  <a:gd name="T24" fmla="*/ 12 w 18"/>
                  <a:gd name="T25" fmla="*/ 21 h 27"/>
                  <a:gd name="T26" fmla="*/ 15 w 18"/>
                  <a:gd name="T27" fmla="*/ 18 h 27"/>
                  <a:gd name="T28" fmla="*/ 15 w 18"/>
                  <a:gd name="T29" fmla="*/ 15 h 27"/>
                  <a:gd name="T30" fmla="*/ 15 w 18"/>
                  <a:gd name="T31" fmla="*/ 12 h 27"/>
                  <a:gd name="T32" fmla="*/ 15 w 18"/>
                  <a:gd name="T33" fmla="*/ 9 h 27"/>
                  <a:gd name="T34" fmla="*/ 18 w 18"/>
                  <a:gd name="T35" fmla="*/ 9 h 27"/>
                  <a:gd name="T36" fmla="*/ 18 w 18"/>
                  <a:gd name="T37" fmla="*/ 9 h 27"/>
                  <a:gd name="T38" fmla="*/ 18 w 18"/>
                  <a:gd name="T39" fmla="*/ 9 h 27"/>
                  <a:gd name="T40" fmla="*/ 9 w 18"/>
                  <a:gd name="T41" fmla="*/ 0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"/>
                  <a:gd name="T64" fmla="*/ 0 h 27"/>
                  <a:gd name="T65" fmla="*/ 18 w 18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" h="27">
                    <a:moveTo>
                      <a:pt x="9" y="0"/>
                    </a:moveTo>
                    <a:lnTo>
                      <a:pt x="9" y="0"/>
                    </a:lnTo>
                    <a:lnTo>
                      <a:pt x="6" y="3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9" y="27"/>
                    </a:lnTo>
                    <a:lnTo>
                      <a:pt x="12" y="24"/>
                    </a:lnTo>
                    <a:lnTo>
                      <a:pt x="12" y="21"/>
                    </a:lnTo>
                    <a:lnTo>
                      <a:pt x="15" y="18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5" y="9"/>
                    </a:lnTo>
                    <a:lnTo>
                      <a:pt x="18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98" name="Rectangle 523"/>
              <p:cNvSpPr>
                <a:spLocks noChangeArrowheads="1"/>
              </p:cNvSpPr>
              <p:nvPr/>
            </p:nvSpPr>
            <p:spPr bwMode="auto">
              <a:xfrm>
                <a:off x="788" y="2011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99" name="Freeform 524"/>
              <p:cNvSpPr>
                <a:spLocks/>
              </p:cNvSpPr>
              <p:nvPr/>
            </p:nvSpPr>
            <p:spPr bwMode="auto">
              <a:xfrm>
                <a:off x="779" y="1993"/>
                <a:ext cx="21" cy="18"/>
              </a:xfrm>
              <a:custGeom>
                <a:avLst/>
                <a:gdLst>
                  <a:gd name="T0" fmla="*/ 12 w 21"/>
                  <a:gd name="T1" fmla="*/ 0 h 18"/>
                  <a:gd name="T2" fmla="*/ 12 w 21"/>
                  <a:gd name="T3" fmla="*/ 0 h 18"/>
                  <a:gd name="T4" fmla="*/ 6 w 21"/>
                  <a:gd name="T5" fmla="*/ 3 h 18"/>
                  <a:gd name="T6" fmla="*/ 0 w 21"/>
                  <a:gd name="T7" fmla="*/ 9 h 18"/>
                  <a:gd name="T8" fmla="*/ 9 w 21"/>
                  <a:gd name="T9" fmla="*/ 18 h 18"/>
                  <a:gd name="T10" fmla="*/ 15 w 21"/>
                  <a:gd name="T11" fmla="*/ 15 h 18"/>
                  <a:gd name="T12" fmla="*/ 21 w 21"/>
                  <a:gd name="T13" fmla="*/ 9 h 18"/>
                  <a:gd name="T14" fmla="*/ 21 w 21"/>
                  <a:gd name="T15" fmla="*/ 9 h 18"/>
                  <a:gd name="T16" fmla="*/ 12 w 21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18"/>
                  <a:gd name="T29" fmla="*/ 21 w 21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18">
                    <a:moveTo>
                      <a:pt x="12" y="0"/>
                    </a:moveTo>
                    <a:lnTo>
                      <a:pt x="12" y="0"/>
                    </a:lnTo>
                    <a:lnTo>
                      <a:pt x="6" y="3"/>
                    </a:lnTo>
                    <a:lnTo>
                      <a:pt x="0" y="9"/>
                    </a:lnTo>
                    <a:lnTo>
                      <a:pt x="9" y="18"/>
                    </a:lnTo>
                    <a:lnTo>
                      <a:pt x="15" y="15"/>
                    </a:lnTo>
                    <a:lnTo>
                      <a:pt x="21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00" name="Rectangle 525"/>
              <p:cNvSpPr>
                <a:spLocks noChangeArrowheads="1"/>
              </p:cNvSpPr>
              <p:nvPr/>
            </p:nvSpPr>
            <p:spPr bwMode="auto">
              <a:xfrm>
                <a:off x="791" y="1993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01" name="Freeform 526"/>
              <p:cNvSpPr>
                <a:spLocks/>
              </p:cNvSpPr>
              <p:nvPr/>
            </p:nvSpPr>
            <p:spPr bwMode="auto">
              <a:xfrm>
                <a:off x="791" y="1987"/>
                <a:ext cx="15" cy="15"/>
              </a:xfrm>
              <a:custGeom>
                <a:avLst/>
                <a:gdLst>
                  <a:gd name="T0" fmla="*/ 6 w 15"/>
                  <a:gd name="T1" fmla="*/ 0 h 15"/>
                  <a:gd name="T2" fmla="*/ 6 w 15"/>
                  <a:gd name="T3" fmla="*/ 0 h 15"/>
                  <a:gd name="T4" fmla="*/ 3 w 15"/>
                  <a:gd name="T5" fmla="*/ 3 h 15"/>
                  <a:gd name="T6" fmla="*/ 0 w 15"/>
                  <a:gd name="T7" fmla="*/ 6 h 15"/>
                  <a:gd name="T8" fmla="*/ 9 w 15"/>
                  <a:gd name="T9" fmla="*/ 15 h 15"/>
                  <a:gd name="T10" fmla="*/ 12 w 15"/>
                  <a:gd name="T11" fmla="*/ 12 h 15"/>
                  <a:gd name="T12" fmla="*/ 15 w 15"/>
                  <a:gd name="T13" fmla="*/ 9 h 15"/>
                  <a:gd name="T14" fmla="*/ 15 w 15"/>
                  <a:gd name="T15" fmla="*/ 9 h 15"/>
                  <a:gd name="T16" fmla="*/ 6 w 15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5"/>
                  <a:gd name="T29" fmla="*/ 15 w 15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5">
                    <a:moveTo>
                      <a:pt x="6" y="0"/>
                    </a:moveTo>
                    <a:lnTo>
                      <a:pt x="6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9" y="15"/>
                    </a:lnTo>
                    <a:lnTo>
                      <a:pt x="12" y="12"/>
                    </a:lnTo>
                    <a:lnTo>
                      <a:pt x="15" y="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02" name="Freeform 527"/>
              <p:cNvSpPr>
                <a:spLocks/>
              </p:cNvSpPr>
              <p:nvPr/>
            </p:nvSpPr>
            <p:spPr bwMode="auto">
              <a:xfrm>
                <a:off x="803" y="1966"/>
                <a:ext cx="18" cy="18"/>
              </a:xfrm>
              <a:custGeom>
                <a:avLst/>
                <a:gdLst>
                  <a:gd name="T0" fmla="*/ 6 w 18"/>
                  <a:gd name="T1" fmla="*/ 0 h 18"/>
                  <a:gd name="T2" fmla="*/ 6 w 18"/>
                  <a:gd name="T3" fmla="*/ 0 h 18"/>
                  <a:gd name="T4" fmla="*/ 3 w 18"/>
                  <a:gd name="T5" fmla="*/ 6 h 18"/>
                  <a:gd name="T6" fmla="*/ 0 w 18"/>
                  <a:gd name="T7" fmla="*/ 12 h 18"/>
                  <a:gd name="T8" fmla="*/ 12 w 18"/>
                  <a:gd name="T9" fmla="*/ 18 h 18"/>
                  <a:gd name="T10" fmla="*/ 15 w 18"/>
                  <a:gd name="T11" fmla="*/ 12 h 18"/>
                  <a:gd name="T12" fmla="*/ 18 w 18"/>
                  <a:gd name="T13" fmla="*/ 6 h 18"/>
                  <a:gd name="T14" fmla="*/ 18 w 18"/>
                  <a:gd name="T15" fmla="*/ 3 h 18"/>
                  <a:gd name="T16" fmla="*/ 6 w 18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6" y="0"/>
                    </a:moveTo>
                    <a:lnTo>
                      <a:pt x="6" y="0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5" y="12"/>
                    </a:lnTo>
                    <a:lnTo>
                      <a:pt x="18" y="6"/>
                    </a:lnTo>
                    <a:lnTo>
                      <a:pt x="18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03" name="Freeform 528"/>
              <p:cNvSpPr>
                <a:spLocks/>
              </p:cNvSpPr>
              <p:nvPr/>
            </p:nvSpPr>
            <p:spPr bwMode="auto">
              <a:xfrm>
                <a:off x="812" y="1939"/>
                <a:ext cx="15" cy="18"/>
              </a:xfrm>
              <a:custGeom>
                <a:avLst/>
                <a:gdLst>
                  <a:gd name="T0" fmla="*/ 3 w 15"/>
                  <a:gd name="T1" fmla="*/ 0 h 18"/>
                  <a:gd name="T2" fmla="*/ 3 w 15"/>
                  <a:gd name="T3" fmla="*/ 3 h 18"/>
                  <a:gd name="T4" fmla="*/ 0 w 15"/>
                  <a:gd name="T5" fmla="*/ 9 h 18"/>
                  <a:gd name="T6" fmla="*/ 0 w 15"/>
                  <a:gd name="T7" fmla="*/ 15 h 18"/>
                  <a:gd name="T8" fmla="*/ 12 w 15"/>
                  <a:gd name="T9" fmla="*/ 18 h 18"/>
                  <a:gd name="T10" fmla="*/ 15 w 15"/>
                  <a:gd name="T11" fmla="*/ 12 h 18"/>
                  <a:gd name="T12" fmla="*/ 15 w 15"/>
                  <a:gd name="T13" fmla="*/ 6 h 18"/>
                  <a:gd name="T14" fmla="*/ 15 w 15"/>
                  <a:gd name="T15" fmla="*/ 6 h 18"/>
                  <a:gd name="T16" fmla="*/ 3 w 15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8"/>
                  <a:gd name="T29" fmla="*/ 15 w 15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8">
                    <a:moveTo>
                      <a:pt x="3" y="0"/>
                    </a:moveTo>
                    <a:lnTo>
                      <a:pt x="3" y="3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2" y="18"/>
                    </a:lnTo>
                    <a:lnTo>
                      <a:pt x="15" y="12"/>
                    </a:lnTo>
                    <a:lnTo>
                      <a:pt x="15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04" name="Freeform 529"/>
              <p:cNvSpPr>
                <a:spLocks/>
              </p:cNvSpPr>
              <p:nvPr/>
            </p:nvSpPr>
            <p:spPr bwMode="auto">
              <a:xfrm>
                <a:off x="821" y="1897"/>
                <a:ext cx="27" cy="36"/>
              </a:xfrm>
              <a:custGeom>
                <a:avLst/>
                <a:gdLst>
                  <a:gd name="T0" fmla="*/ 15 w 27"/>
                  <a:gd name="T1" fmla="*/ 0 h 36"/>
                  <a:gd name="T2" fmla="*/ 15 w 27"/>
                  <a:gd name="T3" fmla="*/ 3 h 36"/>
                  <a:gd name="T4" fmla="*/ 15 w 27"/>
                  <a:gd name="T5" fmla="*/ 9 h 36"/>
                  <a:gd name="T6" fmla="*/ 12 w 27"/>
                  <a:gd name="T7" fmla="*/ 12 h 36"/>
                  <a:gd name="T8" fmla="*/ 9 w 27"/>
                  <a:gd name="T9" fmla="*/ 15 h 36"/>
                  <a:gd name="T10" fmla="*/ 9 w 27"/>
                  <a:gd name="T11" fmla="*/ 21 h 36"/>
                  <a:gd name="T12" fmla="*/ 6 w 27"/>
                  <a:gd name="T13" fmla="*/ 24 h 36"/>
                  <a:gd name="T14" fmla="*/ 3 w 27"/>
                  <a:gd name="T15" fmla="*/ 30 h 36"/>
                  <a:gd name="T16" fmla="*/ 0 w 27"/>
                  <a:gd name="T17" fmla="*/ 30 h 36"/>
                  <a:gd name="T18" fmla="*/ 12 w 27"/>
                  <a:gd name="T19" fmla="*/ 36 h 36"/>
                  <a:gd name="T20" fmla="*/ 12 w 27"/>
                  <a:gd name="T21" fmla="*/ 36 h 36"/>
                  <a:gd name="T22" fmla="*/ 15 w 27"/>
                  <a:gd name="T23" fmla="*/ 30 h 36"/>
                  <a:gd name="T24" fmla="*/ 18 w 27"/>
                  <a:gd name="T25" fmla="*/ 27 h 36"/>
                  <a:gd name="T26" fmla="*/ 21 w 27"/>
                  <a:gd name="T27" fmla="*/ 24 h 36"/>
                  <a:gd name="T28" fmla="*/ 24 w 27"/>
                  <a:gd name="T29" fmla="*/ 18 h 36"/>
                  <a:gd name="T30" fmla="*/ 27 w 27"/>
                  <a:gd name="T31" fmla="*/ 12 h 36"/>
                  <a:gd name="T32" fmla="*/ 27 w 27"/>
                  <a:gd name="T33" fmla="*/ 6 h 36"/>
                  <a:gd name="T34" fmla="*/ 27 w 27"/>
                  <a:gd name="T35" fmla="*/ 6 h 36"/>
                  <a:gd name="T36" fmla="*/ 15 w 27"/>
                  <a:gd name="T37" fmla="*/ 0 h 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36"/>
                  <a:gd name="T59" fmla="*/ 27 w 27"/>
                  <a:gd name="T60" fmla="*/ 36 h 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36">
                    <a:moveTo>
                      <a:pt x="15" y="0"/>
                    </a:moveTo>
                    <a:lnTo>
                      <a:pt x="15" y="3"/>
                    </a:lnTo>
                    <a:lnTo>
                      <a:pt x="15" y="9"/>
                    </a:lnTo>
                    <a:lnTo>
                      <a:pt x="12" y="12"/>
                    </a:lnTo>
                    <a:lnTo>
                      <a:pt x="9" y="15"/>
                    </a:lnTo>
                    <a:lnTo>
                      <a:pt x="9" y="21"/>
                    </a:lnTo>
                    <a:lnTo>
                      <a:pt x="6" y="24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12" y="36"/>
                    </a:lnTo>
                    <a:lnTo>
                      <a:pt x="15" y="30"/>
                    </a:lnTo>
                    <a:lnTo>
                      <a:pt x="18" y="27"/>
                    </a:lnTo>
                    <a:lnTo>
                      <a:pt x="21" y="24"/>
                    </a:lnTo>
                    <a:lnTo>
                      <a:pt x="24" y="18"/>
                    </a:lnTo>
                    <a:lnTo>
                      <a:pt x="27" y="12"/>
                    </a:lnTo>
                    <a:lnTo>
                      <a:pt x="27" y="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05" name="Rectangle 530"/>
              <p:cNvSpPr>
                <a:spLocks noChangeArrowheads="1"/>
              </p:cNvSpPr>
              <p:nvPr/>
            </p:nvSpPr>
            <p:spPr bwMode="auto">
              <a:xfrm>
                <a:off x="836" y="1897"/>
                <a:ext cx="1" cy="3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06" name="Freeform 531"/>
              <p:cNvSpPr>
                <a:spLocks/>
              </p:cNvSpPr>
              <p:nvPr/>
            </p:nvSpPr>
            <p:spPr bwMode="auto">
              <a:xfrm>
                <a:off x="836" y="1870"/>
                <a:ext cx="21" cy="33"/>
              </a:xfrm>
              <a:custGeom>
                <a:avLst/>
                <a:gdLst>
                  <a:gd name="T0" fmla="*/ 9 w 21"/>
                  <a:gd name="T1" fmla="*/ 0 h 33"/>
                  <a:gd name="T2" fmla="*/ 9 w 21"/>
                  <a:gd name="T3" fmla="*/ 3 h 33"/>
                  <a:gd name="T4" fmla="*/ 6 w 21"/>
                  <a:gd name="T5" fmla="*/ 9 h 33"/>
                  <a:gd name="T6" fmla="*/ 6 w 21"/>
                  <a:gd name="T7" fmla="*/ 15 h 33"/>
                  <a:gd name="T8" fmla="*/ 3 w 21"/>
                  <a:gd name="T9" fmla="*/ 21 h 33"/>
                  <a:gd name="T10" fmla="*/ 0 w 21"/>
                  <a:gd name="T11" fmla="*/ 27 h 33"/>
                  <a:gd name="T12" fmla="*/ 12 w 21"/>
                  <a:gd name="T13" fmla="*/ 33 h 33"/>
                  <a:gd name="T14" fmla="*/ 15 w 21"/>
                  <a:gd name="T15" fmla="*/ 27 h 33"/>
                  <a:gd name="T16" fmla="*/ 18 w 21"/>
                  <a:gd name="T17" fmla="*/ 18 h 33"/>
                  <a:gd name="T18" fmla="*/ 21 w 21"/>
                  <a:gd name="T19" fmla="*/ 12 h 33"/>
                  <a:gd name="T20" fmla="*/ 21 w 21"/>
                  <a:gd name="T21" fmla="*/ 3 h 33"/>
                  <a:gd name="T22" fmla="*/ 21 w 21"/>
                  <a:gd name="T23" fmla="*/ 0 h 33"/>
                  <a:gd name="T24" fmla="*/ 9 w 21"/>
                  <a:gd name="T25" fmla="*/ 0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33"/>
                  <a:gd name="T41" fmla="*/ 21 w 21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33">
                    <a:moveTo>
                      <a:pt x="9" y="0"/>
                    </a:moveTo>
                    <a:lnTo>
                      <a:pt x="9" y="3"/>
                    </a:lnTo>
                    <a:lnTo>
                      <a:pt x="6" y="9"/>
                    </a:lnTo>
                    <a:lnTo>
                      <a:pt x="6" y="15"/>
                    </a:lnTo>
                    <a:lnTo>
                      <a:pt x="3" y="21"/>
                    </a:lnTo>
                    <a:lnTo>
                      <a:pt x="0" y="27"/>
                    </a:lnTo>
                    <a:lnTo>
                      <a:pt x="12" y="33"/>
                    </a:lnTo>
                    <a:lnTo>
                      <a:pt x="15" y="27"/>
                    </a:lnTo>
                    <a:lnTo>
                      <a:pt x="18" y="18"/>
                    </a:lnTo>
                    <a:lnTo>
                      <a:pt x="21" y="12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07" name="Freeform 532"/>
              <p:cNvSpPr>
                <a:spLocks/>
              </p:cNvSpPr>
              <p:nvPr/>
            </p:nvSpPr>
            <p:spPr bwMode="auto">
              <a:xfrm>
                <a:off x="845" y="1843"/>
                <a:ext cx="15" cy="15"/>
              </a:xfrm>
              <a:custGeom>
                <a:avLst/>
                <a:gdLst>
                  <a:gd name="T0" fmla="*/ 3 w 15"/>
                  <a:gd name="T1" fmla="*/ 0 h 15"/>
                  <a:gd name="T2" fmla="*/ 15 w 15"/>
                  <a:gd name="T3" fmla="*/ 3 h 15"/>
                  <a:gd name="T4" fmla="*/ 15 w 15"/>
                  <a:gd name="T5" fmla="*/ 15 h 15"/>
                  <a:gd name="T6" fmla="*/ 0 w 15"/>
                  <a:gd name="T7" fmla="*/ 12 h 15"/>
                  <a:gd name="T8" fmla="*/ 3 w 15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5"/>
                  <a:gd name="T17" fmla="*/ 15 w 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5">
                    <a:moveTo>
                      <a:pt x="3" y="0"/>
                    </a:moveTo>
                    <a:lnTo>
                      <a:pt x="15" y="3"/>
                    </a:lnTo>
                    <a:lnTo>
                      <a:pt x="15" y="15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08" name="Freeform 533"/>
              <p:cNvSpPr>
                <a:spLocks/>
              </p:cNvSpPr>
              <p:nvPr/>
            </p:nvSpPr>
            <p:spPr bwMode="auto">
              <a:xfrm>
                <a:off x="851" y="1816"/>
                <a:ext cx="18" cy="18"/>
              </a:xfrm>
              <a:custGeom>
                <a:avLst/>
                <a:gdLst>
                  <a:gd name="T0" fmla="*/ 6 w 18"/>
                  <a:gd name="T1" fmla="*/ 0 h 18"/>
                  <a:gd name="T2" fmla="*/ 3 w 18"/>
                  <a:gd name="T3" fmla="*/ 6 h 18"/>
                  <a:gd name="T4" fmla="*/ 3 w 18"/>
                  <a:gd name="T5" fmla="*/ 12 h 18"/>
                  <a:gd name="T6" fmla="*/ 0 w 18"/>
                  <a:gd name="T7" fmla="*/ 15 h 18"/>
                  <a:gd name="T8" fmla="*/ 12 w 18"/>
                  <a:gd name="T9" fmla="*/ 18 h 18"/>
                  <a:gd name="T10" fmla="*/ 15 w 18"/>
                  <a:gd name="T11" fmla="*/ 15 h 18"/>
                  <a:gd name="T12" fmla="*/ 15 w 18"/>
                  <a:gd name="T13" fmla="*/ 12 h 18"/>
                  <a:gd name="T14" fmla="*/ 18 w 18"/>
                  <a:gd name="T15" fmla="*/ 6 h 18"/>
                  <a:gd name="T16" fmla="*/ 6 w 18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6" y="0"/>
                    </a:moveTo>
                    <a:lnTo>
                      <a:pt x="3" y="6"/>
                    </a:lnTo>
                    <a:lnTo>
                      <a:pt x="3" y="12"/>
                    </a:lnTo>
                    <a:lnTo>
                      <a:pt x="0" y="15"/>
                    </a:lnTo>
                    <a:lnTo>
                      <a:pt x="12" y="18"/>
                    </a:lnTo>
                    <a:lnTo>
                      <a:pt x="15" y="15"/>
                    </a:lnTo>
                    <a:lnTo>
                      <a:pt x="15" y="12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09" name="Freeform 534"/>
              <p:cNvSpPr>
                <a:spLocks/>
              </p:cNvSpPr>
              <p:nvPr/>
            </p:nvSpPr>
            <p:spPr bwMode="auto">
              <a:xfrm>
                <a:off x="863" y="1792"/>
                <a:ext cx="15" cy="18"/>
              </a:xfrm>
              <a:custGeom>
                <a:avLst/>
                <a:gdLst>
                  <a:gd name="T0" fmla="*/ 3 w 15"/>
                  <a:gd name="T1" fmla="*/ 0 h 18"/>
                  <a:gd name="T2" fmla="*/ 3 w 15"/>
                  <a:gd name="T3" fmla="*/ 0 h 18"/>
                  <a:gd name="T4" fmla="*/ 0 w 15"/>
                  <a:gd name="T5" fmla="*/ 9 h 18"/>
                  <a:gd name="T6" fmla="*/ 0 w 15"/>
                  <a:gd name="T7" fmla="*/ 15 h 18"/>
                  <a:gd name="T8" fmla="*/ 12 w 15"/>
                  <a:gd name="T9" fmla="*/ 18 h 18"/>
                  <a:gd name="T10" fmla="*/ 15 w 15"/>
                  <a:gd name="T11" fmla="*/ 12 h 18"/>
                  <a:gd name="T12" fmla="*/ 15 w 15"/>
                  <a:gd name="T13" fmla="*/ 3 h 18"/>
                  <a:gd name="T14" fmla="*/ 15 w 15"/>
                  <a:gd name="T15" fmla="*/ 3 h 18"/>
                  <a:gd name="T16" fmla="*/ 3 w 15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8"/>
                  <a:gd name="T29" fmla="*/ 15 w 15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8">
                    <a:moveTo>
                      <a:pt x="3" y="0"/>
                    </a:moveTo>
                    <a:lnTo>
                      <a:pt x="3" y="0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2" y="18"/>
                    </a:lnTo>
                    <a:lnTo>
                      <a:pt x="15" y="12"/>
                    </a:lnTo>
                    <a:lnTo>
                      <a:pt x="15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10" name="Rectangle 535"/>
              <p:cNvSpPr>
                <a:spLocks noChangeArrowheads="1"/>
              </p:cNvSpPr>
              <p:nvPr/>
            </p:nvSpPr>
            <p:spPr bwMode="auto">
              <a:xfrm>
                <a:off x="878" y="1795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11" name="Freeform 536"/>
              <p:cNvSpPr>
                <a:spLocks/>
              </p:cNvSpPr>
              <p:nvPr/>
            </p:nvSpPr>
            <p:spPr bwMode="auto">
              <a:xfrm>
                <a:off x="857" y="1759"/>
                <a:ext cx="21" cy="36"/>
              </a:xfrm>
              <a:custGeom>
                <a:avLst/>
                <a:gdLst>
                  <a:gd name="T0" fmla="*/ 0 w 21"/>
                  <a:gd name="T1" fmla="*/ 3 h 36"/>
                  <a:gd name="T2" fmla="*/ 0 w 21"/>
                  <a:gd name="T3" fmla="*/ 6 h 36"/>
                  <a:gd name="T4" fmla="*/ 3 w 21"/>
                  <a:gd name="T5" fmla="*/ 12 h 36"/>
                  <a:gd name="T6" fmla="*/ 6 w 21"/>
                  <a:gd name="T7" fmla="*/ 15 h 36"/>
                  <a:gd name="T8" fmla="*/ 6 w 21"/>
                  <a:gd name="T9" fmla="*/ 18 h 36"/>
                  <a:gd name="T10" fmla="*/ 9 w 21"/>
                  <a:gd name="T11" fmla="*/ 21 h 36"/>
                  <a:gd name="T12" fmla="*/ 9 w 21"/>
                  <a:gd name="T13" fmla="*/ 24 h 36"/>
                  <a:gd name="T14" fmla="*/ 9 w 21"/>
                  <a:gd name="T15" fmla="*/ 27 h 36"/>
                  <a:gd name="T16" fmla="*/ 9 w 21"/>
                  <a:gd name="T17" fmla="*/ 30 h 36"/>
                  <a:gd name="T18" fmla="*/ 9 w 21"/>
                  <a:gd name="T19" fmla="*/ 33 h 36"/>
                  <a:gd name="T20" fmla="*/ 21 w 21"/>
                  <a:gd name="T21" fmla="*/ 36 h 36"/>
                  <a:gd name="T22" fmla="*/ 21 w 21"/>
                  <a:gd name="T23" fmla="*/ 30 h 36"/>
                  <a:gd name="T24" fmla="*/ 21 w 21"/>
                  <a:gd name="T25" fmla="*/ 27 h 36"/>
                  <a:gd name="T26" fmla="*/ 21 w 21"/>
                  <a:gd name="T27" fmla="*/ 21 h 36"/>
                  <a:gd name="T28" fmla="*/ 21 w 21"/>
                  <a:gd name="T29" fmla="*/ 18 h 36"/>
                  <a:gd name="T30" fmla="*/ 18 w 21"/>
                  <a:gd name="T31" fmla="*/ 12 h 36"/>
                  <a:gd name="T32" fmla="*/ 18 w 21"/>
                  <a:gd name="T33" fmla="*/ 9 h 36"/>
                  <a:gd name="T34" fmla="*/ 15 w 21"/>
                  <a:gd name="T35" fmla="*/ 3 h 36"/>
                  <a:gd name="T36" fmla="*/ 12 w 21"/>
                  <a:gd name="T37" fmla="*/ 0 h 36"/>
                  <a:gd name="T38" fmla="*/ 12 w 21"/>
                  <a:gd name="T39" fmla="*/ 3 h 36"/>
                  <a:gd name="T40" fmla="*/ 0 w 21"/>
                  <a:gd name="T41" fmla="*/ 3 h 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"/>
                  <a:gd name="T64" fmla="*/ 0 h 36"/>
                  <a:gd name="T65" fmla="*/ 21 w 21"/>
                  <a:gd name="T66" fmla="*/ 36 h 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" h="36">
                    <a:moveTo>
                      <a:pt x="0" y="3"/>
                    </a:moveTo>
                    <a:lnTo>
                      <a:pt x="0" y="6"/>
                    </a:lnTo>
                    <a:lnTo>
                      <a:pt x="3" y="12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9" y="21"/>
                    </a:lnTo>
                    <a:lnTo>
                      <a:pt x="9" y="24"/>
                    </a:lnTo>
                    <a:lnTo>
                      <a:pt x="9" y="27"/>
                    </a:lnTo>
                    <a:lnTo>
                      <a:pt x="9" y="30"/>
                    </a:lnTo>
                    <a:lnTo>
                      <a:pt x="9" y="33"/>
                    </a:lnTo>
                    <a:lnTo>
                      <a:pt x="21" y="36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1" y="21"/>
                    </a:lnTo>
                    <a:lnTo>
                      <a:pt x="21" y="18"/>
                    </a:lnTo>
                    <a:lnTo>
                      <a:pt x="18" y="12"/>
                    </a:lnTo>
                    <a:lnTo>
                      <a:pt x="18" y="9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12" name="Freeform 537"/>
              <p:cNvSpPr>
                <a:spLocks/>
              </p:cNvSpPr>
              <p:nvPr/>
            </p:nvSpPr>
            <p:spPr bwMode="auto">
              <a:xfrm>
                <a:off x="857" y="1762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3"/>
                  <a:gd name="T9" fmla="*/ 3 h 3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13" name="Freeform 538"/>
              <p:cNvSpPr>
                <a:spLocks/>
              </p:cNvSpPr>
              <p:nvPr/>
            </p:nvSpPr>
            <p:spPr bwMode="auto">
              <a:xfrm>
                <a:off x="842" y="1753"/>
                <a:ext cx="27" cy="18"/>
              </a:xfrm>
              <a:custGeom>
                <a:avLst/>
                <a:gdLst>
                  <a:gd name="T0" fmla="*/ 0 w 27"/>
                  <a:gd name="T1" fmla="*/ 15 h 18"/>
                  <a:gd name="T2" fmla="*/ 0 w 27"/>
                  <a:gd name="T3" fmla="*/ 15 h 18"/>
                  <a:gd name="T4" fmla="*/ 3 w 27"/>
                  <a:gd name="T5" fmla="*/ 18 h 18"/>
                  <a:gd name="T6" fmla="*/ 9 w 27"/>
                  <a:gd name="T7" fmla="*/ 18 h 18"/>
                  <a:gd name="T8" fmla="*/ 12 w 27"/>
                  <a:gd name="T9" fmla="*/ 18 h 18"/>
                  <a:gd name="T10" fmla="*/ 15 w 27"/>
                  <a:gd name="T11" fmla="*/ 18 h 18"/>
                  <a:gd name="T12" fmla="*/ 18 w 27"/>
                  <a:gd name="T13" fmla="*/ 15 h 18"/>
                  <a:gd name="T14" fmla="*/ 18 w 27"/>
                  <a:gd name="T15" fmla="*/ 15 h 18"/>
                  <a:gd name="T16" fmla="*/ 21 w 27"/>
                  <a:gd name="T17" fmla="*/ 15 h 18"/>
                  <a:gd name="T18" fmla="*/ 21 w 27"/>
                  <a:gd name="T19" fmla="*/ 15 h 18"/>
                  <a:gd name="T20" fmla="*/ 18 w 27"/>
                  <a:gd name="T21" fmla="*/ 12 h 18"/>
                  <a:gd name="T22" fmla="*/ 15 w 27"/>
                  <a:gd name="T23" fmla="*/ 9 h 18"/>
                  <a:gd name="T24" fmla="*/ 15 w 27"/>
                  <a:gd name="T25" fmla="*/ 9 h 18"/>
                  <a:gd name="T26" fmla="*/ 27 w 27"/>
                  <a:gd name="T27" fmla="*/ 9 h 18"/>
                  <a:gd name="T28" fmla="*/ 27 w 27"/>
                  <a:gd name="T29" fmla="*/ 6 h 18"/>
                  <a:gd name="T30" fmla="*/ 24 w 27"/>
                  <a:gd name="T31" fmla="*/ 3 h 18"/>
                  <a:gd name="T32" fmla="*/ 21 w 27"/>
                  <a:gd name="T33" fmla="*/ 0 h 18"/>
                  <a:gd name="T34" fmla="*/ 18 w 27"/>
                  <a:gd name="T35" fmla="*/ 3 h 18"/>
                  <a:gd name="T36" fmla="*/ 15 w 27"/>
                  <a:gd name="T37" fmla="*/ 3 h 18"/>
                  <a:gd name="T38" fmla="*/ 12 w 27"/>
                  <a:gd name="T39" fmla="*/ 6 h 18"/>
                  <a:gd name="T40" fmla="*/ 9 w 27"/>
                  <a:gd name="T41" fmla="*/ 6 h 18"/>
                  <a:gd name="T42" fmla="*/ 6 w 27"/>
                  <a:gd name="T43" fmla="*/ 6 h 18"/>
                  <a:gd name="T44" fmla="*/ 9 w 27"/>
                  <a:gd name="T45" fmla="*/ 6 h 18"/>
                  <a:gd name="T46" fmla="*/ 12 w 27"/>
                  <a:gd name="T47" fmla="*/ 6 h 18"/>
                  <a:gd name="T48" fmla="*/ 12 w 27"/>
                  <a:gd name="T49" fmla="*/ 9 h 18"/>
                  <a:gd name="T50" fmla="*/ 12 w 27"/>
                  <a:gd name="T51" fmla="*/ 9 h 18"/>
                  <a:gd name="T52" fmla="*/ 0 w 27"/>
                  <a:gd name="T53" fmla="*/ 15 h 1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7"/>
                  <a:gd name="T82" fmla="*/ 0 h 18"/>
                  <a:gd name="T83" fmla="*/ 27 w 27"/>
                  <a:gd name="T84" fmla="*/ 18 h 1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7" h="18">
                    <a:moveTo>
                      <a:pt x="0" y="15"/>
                    </a:moveTo>
                    <a:lnTo>
                      <a:pt x="0" y="15"/>
                    </a:lnTo>
                    <a:lnTo>
                      <a:pt x="3" y="18"/>
                    </a:lnTo>
                    <a:lnTo>
                      <a:pt x="9" y="18"/>
                    </a:lnTo>
                    <a:lnTo>
                      <a:pt x="12" y="18"/>
                    </a:lnTo>
                    <a:lnTo>
                      <a:pt x="15" y="18"/>
                    </a:lnTo>
                    <a:lnTo>
                      <a:pt x="18" y="15"/>
                    </a:lnTo>
                    <a:lnTo>
                      <a:pt x="21" y="15"/>
                    </a:lnTo>
                    <a:lnTo>
                      <a:pt x="18" y="12"/>
                    </a:lnTo>
                    <a:lnTo>
                      <a:pt x="15" y="9"/>
                    </a:lnTo>
                    <a:lnTo>
                      <a:pt x="27" y="9"/>
                    </a:lnTo>
                    <a:lnTo>
                      <a:pt x="27" y="6"/>
                    </a:lnTo>
                    <a:lnTo>
                      <a:pt x="24" y="3"/>
                    </a:lnTo>
                    <a:lnTo>
                      <a:pt x="21" y="0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2" y="6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12" y="6"/>
                    </a:lnTo>
                    <a:lnTo>
                      <a:pt x="12" y="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14" name="Freeform 539"/>
              <p:cNvSpPr>
                <a:spLocks/>
              </p:cNvSpPr>
              <p:nvPr/>
            </p:nvSpPr>
            <p:spPr bwMode="auto">
              <a:xfrm>
                <a:off x="827" y="1747"/>
                <a:ext cx="15" cy="15"/>
              </a:xfrm>
              <a:custGeom>
                <a:avLst/>
                <a:gdLst>
                  <a:gd name="T0" fmla="*/ 0 w 15"/>
                  <a:gd name="T1" fmla="*/ 15 h 15"/>
                  <a:gd name="T2" fmla="*/ 3 w 15"/>
                  <a:gd name="T3" fmla="*/ 15 h 15"/>
                  <a:gd name="T4" fmla="*/ 6 w 15"/>
                  <a:gd name="T5" fmla="*/ 15 h 15"/>
                  <a:gd name="T6" fmla="*/ 12 w 15"/>
                  <a:gd name="T7" fmla="*/ 15 h 15"/>
                  <a:gd name="T8" fmla="*/ 12 w 15"/>
                  <a:gd name="T9" fmla="*/ 15 h 15"/>
                  <a:gd name="T10" fmla="*/ 15 w 15"/>
                  <a:gd name="T11" fmla="*/ 3 h 15"/>
                  <a:gd name="T12" fmla="*/ 15 w 15"/>
                  <a:gd name="T13" fmla="*/ 3 h 15"/>
                  <a:gd name="T14" fmla="*/ 9 w 15"/>
                  <a:gd name="T15" fmla="*/ 3 h 15"/>
                  <a:gd name="T16" fmla="*/ 3 w 15"/>
                  <a:gd name="T17" fmla="*/ 3 h 15"/>
                  <a:gd name="T18" fmla="*/ 0 w 15"/>
                  <a:gd name="T19" fmla="*/ 0 h 15"/>
                  <a:gd name="T20" fmla="*/ 0 w 15"/>
                  <a:gd name="T21" fmla="*/ 15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5"/>
                  <a:gd name="T35" fmla="*/ 15 w 15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5">
                    <a:moveTo>
                      <a:pt x="0" y="15"/>
                    </a:moveTo>
                    <a:lnTo>
                      <a:pt x="3" y="15"/>
                    </a:lnTo>
                    <a:lnTo>
                      <a:pt x="6" y="15"/>
                    </a:lnTo>
                    <a:lnTo>
                      <a:pt x="12" y="15"/>
                    </a:lnTo>
                    <a:lnTo>
                      <a:pt x="15" y="3"/>
                    </a:lnTo>
                    <a:lnTo>
                      <a:pt x="9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15" name="Freeform 540"/>
              <p:cNvSpPr>
                <a:spLocks/>
              </p:cNvSpPr>
              <p:nvPr/>
            </p:nvSpPr>
            <p:spPr bwMode="auto">
              <a:xfrm>
                <a:off x="815" y="1732"/>
                <a:ext cx="12" cy="15"/>
              </a:xfrm>
              <a:custGeom>
                <a:avLst/>
                <a:gdLst>
                  <a:gd name="T0" fmla="*/ 0 w 12"/>
                  <a:gd name="T1" fmla="*/ 0 h 15"/>
                  <a:gd name="T2" fmla="*/ 0 w 12"/>
                  <a:gd name="T3" fmla="*/ 0 h 15"/>
                  <a:gd name="T4" fmla="*/ 0 w 12"/>
                  <a:gd name="T5" fmla="*/ 9 h 15"/>
                  <a:gd name="T6" fmla="*/ 0 w 12"/>
                  <a:gd name="T7" fmla="*/ 15 h 15"/>
                  <a:gd name="T8" fmla="*/ 12 w 12"/>
                  <a:gd name="T9" fmla="*/ 12 h 15"/>
                  <a:gd name="T10" fmla="*/ 12 w 12"/>
                  <a:gd name="T11" fmla="*/ 12 h 15"/>
                  <a:gd name="T12" fmla="*/ 12 w 12"/>
                  <a:gd name="T13" fmla="*/ 3 h 15"/>
                  <a:gd name="T14" fmla="*/ 12 w 12"/>
                  <a:gd name="T15" fmla="*/ 0 h 15"/>
                  <a:gd name="T16" fmla="*/ 0 w 12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5"/>
                  <a:gd name="T29" fmla="*/ 12 w 12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2" y="12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16" name="Freeform 541"/>
              <p:cNvSpPr>
                <a:spLocks/>
              </p:cNvSpPr>
              <p:nvPr/>
            </p:nvSpPr>
            <p:spPr bwMode="auto">
              <a:xfrm>
                <a:off x="818" y="1666"/>
                <a:ext cx="24" cy="54"/>
              </a:xfrm>
              <a:custGeom>
                <a:avLst/>
                <a:gdLst>
                  <a:gd name="T0" fmla="*/ 12 w 24"/>
                  <a:gd name="T1" fmla="*/ 0 h 54"/>
                  <a:gd name="T2" fmla="*/ 12 w 24"/>
                  <a:gd name="T3" fmla="*/ 0 h 54"/>
                  <a:gd name="T4" fmla="*/ 9 w 24"/>
                  <a:gd name="T5" fmla="*/ 12 h 54"/>
                  <a:gd name="T6" fmla="*/ 6 w 24"/>
                  <a:gd name="T7" fmla="*/ 24 h 54"/>
                  <a:gd name="T8" fmla="*/ 3 w 24"/>
                  <a:gd name="T9" fmla="*/ 36 h 54"/>
                  <a:gd name="T10" fmla="*/ 0 w 24"/>
                  <a:gd name="T11" fmla="*/ 45 h 54"/>
                  <a:gd name="T12" fmla="*/ 0 w 24"/>
                  <a:gd name="T13" fmla="*/ 51 h 54"/>
                  <a:gd name="T14" fmla="*/ 12 w 24"/>
                  <a:gd name="T15" fmla="*/ 54 h 54"/>
                  <a:gd name="T16" fmla="*/ 12 w 24"/>
                  <a:gd name="T17" fmla="*/ 48 h 54"/>
                  <a:gd name="T18" fmla="*/ 15 w 24"/>
                  <a:gd name="T19" fmla="*/ 39 h 54"/>
                  <a:gd name="T20" fmla="*/ 18 w 24"/>
                  <a:gd name="T21" fmla="*/ 27 h 54"/>
                  <a:gd name="T22" fmla="*/ 21 w 24"/>
                  <a:gd name="T23" fmla="*/ 15 h 54"/>
                  <a:gd name="T24" fmla="*/ 24 w 24"/>
                  <a:gd name="T25" fmla="*/ 3 h 54"/>
                  <a:gd name="T26" fmla="*/ 24 w 24"/>
                  <a:gd name="T27" fmla="*/ 3 h 54"/>
                  <a:gd name="T28" fmla="*/ 12 w 24"/>
                  <a:gd name="T29" fmla="*/ 0 h 5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"/>
                  <a:gd name="T46" fmla="*/ 0 h 54"/>
                  <a:gd name="T47" fmla="*/ 24 w 24"/>
                  <a:gd name="T48" fmla="*/ 54 h 5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" h="54">
                    <a:moveTo>
                      <a:pt x="12" y="0"/>
                    </a:moveTo>
                    <a:lnTo>
                      <a:pt x="12" y="0"/>
                    </a:lnTo>
                    <a:lnTo>
                      <a:pt x="9" y="12"/>
                    </a:lnTo>
                    <a:lnTo>
                      <a:pt x="6" y="24"/>
                    </a:lnTo>
                    <a:lnTo>
                      <a:pt x="3" y="36"/>
                    </a:lnTo>
                    <a:lnTo>
                      <a:pt x="0" y="45"/>
                    </a:lnTo>
                    <a:lnTo>
                      <a:pt x="0" y="51"/>
                    </a:lnTo>
                    <a:lnTo>
                      <a:pt x="12" y="54"/>
                    </a:lnTo>
                    <a:lnTo>
                      <a:pt x="12" y="48"/>
                    </a:lnTo>
                    <a:lnTo>
                      <a:pt x="15" y="39"/>
                    </a:lnTo>
                    <a:lnTo>
                      <a:pt x="18" y="27"/>
                    </a:lnTo>
                    <a:lnTo>
                      <a:pt x="21" y="15"/>
                    </a:lnTo>
                    <a:lnTo>
                      <a:pt x="24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17" name="Rectangle 542"/>
              <p:cNvSpPr>
                <a:spLocks noChangeArrowheads="1"/>
              </p:cNvSpPr>
              <p:nvPr/>
            </p:nvSpPr>
            <p:spPr bwMode="auto">
              <a:xfrm>
                <a:off x="830" y="1666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18" name="Freeform 543"/>
              <p:cNvSpPr>
                <a:spLocks/>
              </p:cNvSpPr>
              <p:nvPr/>
            </p:nvSpPr>
            <p:spPr bwMode="auto">
              <a:xfrm>
                <a:off x="830" y="1654"/>
                <a:ext cx="18" cy="15"/>
              </a:xfrm>
              <a:custGeom>
                <a:avLst/>
                <a:gdLst>
                  <a:gd name="T0" fmla="*/ 6 w 18"/>
                  <a:gd name="T1" fmla="*/ 0 h 15"/>
                  <a:gd name="T2" fmla="*/ 18 w 18"/>
                  <a:gd name="T3" fmla="*/ 6 h 15"/>
                  <a:gd name="T4" fmla="*/ 12 w 18"/>
                  <a:gd name="T5" fmla="*/ 15 h 15"/>
                  <a:gd name="T6" fmla="*/ 0 w 18"/>
                  <a:gd name="T7" fmla="*/ 12 h 15"/>
                  <a:gd name="T8" fmla="*/ 6 w 18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5"/>
                  <a:gd name="T17" fmla="*/ 18 w 1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5">
                    <a:moveTo>
                      <a:pt x="6" y="0"/>
                    </a:moveTo>
                    <a:lnTo>
                      <a:pt x="18" y="6"/>
                    </a:lnTo>
                    <a:lnTo>
                      <a:pt x="12" y="15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19" name="Freeform 544"/>
              <p:cNvSpPr>
                <a:spLocks/>
              </p:cNvSpPr>
              <p:nvPr/>
            </p:nvSpPr>
            <p:spPr bwMode="auto">
              <a:xfrm>
                <a:off x="842" y="1630"/>
                <a:ext cx="15" cy="18"/>
              </a:xfrm>
              <a:custGeom>
                <a:avLst/>
                <a:gdLst>
                  <a:gd name="T0" fmla="*/ 3 w 15"/>
                  <a:gd name="T1" fmla="*/ 0 h 18"/>
                  <a:gd name="T2" fmla="*/ 0 w 15"/>
                  <a:gd name="T3" fmla="*/ 6 h 18"/>
                  <a:gd name="T4" fmla="*/ 0 w 15"/>
                  <a:gd name="T5" fmla="*/ 12 h 18"/>
                  <a:gd name="T6" fmla="*/ 12 w 15"/>
                  <a:gd name="T7" fmla="*/ 18 h 18"/>
                  <a:gd name="T8" fmla="*/ 12 w 15"/>
                  <a:gd name="T9" fmla="*/ 12 h 18"/>
                  <a:gd name="T10" fmla="*/ 15 w 15"/>
                  <a:gd name="T11" fmla="*/ 6 h 18"/>
                  <a:gd name="T12" fmla="*/ 3 w 15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8"/>
                  <a:gd name="T23" fmla="*/ 15 w 15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8">
                    <a:moveTo>
                      <a:pt x="3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5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20" name="Freeform 545"/>
              <p:cNvSpPr>
                <a:spLocks/>
              </p:cNvSpPr>
              <p:nvPr/>
            </p:nvSpPr>
            <p:spPr bwMode="auto">
              <a:xfrm>
                <a:off x="851" y="1609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0 w 15"/>
                  <a:gd name="T3" fmla="*/ 0 h 12"/>
                  <a:gd name="T4" fmla="*/ 0 w 15"/>
                  <a:gd name="T5" fmla="*/ 6 h 12"/>
                  <a:gd name="T6" fmla="*/ 0 w 15"/>
                  <a:gd name="T7" fmla="*/ 9 h 12"/>
                  <a:gd name="T8" fmla="*/ 12 w 15"/>
                  <a:gd name="T9" fmla="*/ 12 h 12"/>
                  <a:gd name="T10" fmla="*/ 12 w 15"/>
                  <a:gd name="T11" fmla="*/ 9 h 12"/>
                  <a:gd name="T12" fmla="*/ 15 w 15"/>
                  <a:gd name="T13" fmla="*/ 3 h 12"/>
                  <a:gd name="T14" fmla="*/ 15 w 15"/>
                  <a:gd name="T15" fmla="*/ 0 h 12"/>
                  <a:gd name="T16" fmla="*/ 0 w 15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2"/>
                  <a:gd name="T29" fmla="*/ 15 w 15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21" name="Rectangle 546"/>
              <p:cNvSpPr>
                <a:spLocks noChangeArrowheads="1"/>
              </p:cNvSpPr>
              <p:nvPr/>
            </p:nvSpPr>
            <p:spPr bwMode="auto">
              <a:xfrm>
                <a:off x="866" y="1609"/>
                <a:ext cx="1" cy="3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22" name="Rectangle 547"/>
              <p:cNvSpPr>
                <a:spLocks noChangeArrowheads="1"/>
              </p:cNvSpPr>
              <p:nvPr/>
            </p:nvSpPr>
            <p:spPr bwMode="auto">
              <a:xfrm>
                <a:off x="851" y="1606"/>
                <a:ext cx="15" cy="3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23" name="Freeform 548"/>
              <p:cNvSpPr>
                <a:spLocks/>
              </p:cNvSpPr>
              <p:nvPr/>
            </p:nvSpPr>
            <p:spPr bwMode="auto">
              <a:xfrm>
                <a:off x="800" y="1549"/>
                <a:ext cx="60" cy="48"/>
              </a:xfrm>
              <a:custGeom>
                <a:avLst/>
                <a:gdLst>
                  <a:gd name="T0" fmla="*/ 0 w 60"/>
                  <a:gd name="T1" fmla="*/ 9 h 48"/>
                  <a:gd name="T2" fmla="*/ 3 w 60"/>
                  <a:gd name="T3" fmla="*/ 9 h 48"/>
                  <a:gd name="T4" fmla="*/ 6 w 60"/>
                  <a:gd name="T5" fmla="*/ 12 h 48"/>
                  <a:gd name="T6" fmla="*/ 15 w 60"/>
                  <a:gd name="T7" fmla="*/ 21 h 48"/>
                  <a:gd name="T8" fmla="*/ 24 w 60"/>
                  <a:gd name="T9" fmla="*/ 27 h 48"/>
                  <a:gd name="T10" fmla="*/ 30 w 60"/>
                  <a:gd name="T11" fmla="*/ 30 h 48"/>
                  <a:gd name="T12" fmla="*/ 36 w 60"/>
                  <a:gd name="T13" fmla="*/ 33 h 48"/>
                  <a:gd name="T14" fmla="*/ 39 w 60"/>
                  <a:gd name="T15" fmla="*/ 39 h 48"/>
                  <a:gd name="T16" fmla="*/ 45 w 60"/>
                  <a:gd name="T17" fmla="*/ 42 h 48"/>
                  <a:gd name="T18" fmla="*/ 48 w 60"/>
                  <a:gd name="T19" fmla="*/ 48 h 48"/>
                  <a:gd name="T20" fmla="*/ 48 w 60"/>
                  <a:gd name="T21" fmla="*/ 48 h 48"/>
                  <a:gd name="T22" fmla="*/ 60 w 60"/>
                  <a:gd name="T23" fmla="*/ 42 h 48"/>
                  <a:gd name="T24" fmla="*/ 60 w 60"/>
                  <a:gd name="T25" fmla="*/ 39 h 48"/>
                  <a:gd name="T26" fmla="*/ 54 w 60"/>
                  <a:gd name="T27" fmla="*/ 33 h 48"/>
                  <a:gd name="T28" fmla="*/ 48 w 60"/>
                  <a:gd name="T29" fmla="*/ 30 h 48"/>
                  <a:gd name="T30" fmla="*/ 45 w 60"/>
                  <a:gd name="T31" fmla="*/ 24 h 48"/>
                  <a:gd name="T32" fmla="*/ 39 w 60"/>
                  <a:gd name="T33" fmla="*/ 21 h 48"/>
                  <a:gd name="T34" fmla="*/ 33 w 60"/>
                  <a:gd name="T35" fmla="*/ 15 h 48"/>
                  <a:gd name="T36" fmla="*/ 21 w 60"/>
                  <a:gd name="T37" fmla="*/ 9 h 48"/>
                  <a:gd name="T38" fmla="*/ 12 w 60"/>
                  <a:gd name="T39" fmla="*/ 3 h 48"/>
                  <a:gd name="T40" fmla="*/ 12 w 60"/>
                  <a:gd name="T41" fmla="*/ 0 h 48"/>
                  <a:gd name="T42" fmla="*/ 9 w 60"/>
                  <a:gd name="T43" fmla="*/ 0 h 48"/>
                  <a:gd name="T44" fmla="*/ 0 w 60"/>
                  <a:gd name="T45" fmla="*/ 9 h 4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0"/>
                  <a:gd name="T70" fmla="*/ 0 h 48"/>
                  <a:gd name="T71" fmla="*/ 60 w 60"/>
                  <a:gd name="T72" fmla="*/ 48 h 4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0" h="48">
                    <a:moveTo>
                      <a:pt x="0" y="9"/>
                    </a:moveTo>
                    <a:lnTo>
                      <a:pt x="3" y="9"/>
                    </a:lnTo>
                    <a:lnTo>
                      <a:pt x="6" y="12"/>
                    </a:lnTo>
                    <a:lnTo>
                      <a:pt x="15" y="21"/>
                    </a:lnTo>
                    <a:lnTo>
                      <a:pt x="24" y="27"/>
                    </a:lnTo>
                    <a:lnTo>
                      <a:pt x="30" y="30"/>
                    </a:lnTo>
                    <a:lnTo>
                      <a:pt x="36" y="33"/>
                    </a:lnTo>
                    <a:lnTo>
                      <a:pt x="39" y="39"/>
                    </a:lnTo>
                    <a:lnTo>
                      <a:pt x="45" y="42"/>
                    </a:lnTo>
                    <a:lnTo>
                      <a:pt x="48" y="48"/>
                    </a:lnTo>
                    <a:lnTo>
                      <a:pt x="60" y="42"/>
                    </a:lnTo>
                    <a:lnTo>
                      <a:pt x="60" y="39"/>
                    </a:lnTo>
                    <a:lnTo>
                      <a:pt x="54" y="33"/>
                    </a:lnTo>
                    <a:lnTo>
                      <a:pt x="48" y="30"/>
                    </a:lnTo>
                    <a:lnTo>
                      <a:pt x="45" y="24"/>
                    </a:lnTo>
                    <a:lnTo>
                      <a:pt x="39" y="21"/>
                    </a:lnTo>
                    <a:lnTo>
                      <a:pt x="33" y="15"/>
                    </a:lnTo>
                    <a:lnTo>
                      <a:pt x="21" y="9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24" name="Freeform 549"/>
              <p:cNvSpPr>
                <a:spLocks/>
              </p:cNvSpPr>
              <p:nvPr/>
            </p:nvSpPr>
            <p:spPr bwMode="auto">
              <a:xfrm>
                <a:off x="797" y="1525"/>
                <a:ext cx="21" cy="18"/>
              </a:xfrm>
              <a:custGeom>
                <a:avLst/>
                <a:gdLst>
                  <a:gd name="T0" fmla="*/ 9 w 21"/>
                  <a:gd name="T1" fmla="*/ 0 h 18"/>
                  <a:gd name="T2" fmla="*/ 9 w 21"/>
                  <a:gd name="T3" fmla="*/ 3 h 18"/>
                  <a:gd name="T4" fmla="*/ 3 w 21"/>
                  <a:gd name="T5" fmla="*/ 9 h 18"/>
                  <a:gd name="T6" fmla="*/ 3 w 21"/>
                  <a:gd name="T7" fmla="*/ 12 h 18"/>
                  <a:gd name="T8" fmla="*/ 0 w 21"/>
                  <a:gd name="T9" fmla="*/ 15 h 18"/>
                  <a:gd name="T10" fmla="*/ 12 w 21"/>
                  <a:gd name="T11" fmla="*/ 18 h 18"/>
                  <a:gd name="T12" fmla="*/ 15 w 21"/>
                  <a:gd name="T13" fmla="*/ 18 h 18"/>
                  <a:gd name="T14" fmla="*/ 15 w 21"/>
                  <a:gd name="T15" fmla="*/ 18 h 18"/>
                  <a:gd name="T16" fmla="*/ 18 w 21"/>
                  <a:gd name="T17" fmla="*/ 12 h 18"/>
                  <a:gd name="T18" fmla="*/ 21 w 21"/>
                  <a:gd name="T19" fmla="*/ 9 h 18"/>
                  <a:gd name="T20" fmla="*/ 9 w 21"/>
                  <a:gd name="T21" fmla="*/ 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18"/>
                  <a:gd name="T35" fmla="*/ 21 w 21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18">
                    <a:moveTo>
                      <a:pt x="9" y="0"/>
                    </a:moveTo>
                    <a:lnTo>
                      <a:pt x="9" y="3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0" y="15"/>
                    </a:lnTo>
                    <a:lnTo>
                      <a:pt x="12" y="18"/>
                    </a:lnTo>
                    <a:lnTo>
                      <a:pt x="15" y="18"/>
                    </a:lnTo>
                    <a:lnTo>
                      <a:pt x="18" y="12"/>
                    </a:lnTo>
                    <a:lnTo>
                      <a:pt x="21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25" name="Freeform 550"/>
              <p:cNvSpPr>
                <a:spLocks/>
              </p:cNvSpPr>
              <p:nvPr/>
            </p:nvSpPr>
            <p:spPr bwMode="auto">
              <a:xfrm>
                <a:off x="815" y="1510"/>
                <a:ext cx="15" cy="15"/>
              </a:xfrm>
              <a:custGeom>
                <a:avLst/>
                <a:gdLst>
                  <a:gd name="T0" fmla="*/ 3 w 15"/>
                  <a:gd name="T1" fmla="*/ 3 h 15"/>
                  <a:gd name="T2" fmla="*/ 3 w 15"/>
                  <a:gd name="T3" fmla="*/ 0 h 15"/>
                  <a:gd name="T4" fmla="*/ 3 w 15"/>
                  <a:gd name="T5" fmla="*/ 3 h 15"/>
                  <a:gd name="T6" fmla="*/ 3 w 15"/>
                  <a:gd name="T7" fmla="*/ 3 h 15"/>
                  <a:gd name="T8" fmla="*/ 3 w 15"/>
                  <a:gd name="T9" fmla="*/ 6 h 15"/>
                  <a:gd name="T10" fmla="*/ 0 w 15"/>
                  <a:gd name="T11" fmla="*/ 6 h 15"/>
                  <a:gd name="T12" fmla="*/ 12 w 15"/>
                  <a:gd name="T13" fmla="*/ 15 h 15"/>
                  <a:gd name="T14" fmla="*/ 12 w 15"/>
                  <a:gd name="T15" fmla="*/ 12 h 15"/>
                  <a:gd name="T16" fmla="*/ 15 w 15"/>
                  <a:gd name="T17" fmla="*/ 9 h 15"/>
                  <a:gd name="T18" fmla="*/ 15 w 15"/>
                  <a:gd name="T19" fmla="*/ 6 h 15"/>
                  <a:gd name="T20" fmla="*/ 15 w 15"/>
                  <a:gd name="T21" fmla="*/ 3 h 15"/>
                  <a:gd name="T22" fmla="*/ 15 w 15"/>
                  <a:gd name="T23" fmla="*/ 0 h 15"/>
                  <a:gd name="T24" fmla="*/ 3 w 15"/>
                  <a:gd name="T25" fmla="*/ 3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15"/>
                  <a:gd name="T41" fmla="*/ 15 w 15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15">
                    <a:moveTo>
                      <a:pt x="3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26" name="Rectangle 551"/>
              <p:cNvSpPr>
                <a:spLocks noChangeArrowheads="1"/>
              </p:cNvSpPr>
              <p:nvPr/>
            </p:nvSpPr>
            <p:spPr bwMode="auto">
              <a:xfrm>
                <a:off x="830" y="1510"/>
                <a:ext cx="1" cy="3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27" name="Freeform 552"/>
              <p:cNvSpPr>
                <a:spLocks/>
              </p:cNvSpPr>
              <p:nvPr/>
            </p:nvSpPr>
            <p:spPr bwMode="auto">
              <a:xfrm>
                <a:off x="818" y="1507"/>
                <a:ext cx="12" cy="6"/>
              </a:xfrm>
              <a:custGeom>
                <a:avLst/>
                <a:gdLst>
                  <a:gd name="T0" fmla="*/ 0 w 12"/>
                  <a:gd name="T1" fmla="*/ 3 h 6"/>
                  <a:gd name="T2" fmla="*/ 12 w 12"/>
                  <a:gd name="T3" fmla="*/ 0 h 6"/>
                  <a:gd name="T4" fmla="*/ 12 w 12"/>
                  <a:gd name="T5" fmla="*/ 3 h 6"/>
                  <a:gd name="T6" fmla="*/ 0 w 12"/>
                  <a:gd name="T7" fmla="*/ 6 h 6"/>
                  <a:gd name="T8" fmla="*/ 0 w 12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6"/>
                  <a:gd name="T17" fmla="*/ 12 w 12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6">
                    <a:moveTo>
                      <a:pt x="0" y="3"/>
                    </a:moveTo>
                    <a:lnTo>
                      <a:pt x="12" y="0"/>
                    </a:lnTo>
                    <a:lnTo>
                      <a:pt x="12" y="3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28" name="Freeform 553"/>
              <p:cNvSpPr>
                <a:spLocks/>
              </p:cNvSpPr>
              <p:nvPr/>
            </p:nvSpPr>
            <p:spPr bwMode="auto">
              <a:xfrm>
                <a:off x="794" y="1432"/>
                <a:ext cx="33" cy="66"/>
              </a:xfrm>
              <a:custGeom>
                <a:avLst/>
                <a:gdLst>
                  <a:gd name="T0" fmla="*/ 0 w 33"/>
                  <a:gd name="T1" fmla="*/ 6 h 66"/>
                  <a:gd name="T2" fmla="*/ 0 w 33"/>
                  <a:gd name="T3" fmla="*/ 6 h 66"/>
                  <a:gd name="T4" fmla="*/ 6 w 33"/>
                  <a:gd name="T5" fmla="*/ 15 h 66"/>
                  <a:gd name="T6" fmla="*/ 9 w 33"/>
                  <a:gd name="T7" fmla="*/ 27 h 66"/>
                  <a:gd name="T8" fmla="*/ 12 w 33"/>
                  <a:gd name="T9" fmla="*/ 36 h 66"/>
                  <a:gd name="T10" fmla="*/ 15 w 33"/>
                  <a:gd name="T11" fmla="*/ 45 h 66"/>
                  <a:gd name="T12" fmla="*/ 18 w 33"/>
                  <a:gd name="T13" fmla="*/ 57 h 66"/>
                  <a:gd name="T14" fmla="*/ 21 w 33"/>
                  <a:gd name="T15" fmla="*/ 66 h 66"/>
                  <a:gd name="T16" fmla="*/ 33 w 33"/>
                  <a:gd name="T17" fmla="*/ 63 h 66"/>
                  <a:gd name="T18" fmla="*/ 30 w 33"/>
                  <a:gd name="T19" fmla="*/ 54 h 66"/>
                  <a:gd name="T20" fmla="*/ 27 w 33"/>
                  <a:gd name="T21" fmla="*/ 42 h 66"/>
                  <a:gd name="T22" fmla="*/ 24 w 33"/>
                  <a:gd name="T23" fmla="*/ 30 h 66"/>
                  <a:gd name="T24" fmla="*/ 21 w 33"/>
                  <a:gd name="T25" fmla="*/ 21 h 66"/>
                  <a:gd name="T26" fmla="*/ 15 w 33"/>
                  <a:gd name="T27" fmla="*/ 12 h 66"/>
                  <a:gd name="T28" fmla="*/ 12 w 33"/>
                  <a:gd name="T29" fmla="*/ 3 h 66"/>
                  <a:gd name="T30" fmla="*/ 12 w 33"/>
                  <a:gd name="T31" fmla="*/ 0 h 66"/>
                  <a:gd name="T32" fmla="*/ 0 w 33"/>
                  <a:gd name="T33" fmla="*/ 6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66"/>
                  <a:gd name="T53" fmla="*/ 33 w 33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66">
                    <a:moveTo>
                      <a:pt x="0" y="6"/>
                    </a:moveTo>
                    <a:lnTo>
                      <a:pt x="0" y="6"/>
                    </a:lnTo>
                    <a:lnTo>
                      <a:pt x="6" y="15"/>
                    </a:lnTo>
                    <a:lnTo>
                      <a:pt x="9" y="27"/>
                    </a:lnTo>
                    <a:lnTo>
                      <a:pt x="12" y="36"/>
                    </a:lnTo>
                    <a:lnTo>
                      <a:pt x="15" y="45"/>
                    </a:lnTo>
                    <a:lnTo>
                      <a:pt x="18" y="57"/>
                    </a:lnTo>
                    <a:lnTo>
                      <a:pt x="21" y="66"/>
                    </a:lnTo>
                    <a:lnTo>
                      <a:pt x="33" y="63"/>
                    </a:lnTo>
                    <a:lnTo>
                      <a:pt x="30" y="54"/>
                    </a:lnTo>
                    <a:lnTo>
                      <a:pt x="27" y="42"/>
                    </a:lnTo>
                    <a:lnTo>
                      <a:pt x="24" y="30"/>
                    </a:lnTo>
                    <a:lnTo>
                      <a:pt x="21" y="21"/>
                    </a:lnTo>
                    <a:lnTo>
                      <a:pt x="15" y="12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29" name="Freeform 554"/>
              <p:cNvSpPr>
                <a:spLocks/>
              </p:cNvSpPr>
              <p:nvPr/>
            </p:nvSpPr>
            <p:spPr bwMode="auto">
              <a:xfrm>
                <a:off x="776" y="1417"/>
                <a:ext cx="15" cy="21"/>
              </a:xfrm>
              <a:custGeom>
                <a:avLst/>
                <a:gdLst>
                  <a:gd name="T0" fmla="*/ 9 w 15"/>
                  <a:gd name="T1" fmla="*/ 21 h 21"/>
                  <a:gd name="T2" fmla="*/ 12 w 15"/>
                  <a:gd name="T3" fmla="*/ 18 h 21"/>
                  <a:gd name="T4" fmla="*/ 15 w 15"/>
                  <a:gd name="T5" fmla="*/ 15 h 21"/>
                  <a:gd name="T6" fmla="*/ 15 w 15"/>
                  <a:gd name="T7" fmla="*/ 15 h 21"/>
                  <a:gd name="T8" fmla="*/ 15 w 15"/>
                  <a:gd name="T9" fmla="*/ 15 h 21"/>
                  <a:gd name="T10" fmla="*/ 15 w 15"/>
                  <a:gd name="T11" fmla="*/ 0 h 21"/>
                  <a:gd name="T12" fmla="*/ 12 w 15"/>
                  <a:gd name="T13" fmla="*/ 3 h 21"/>
                  <a:gd name="T14" fmla="*/ 9 w 15"/>
                  <a:gd name="T15" fmla="*/ 3 h 21"/>
                  <a:gd name="T16" fmla="*/ 3 w 15"/>
                  <a:gd name="T17" fmla="*/ 9 h 21"/>
                  <a:gd name="T18" fmla="*/ 0 w 15"/>
                  <a:gd name="T19" fmla="*/ 12 h 21"/>
                  <a:gd name="T20" fmla="*/ 9 w 15"/>
                  <a:gd name="T21" fmla="*/ 21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21"/>
                  <a:gd name="T35" fmla="*/ 15 w 15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21">
                    <a:moveTo>
                      <a:pt x="9" y="21"/>
                    </a:moveTo>
                    <a:lnTo>
                      <a:pt x="12" y="18"/>
                    </a:lnTo>
                    <a:lnTo>
                      <a:pt x="15" y="15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3" y="9"/>
                    </a:lnTo>
                    <a:lnTo>
                      <a:pt x="0" y="12"/>
                    </a:ln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30" name="Freeform 555"/>
              <p:cNvSpPr>
                <a:spLocks/>
              </p:cNvSpPr>
              <p:nvPr/>
            </p:nvSpPr>
            <p:spPr bwMode="auto">
              <a:xfrm>
                <a:off x="761" y="1438"/>
                <a:ext cx="15" cy="12"/>
              </a:xfrm>
              <a:custGeom>
                <a:avLst/>
                <a:gdLst>
                  <a:gd name="T0" fmla="*/ 0 w 15"/>
                  <a:gd name="T1" fmla="*/ 6 h 12"/>
                  <a:gd name="T2" fmla="*/ 0 w 15"/>
                  <a:gd name="T3" fmla="*/ 6 h 12"/>
                  <a:gd name="T4" fmla="*/ 3 w 15"/>
                  <a:gd name="T5" fmla="*/ 9 h 12"/>
                  <a:gd name="T6" fmla="*/ 9 w 15"/>
                  <a:gd name="T7" fmla="*/ 12 h 12"/>
                  <a:gd name="T8" fmla="*/ 12 w 15"/>
                  <a:gd name="T9" fmla="*/ 12 h 12"/>
                  <a:gd name="T10" fmla="*/ 15 w 15"/>
                  <a:gd name="T11" fmla="*/ 9 h 12"/>
                  <a:gd name="T12" fmla="*/ 6 w 15"/>
                  <a:gd name="T13" fmla="*/ 0 h 12"/>
                  <a:gd name="T14" fmla="*/ 9 w 15"/>
                  <a:gd name="T15" fmla="*/ 0 h 12"/>
                  <a:gd name="T16" fmla="*/ 9 w 15"/>
                  <a:gd name="T17" fmla="*/ 0 h 12"/>
                  <a:gd name="T18" fmla="*/ 12 w 15"/>
                  <a:gd name="T19" fmla="*/ 0 h 12"/>
                  <a:gd name="T20" fmla="*/ 12 w 15"/>
                  <a:gd name="T21" fmla="*/ 0 h 12"/>
                  <a:gd name="T22" fmla="*/ 12 w 15"/>
                  <a:gd name="T23" fmla="*/ 3 h 12"/>
                  <a:gd name="T24" fmla="*/ 0 w 15"/>
                  <a:gd name="T25" fmla="*/ 6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12"/>
                  <a:gd name="T41" fmla="*/ 15 w 15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12">
                    <a:moveTo>
                      <a:pt x="0" y="6"/>
                    </a:moveTo>
                    <a:lnTo>
                      <a:pt x="0" y="6"/>
                    </a:lnTo>
                    <a:lnTo>
                      <a:pt x="3" y="9"/>
                    </a:lnTo>
                    <a:lnTo>
                      <a:pt x="9" y="12"/>
                    </a:lnTo>
                    <a:lnTo>
                      <a:pt x="12" y="12"/>
                    </a:lnTo>
                    <a:lnTo>
                      <a:pt x="15" y="9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31" name="Rectangle 556"/>
              <p:cNvSpPr>
                <a:spLocks noChangeArrowheads="1"/>
              </p:cNvSpPr>
              <p:nvPr/>
            </p:nvSpPr>
            <p:spPr bwMode="auto">
              <a:xfrm>
                <a:off x="761" y="1444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32" name="Freeform 557"/>
              <p:cNvSpPr>
                <a:spLocks/>
              </p:cNvSpPr>
              <p:nvPr/>
            </p:nvSpPr>
            <p:spPr bwMode="auto">
              <a:xfrm>
                <a:off x="758" y="1435"/>
                <a:ext cx="15" cy="9"/>
              </a:xfrm>
              <a:custGeom>
                <a:avLst/>
                <a:gdLst>
                  <a:gd name="T0" fmla="*/ 0 w 15"/>
                  <a:gd name="T1" fmla="*/ 3 h 9"/>
                  <a:gd name="T2" fmla="*/ 3 w 15"/>
                  <a:gd name="T3" fmla="*/ 3 h 9"/>
                  <a:gd name="T4" fmla="*/ 3 w 15"/>
                  <a:gd name="T5" fmla="*/ 9 h 9"/>
                  <a:gd name="T6" fmla="*/ 15 w 15"/>
                  <a:gd name="T7" fmla="*/ 6 h 9"/>
                  <a:gd name="T8" fmla="*/ 15 w 15"/>
                  <a:gd name="T9" fmla="*/ 3 h 9"/>
                  <a:gd name="T10" fmla="*/ 15 w 15"/>
                  <a:gd name="T11" fmla="*/ 0 h 9"/>
                  <a:gd name="T12" fmla="*/ 0 w 15"/>
                  <a:gd name="T13" fmla="*/ 3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9"/>
                  <a:gd name="T23" fmla="*/ 15 w 15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9">
                    <a:moveTo>
                      <a:pt x="0" y="3"/>
                    </a:moveTo>
                    <a:lnTo>
                      <a:pt x="3" y="3"/>
                    </a:lnTo>
                    <a:lnTo>
                      <a:pt x="3" y="9"/>
                    </a:lnTo>
                    <a:lnTo>
                      <a:pt x="15" y="6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33" name="Freeform 558"/>
              <p:cNvSpPr>
                <a:spLocks/>
              </p:cNvSpPr>
              <p:nvPr/>
            </p:nvSpPr>
            <p:spPr bwMode="auto">
              <a:xfrm>
                <a:off x="740" y="1366"/>
                <a:ext cx="30" cy="63"/>
              </a:xfrm>
              <a:custGeom>
                <a:avLst/>
                <a:gdLst>
                  <a:gd name="T0" fmla="*/ 21 w 30"/>
                  <a:gd name="T1" fmla="*/ 0 h 63"/>
                  <a:gd name="T2" fmla="*/ 18 w 30"/>
                  <a:gd name="T3" fmla="*/ 3 h 63"/>
                  <a:gd name="T4" fmla="*/ 15 w 30"/>
                  <a:gd name="T5" fmla="*/ 6 h 63"/>
                  <a:gd name="T6" fmla="*/ 12 w 30"/>
                  <a:gd name="T7" fmla="*/ 9 h 63"/>
                  <a:gd name="T8" fmla="*/ 9 w 30"/>
                  <a:gd name="T9" fmla="*/ 15 h 63"/>
                  <a:gd name="T10" fmla="*/ 6 w 30"/>
                  <a:gd name="T11" fmla="*/ 21 h 63"/>
                  <a:gd name="T12" fmla="*/ 3 w 30"/>
                  <a:gd name="T13" fmla="*/ 24 h 63"/>
                  <a:gd name="T14" fmla="*/ 0 w 30"/>
                  <a:gd name="T15" fmla="*/ 30 h 63"/>
                  <a:gd name="T16" fmla="*/ 0 w 30"/>
                  <a:gd name="T17" fmla="*/ 36 h 63"/>
                  <a:gd name="T18" fmla="*/ 0 w 30"/>
                  <a:gd name="T19" fmla="*/ 42 h 63"/>
                  <a:gd name="T20" fmla="*/ 3 w 30"/>
                  <a:gd name="T21" fmla="*/ 48 h 63"/>
                  <a:gd name="T22" fmla="*/ 3 w 30"/>
                  <a:gd name="T23" fmla="*/ 51 h 63"/>
                  <a:gd name="T24" fmla="*/ 6 w 30"/>
                  <a:gd name="T25" fmla="*/ 54 h 63"/>
                  <a:gd name="T26" fmla="*/ 6 w 30"/>
                  <a:gd name="T27" fmla="*/ 57 h 63"/>
                  <a:gd name="T28" fmla="*/ 9 w 30"/>
                  <a:gd name="T29" fmla="*/ 57 h 63"/>
                  <a:gd name="T30" fmla="*/ 12 w 30"/>
                  <a:gd name="T31" fmla="*/ 60 h 63"/>
                  <a:gd name="T32" fmla="*/ 15 w 30"/>
                  <a:gd name="T33" fmla="*/ 63 h 63"/>
                  <a:gd name="T34" fmla="*/ 18 w 30"/>
                  <a:gd name="T35" fmla="*/ 63 h 63"/>
                  <a:gd name="T36" fmla="*/ 24 w 30"/>
                  <a:gd name="T37" fmla="*/ 54 h 63"/>
                  <a:gd name="T38" fmla="*/ 21 w 30"/>
                  <a:gd name="T39" fmla="*/ 51 h 63"/>
                  <a:gd name="T40" fmla="*/ 21 w 30"/>
                  <a:gd name="T41" fmla="*/ 51 h 63"/>
                  <a:gd name="T42" fmla="*/ 18 w 30"/>
                  <a:gd name="T43" fmla="*/ 48 h 63"/>
                  <a:gd name="T44" fmla="*/ 18 w 30"/>
                  <a:gd name="T45" fmla="*/ 48 h 63"/>
                  <a:gd name="T46" fmla="*/ 15 w 30"/>
                  <a:gd name="T47" fmla="*/ 45 h 63"/>
                  <a:gd name="T48" fmla="*/ 15 w 30"/>
                  <a:gd name="T49" fmla="*/ 45 h 63"/>
                  <a:gd name="T50" fmla="*/ 15 w 30"/>
                  <a:gd name="T51" fmla="*/ 42 h 63"/>
                  <a:gd name="T52" fmla="*/ 15 w 30"/>
                  <a:gd name="T53" fmla="*/ 39 h 63"/>
                  <a:gd name="T54" fmla="*/ 15 w 30"/>
                  <a:gd name="T55" fmla="*/ 36 h 63"/>
                  <a:gd name="T56" fmla="*/ 15 w 30"/>
                  <a:gd name="T57" fmla="*/ 33 h 63"/>
                  <a:gd name="T58" fmla="*/ 15 w 30"/>
                  <a:gd name="T59" fmla="*/ 30 h 63"/>
                  <a:gd name="T60" fmla="*/ 18 w 30"/>
                  <a:gd name="T61" fmla="*/ 24 h 63"/>
                  <a:gd name="T62" fmla="*/ 18 w 30"/>
                  <a:gd name="T63" fmla="*/ 21 h 63"/>
                  <a:gd name="T64" fmla="*/ 21 w 30"/>
                  <a:gd name="T65" fmla="*/ 18 h 63"/>
                  <a:gd name="T66" fmla="*/ 24 w 30"/>
                  <a:gd name="T67" fmla="*/ 15 h 63"/>
                  <a:gd name="T68" fmla="*/ 27 w 30"/>
                  <a:gd name="T69" fmla="*/ 12 h 63"/>
                  <a:gd name="T70" fmla="*/ 30 w 30"/>
                  <a:gd name="T71" fmla="*/ 9 h 63"/>
                  <a:gd name="T72" fmla="*/ 21 w 30"/>
                  <a:gd name="T73" fmla="*/ 0 h 6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"/>
                  <a:gd name="T112" fmla="*/ 0 h 63"/>
                  <a:gd name="T113" fmla="*/ 30 w 30"/>
                  <a:gd name="T114" fmla="*/ 63 h 6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" h="63">
                    <a:moveTo>
                      <a:pt x="21" y="0"/>
                    </a:moveTo>
                    <a:lnTo>
                      <a:pt x="18" y="3"/>
                    </a:lnTo>
                    <a:lnTo>
                      <a:pt x="15" y="6"/>
                    </a:lnTo>
                    <a:lnTo>
                      <a:pt x="12" y="9"/>
                    </a:lnTo>
                    <a:lnTo>
                      <a:pt x="9" y="15"/>
                    </a:lnTo>
                    <a:lnTo>
                      <a:pt x="6" y="21"/>
                    </a:lnTo>
                    <a:lnTo>
                      <a:pt x="3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3" y="48"/>
                    </a:lnTo>
                    <a:lnTo>
                      <a:pt x="3" y="51"/>
                    </a:lnTo>
                    <a:lnTo>
                      <a:pt x="6" y="54"/>
                    </a:lnTo>
                    <a:lnTo>
                      <a:pt x="6" y="57"/>
                    </a:lnTo>
                    <a:lnTo>
                      <a:pt x="9" y="57"/>
                    </a:lnTo>
                    <a:lnTo>
                      <a:pt x="12" y="60"/>
                    </a:lnTo>
                    <a:lnTo>
                      <a:pt x="15" y="63"/>
                    </a:lnTo>
                    <a:lnTo>
                      <a:pt x="18" y="63"/>
                    </a:lnTo>
                    <a:lnTo>
                      <a:pt x="24" y="54"/>
                    </a:lnTo>
                    <a:lnTo>
                      <a:pt x="21" y="51"/>
                    </a:lnTo>
                    <a:lnTo>
                      <a:pt x="18" y="48"/>
                    </a:lnTo>
                    <a:lnTo>
                      <a:pt x="15" y="45"/>
                    </a:lnTo>
                    <a:lnTo>
                      <a:pt x="15" y="42"/>
                    </a:lnTo>
                    <a:lnTo>
                      <a:pt x="15" y="39"/>
                    </a:lnTo>
                    <a:lnTo>
                      <a:pt x="15" y="36"/>
                    </a:lnTo>
                    <a:lnTo>
                      <a:pt x="15" y="33"/>
                    </a:lnTo>
                    <a:lnTo>
                      <a:pt x="15" y="30"/>
                    </a:lnTo>
                    <a:lnTo>
                      <a:pt x="18" y="24"/>
                    </a:lnTo>
                    <a:lnTo>
                      <a:pt x="18" y="21"/>
                    </a:lnTo>
                    <a:lnTo>
                      <a:pt x="21" y="18"/>
                    </a:lnTo>
                    <a:lnTo>
                      <a:pt x="24" y="15"/>
                    </a:lnTo>
                    <a:lnTo>
                      <a:pt x="27" y="12"/>
                    </a:lnTo>
                    <a:lnTo>
                      <a:pt x="30" y="9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34" name="Freeform 559"/>
              <p:cNvSpPr>
                <a:spLocks/>
              </p:cNvSpPr>
              <p:nvPr/>
            </p:nvSpPr>
            <p:spPr bwMode="auto">
              <a:xfrm>
                <a:off x="764" y="1345"/>
                <a:ext cx="15" cy="15"/>
              </a:xfrm>
              <a:custGeom>
                <a:avLst/>
                <a:gdLst>
                  <a:gd name="T0" fmla="*/ 0 w 15"/>
                  <a:gd name="T1" fmla="*/ 3 h 15"/>
                  <a:gd name="T2" fmla="*/ 0 w 15"/>
                  <a:gd name="T3" fmla="*/ 6 h 15"/>
                  <a:gd name="T4" fmla="*/ 0 w 15"/>
                  <a:gd name="T5" fmla="*/ 9 h 15"/>
                  <a:gd name="T6" fmla="*/ 0 w 15"/>
                  <a:gd name="T7" fmla="*/ 15 h 15"/>
                  <a:gd name="T8" fmla="*/ 15 w 15"/>
                  <a:gd name="T9" fmla="*/ 15 h 15"/>
                  <a:gd name="T10" fmla="*/ 15 w 15"/>
                  <a:gd name="T11" fmla="*/ 9 h 15"/>
                  <a:gd name="T12" fmla="*/ 12 w 15"/>
                  <a:gd name="T13" fmla="*/ 3 h 15"/>
                  <a:gd name="T14" fmla="*/ 12 w 15"/>
                  <a:gd name="T15" fmla="*/ 0 h 15"/>
                  <a:gd name="T16" fmla="*/ 0 w 15"/>
                  <a:gd name="T17" fmla="*/ 3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5"/>
                  <a:gd name="T29" fmla="*/ 15 w 15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5">
                    <a:moveTo>
                      <a:pt x="0" y="3"/>
                    </a:moveTo>
                    <a:lnTo>
                      <a:pt x="0" y="6"/>
                    </a:lnTo>
                    <a:lnTo>
                      <a:pt x="0" y="9"/>
                    </a:lnTo>
                    <a:lnTo>
                      <a:pt x="0" y="15"/>
                    </a:lnTo>
                    <a:lnTo>
                      <a:pt x="15" y="15"/>
                    </a:lnTo>
                    <a:lnTo>
                      <a:pt x="15" y="9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35" name="Freeform 560"/>
              <p:cNvSpPr>
                <a:spLocks/>
              </p:cNvSpPr>
              <p:nvPr/>
            </p:nvSpPr>
            <p:spPr bwMode="auto">
              <a:xfrm>
                <a:off x="758" y="1324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0 w 15"/>
                  <a:gd name="T3" fmla="*/ 0 h 12"/>
                  <a:gd name="T4" fmla="*/ 0 w 15"/>
                  <a:gd name="T5" fmla="*/ 6 h 12"/>
                  <a:gd name="T6" fmla="*/ 0 w 15"/>
                  <a:gd name="T7" fmla="*/ 12 h 12"/>
                  <a:gd name="T8" fmla="*/ 0 w 15"/>
                  <a:gd name="T9" fmla="*/ 12 h 12"/>
                  <a:gd name="T10" fmla="*/ 15 w 15"/>
                  <a:gd name="T11" fmla="*/ 9 h 12"/>
                  <a:gd name="T12" fmla="*/ 15 w 15"/>
                  <a:gd name="T13" fmla="*/ 9 h 12"/>
                  <a:gd name="T14" fmla="*/ 12 w 15"/>
                  <a:gd name="T15" fmla="*/ 3 h 12"/>
                  <a:gd name="T16" fmla="*/ 12 w 15"/>
                  <a:gd name="T17" fmla="*/ 0 h 12"/>
                  <a:gd name="T18" fmla="*/ 12 w 15"/>
                  <a:gd name="T19" fmla="*/ 0 h 12"/>
                  <a:gd name="T20" fmla="*/ 0 w 15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2"/>
                  <a:gd name="T35" fmla="*/ 15 w 15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5" y="9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36" name="Rectangle 561"/>
              <p:cNvSpPr>
                <a:spLocks noChangeArrowheads="1"/>
              </p:cNvSpPr>
              <p:nvPr/>
            </p:nvSpPr>
            <p:spPr bwMode="auto">
              <a:xfrm>
                <a:off x="758" y="1324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37" name="Rectangle 562"/>
              <p:cNvSpPr>
                <a:spLocks noChangeArrowheads="1"/>
              </p:cNvSpPr>
              <p:nvPr/>
            </p:nvSpPr>
            <p:spPr bwMode="auto">
              <a:xfrm>
                <a:off x="758" y="1321"/>
                <a:ext cx="12" cy="3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38" name="Freeform 563"/>
              <p:cNvSpPr>
                <a:spLocks/>
              </p:cNvSpPr>
              <p:nvPr/>
            </p:nvSpPr>
            <p:spPr bwMode="auto">
              <a:xfrm>
                <a:off x="770" y="1285"/>
                <a:ext cx="39" cy="33"/>
              </a:xfrm>
              <a:custGeom>
                <a:avLst/>
                <a:gdLst>
                  <a:gd name="T0" fmla="*/ 27 w 39"/>
                  <a:gd name="T1" fmla="*/ 0 h 33"/>
                  <a:gd name="T2" fmla="*/ 27 w 39"/>
                  <a:gd name="T3" fmla="*/ 0 h 33"/>
                  <a:gd name="T4" fmla="*/ 27 w 39"/>
                  <a:gd name="T5" fmla="*/ 3 h 33"/>
                  <a:gd name="T6" fmla="*/ 24 w 39"/>
                  <a:gd name="T7" fmla="*/ 6 h 33"/>
                  <a:gd name="T8" fmla="*/ 24 w 39"/>
                  <a:gd name="T9" fmla="*/ 6 h 33"/>
                  <a:gd name="T10" fmla="*/ 21 w 39"/>
                  <a:gd name="T11" fmla="*/ 9 h 33"/>
                  <a:gd name="T12" fmla="*/ 15 w 39"/>
                  <a:gd name="T13" fmla="*/ 12 h 33"/>
                  <a:gd name="T14" fmla="*/ 9 w 39"/>
                  <a:gd name="T15" fmla="*/ 15 h 33"/>
                  <a:gd name="T16" fmla="*/ 3 w 39"/>
                  <a:gd name="T17" fmla="*/ 21 h 33"/>
                  <a:gd name="T18" fmla="*/ 0 w 39"/>
                  <a:gd name="T19" fmla="*/ 21 h 33"/>
                  <a:gd name="T20" fmla="*/ 6 w 39"/>
                  <a:gd name="T21" fmla="*/ 33 h 33"/>
                  <a:gd name="T22" fmla="*/ 9 w 39"/>
                  <a:gd name="T23" fmla="*/ 30 h 33"/>
                  <a:gd name="T24" fmla="*/ 15 w 39"/>
                  <a:gd name="T25" fmla="*/ 27 h 33"/>
                  <a:gd name="T26" fmla="*/ 24 w 39"/>
                  <a:gd name="T27" fmla="*/ 24 h 33"/>
                  <a:gd name="T28" fmla="*/ 30 w 39"/>
                  <a:gd name="T29" fmla="*/ 18 h 33"/>
                  <a:gd name="T30" fmla="*/ 33 w 39"/>
                  <a:gd name="T31" fmla="*/ 15 h 33"/>
                  <a:gd name="T32" fmla="*/ 36 w 39"/>
                  <a:gd name="T33" fmla="*/ 12 h 33"/>
                  <a:gd name="T34" fmla="*/ 39 w 39"/>
                  <a:gd name="T35" fmla="*/ 6 h 33"/>
                  <a:gd name="T36" fmla="*/ 39 w 39"/>
                  <a:gd name="T37" fmla="*/ 3 h 33"/>
                  <a:gd name="T38" fmla="*/ 39 w 39"/>
                  <a:gd name="T39" fmla="*/ 3 h 33"/>
                  <a:gd name="T40" fmla="*/ 27 w 39"/>
                  <a:gd name="T41" fmla="*/ 0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"/>
                  <a:gd name="T64" fmla="*/ 0 h 33"/>
                  <a:gd name="T65" fmla="*/ 39 w 39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" h="33">
                    <a:moveTo>
                      <a:pt x="27" y="0"/>
                    </a:moveTo>
                    <a:lnTo>
                      <a:pt x="27" y="0"/>
                    </a:lnTo>
                    <a:lnTo>
                      <a:pt x="27" y="3"/>
                    </a:lnTo>
                    <a:lnTo>
                      <a:pt x="24" y="6"/>
                    </a:lnTo>
                    <a:lnTo>
                      <a:pt x="21" y="9"/>
                    </a:lnTo>
                    <a:lnTo>
                      <a:pt x="15" y="12"/>
                    </a:lnTo>
                    <a:lnTo>
                      <a:pt x="9" y="15"/>
                    </a:lnTo>
                    <a:lnTo>
                      <a:pt x="3" y="21"/>
                    </a:lnTo>
                    <a:lnTo>
                      <a:pt x="0" y="21"/>
                    </a:lnTo>
                    <a:lnTo>
                      <a:pt x="6" y="33"/>
                    </a:lnTo>
                    <a:lnTo>
                      <a:pt x="9" y="30"/>
                    </a:lnTo>
                    <a:lnTo>
                      <a:pt x="15" y="27"/>
                    </a:lnTo>
                    <a:lnTo>
                      <a:pt x="24" y="24"/>
                    </a:lnTo>
                    <a:lnTo>
                      <a:pt x="30" y="18"/>
                    </a:lnTo>
                    <a:lnTo>
                      <a:pt x="33" y="15"/>
                    </a:lnTo>
                    <a:lnTo>
                      <a:pt x="36" y="12"/>
                    </a:lnTo>
                    <a:lnTo>
                      <a:pt x="39" y="6"/>
                    </a:lnTo>
                    <a:lnTo>
                      <a:pt x="39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39" name="Rectangle 564"/>
              <p:cNvSpPr>
                <a:spLocks noChangeArrowheads="1"/>
              </p:cNvSpPr>
              <p:nvPr/>
            </p:nvSpPr>
            <p:spPr bwMode="auto">
              <a:xfrm>
                <a:off x="797" y="1285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40" name="Freeform 565"/>
              <p:cNvSpPr>
                <a:spLocks/>
              </p:cNvSpPr>
              <p:nvPr/>
            </p:nvSpPr>
            <p:spPr bwMode="auto">
              <a:xfrm>
                <a:off x="797" y="1261"/>
                <a:ext cx="15" cy="27"/>
              </a:xfrm>
              <a:custGeom>
                <a:avLst/>
                <a:gdLst>
                  <a:gd name="T0" fmla="*/ 0 w 15"/>
                  <a:gd name="T1" fmla="*/ 3 h 27"/>
                  <a:gd name="T2" fmla="*/ 0 w 15"/>
                  <a:gd name="T3" fmla="*/ 6 h 27"/>
                  <a:gd name="T4" fmla="*/ 0 w 15"/>
                  <a:gd name="T5" fmla="*/ 12 h 27"/>
                  <a:gd name="T6" fmla="*/ 0 w 15"/>
                  <a:gd name="T7" fmla="*/ 15 h 27"/>
                  <a:gd name="T8" fmla="*/ 0 w 15"/>
                  <a:gd name="T9" fmla="*/ 21 h 27"/>
                  <a:gd name="T10" fmla="*/ 0 w 15"/>
                  <a:gd name="T11" fmla="*/ 24 h 27"/>
                  <a:gd name="T12" fmla="*/ 12 w 15"/>
                  <a:gd name="T13" fmla="*/ 27 h 27"/>
                  <a:gd name="T14" fmla="*/ 12 w 15"/>
                  <a:gd name="T15" fmla="*/ 21 h 27"/>
                  <a:gd name="T16" fmla="*/ 12 w 15"/>
                  <a:gd name="T17" fmla="*/ 18 h 27"/>
                  <a:gd name="T18" fmla="*/ 15 w 15"/>
                  <a:gd name="T19" fmla="*/ 12 h 27"/>
                  <a:gd name="T20" fmla="*/ 15 w 15"/>
                  <a:gd name="T21" fmla="*/ 6 h 27"/>
                  <a:gd name="T22" fmla="*/ 12 w 15"/>
                  <a:gd name="T23" fmla="*/ 0 h 27"/>
                  <a:gd name="T24" fmla="*/ 0 w 15"/>
                  <a:gd name="T25" fmla="*/ 3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"/>
                  <a:gd name="T40" fmla="*/ 0 h 27"/>
                  <a:gd name="T41" fmla="*/ 15 w 15"/>
                  <a:gd name="T42" fmla="*/ 27 h 2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" h="27">
                    <a:moveTo>
                      <a:pt x="0" y="3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12" y="27"/>
                    </a:lnTo>
                    <a:lnTo>
                      <a:pt x="12" y="21"/>
                    </a:lnTo>
                    <a:lnTo>
                      <a:pt x="12" y="18"/>
                    </a:lnTo>
                    <a:lnTo>
                      <a:pt x="15" y="12"/>
                    </a:lnTo>
                    <a:lnTo>
                      <a:pt x="15" y="6"/>
                    </a:lnTo>
                    <a:lnTo>
                      <a:pt x="1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41" name="Freeform 566"/>
              <p:cNvSpPr>
                <a:spLocks/>
              </p:cNvSpPr>
              <p:nvPr/>
            </p:nvSpPr>
            <p:spPr bwMode="auto">
              <a:xfrm>
                <a:off x="794" y="1234"/>
                <a:ext cx="15" cy="18"/>
              </a:xfrm>
              <a:custGeom>
                <a:avLst/>
                <a:gdLst>
                  <a:gd name="T0" fmla="*/ 0 w 15"/>
                  <a:gd name="T1" fmla="*/ 3 h 18"/>
                  <a:gd name="T2" fmla="*/ 12 w 15"/>
                  <a:gd name="T3" fmla="*/ 0 h 18"/>
                  <a:gd name="T4" fmla="*/ 15 w 15"/>
                  <a:gd name="T5" fmla="*/ 15 h 18"/>
                  <a:gd name="T6" fmla="*/ 3 w 15"/>
                  <a:gd name="T7" fmla="*/ 18 h 18"/>
                  <a:gd name="T8" fmla="*/ 0 w 15"/>
                  <a:gd name="T9" fmla="*/ 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8"/>
                  <a:gd name="T17" fmla="*/ 15 w 15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8">
                    <a:moveTo>
                      <a:pt x="0" y="3"/>
                    </a:moveTo>
                    <a:lnTo>
                      <a:pt x="12" y="0"/>
                    </a:lnTo>
                    <a:lnTo>
                      <a:pt x="15" y="15"/>
                    </a:lnTo>
                    <a:lnTo>
                      <a:pt x="3" y="1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42" name="Freeform 567"/>
              <p:cNvSpPr>
                <a:spLocks/>
              </p:cNvSpPr>
              <p:nvPr/>
            </p:nvSpPr>
            <p:spPr bwMode="auto">
              <a:xfrm>
                <a:off x="788" y="1216"/>
                <a:ext cx="15" cy="9"/>
              </a:xfrm>
              <a:custGeom>
                <a:avLst/>
                <a:gdLst>
                  <a:gd name="T0" fmla="*/ 0 w 15"/>
                  <a:gd name="T1" fmla="*/ 0 h 9"/>
                  <a:gd name="T2" fmla="*/ 0 w 15"/>
                  <a:gd name="T3" fmla="*/ 3 h 9"/>
                  <a:gd name="T4" fmla="*/ 0 w 15"/>
                  <a:gd name="T5" fmla="*/ 9 h 9"/>
                  <a:gd name="T6" fmla="*/ 15 w 15"/>
                  <a:gd name="T7" fmla="*/ 6 h 9"/>
                  <a:gd name="T8" fmla="*/ 12 w 15"/>
                  <a:gd name="T9" fmla="*/ 0 h 9"/>
                  <a:gd name="T10" fmla="*/ 12 w 15"/>
                  <a:gd name="T11" fmla="*/ 3 h 9"/>
                  <a:gd name="T12" fmla="*/ 0 w 15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9"/>
                  <a:gd name="T23" fmla="*/ 15 w 15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9">
                    <a:moveTo>
                      <a:pt x="0" y="0"/>
                    </a:moveTo>
                    <a:lnTo>
                      <a:pt x="0" y="3"/>
                    </a:lnTo>
                    <a:lnTo>
                      <a:pt x="0" y="9"/>
                    </a:lnTo>
                    <a:lnTo>
                      <a:pt x="15" y="6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43" name="Freeform 568"/>
              <p:cNvSpPr>
                <a:spLocks/>
              </p:cNvSpPr>
              <p:nvPr/>
            </p:nvSpPr>
            <p:spPr bwMode="auto">
              <a:xfrm>
                <a:off x="788" y="1216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3"/>
                  <a:gd name="T9" fmla="*/ 3 h 3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44" name="Freeform 569"/>
              <p:cNvSpPr>
                <a:spLocks/>
              </p:cNvSpPr>
              <p:nvPr/>
            </p:nvSpPr>
            <p:spPr bwMode="auto">
              <a:xfrm>
                <a:off x="788" y="1210"/>
                <a:ext cx="12" cy="9"/>
              </a:xfrm>
              <a:custGeom>
                <a:avLst/>
                <a:gdLst>
                  <a:gd name="T0" fmla="*/ 0 w 12"/>
                  <a:gd name="T1" fmla="*/ 0 h 9"/>
                  <a:gd name="T2" fmla="*/ 12 w 12"/>
                  <a:gd name="T3" fmla="*/ 3 h 9"/>
                  <a:gd name="T4" fmla="*/ 12 w 12"/>
                  <a:gd name="T5" fmla="*/ 9 h 9"/>
                  <a:gd name="T6" fmla="*/ 0 w 12"/>
                  <a:gd name="T7" fmla="*/ 6 h 9"/>
                  <a:gd name="T8" fmla="*/ 0 w 12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9"/>
                  <a:gd name="T17" fmla="*/ 12 w 12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9">
                    <a:moveTo>
                      <a:pt x="0" y="0"/>
                    </a:moveTo>
                    <a:lnTo>
                      <a:pt x="12" y="3"/>
                    </a:lnTo>
                    <a:lnTo>
                      <a:pt x="12" y="9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45" name="Freeform 570"/>
              <p:cNvSpPr>
                <a:spLocks/>
              </p:cNvSpPr>
              <p:nvPr/>
            </p:nvSpPr>
            <p:spPr bwMode="auto">
              <a:xfrm>
                <a:off x="791" y="1168"/>
                <a:ext cx="33" cy="33"/>
              </a:xfrm>
              <a:custGeom>
                <a:avLst/>
                <a:gdLst>
                  <a:gd name="T0" fmla="*/ 33 w 33"/>
                  <a:gd name="T1" fmla="*/ 6 h 33"/>
                  <a:gd name="T2" fmla="*/ 24 w 33"/>
                  <a:gd name="T3" fmla="*/ 0 h 33"/>
                  <a:gd name="T4" fmla="*/ 18 w 33"/>
                  <a:gd name="T5" fmla="*/ 6 h 33"/>
                  <a:gd name="T6" fmla="*/ 12 w 33"/>
                  <a:gd name="T7" fmla="*/ 9 h 33"/>
                  <a:gd name="T8" fmla="*/ 6 w 33"/>
                  <a:gd name="T9" fmla="*/ 15 h 33"/>
                  <a:gd name="T10" fmla="*/ 3 w 33"/>
                  <a:gd name="T11" fmla="*/ 21 h 33"/>
                  <a:gd name="T12" fmla="*/ 0 w 33"/>
                  <a:gd name="T13" fmla="*/ 27 h 33"/>
                  <a:gd name="T14" fmla="*/ 0 w 33"/>
                  <a:gd name="T15" fmla="*/ 30 h 33"/>
                  <a:gd name="T16" fmla="*/ 12 w 33"/>
                  <a:gd name="T17" fmla="*/ 33 h 33"/>
                  <a:gd name="T18" fmla="*/ 12 w 33"/>
                  <a:gd name="T19" fmla="*/ 30 h 33"/>
                  <a:gd name="T20" fmla="*/ 15 w 33"/>
                  <a:gd name="T21" fmla="*/ 27 h 33"/>
                  <a:gd name="T22" fmla="*/ 18 w 33"/>
                  <a:gd name="T23" fmla="*/ 21 h 33"/>
                  <a:gd name="T24" fmla="*/ 21 w 33"/>
                  <a:gd name="T25" fmla="*/ 18 h 33"/>
                  <a:gd name="T26" fmla="*/ 24 w 33"/>
                  <a:gd name="T27" fmla="*/ 15 h 33"/>
                  <a:gd name="T28" fmla="*/ 30 w 33"/>
                  <a:gd name="T29" fmla="*/ 12 h 33"/>
                  <a:gd name="T30" fmla="*/ 21 w 33"/>
                  <a:gd name="T31" fmla="*/ 6 h 33"/>
                  <a:gd name="T32" fmla="*/ 33 w 33"/>
                  <a:gd name="T33" fmla="*/ 6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33"/>
                  <a:gd name="T53" fmla="*/ 33 w 33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33">
                    <a:moveTo>
                      <a:pt x="33" y="6"/>
                    </a:moveTo>
                    <a:lnTo>
                      <a:pt x="24" y="0"/>
                    </a:lnTo>
                    <a:lnTo>
                      <a:pt x="18" y="6"/>
                    </a:lnTo>
                    <a:lnTo>
                      <a:pt x="12" y="9"/>
                    </a:lnTo>
                    <a:lnTo>
                      <a:pt x="6" y="15"/>
                    </a:lnTo>
                    <a:lnTo>
                      <a:pt x="3" y="21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12" y="33"/>
                    </a:lnTo>
                    <a:lnTo>
                      <a:pt x="12" y="30"/>
                    </a:lnTo>
                    <a:lnTo>
                      <a:pt x="15" y="27"/>
                    </a:lnTo>
                    <a:lnTo>
                      <a:pt x="18" y="21"/>
                    </a:lnTo>
                    <a:lnTo>
                      <a:pt x="21" y="18"/>
                    </a:lnTo>
                    <a:lnTo>
                      <a:pt x="24" y="15"/>
                    </a:lnTo>
                    <a:lnTo>
                      <a:pt x="30" y="12"/>
                    </a:lnTo>
                    <a:lnTo>
                      <a:pt x="21" y="6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46" name="Freeform 571"/>
              <p:cNvSpPr>
                <a:spLocks/>
              </p:cNvSpPr>
              <p:nvPr/>
            </p:nvSpPr>
            <p:spPr bwMode="auto">
              <a:xfrm>
                <a:off x="815" y="1165"/>
                <a:ext cx="9" cy="9"/>
              </a:xfrm>
              <a:custGeom>
                <a:avLst/>
                <a:gdLst>
                  <a:gd name="T0" fmla="*/ 0 w 9"/>
                  <a:gd name="T1" fmla="*/ 3 h 9"/>
                  <a:gd name="T2" fmla="*/ 9 w 9"/>
                  <a:gd name="T3" fmla="*/ 0 h 9"/>
                  <a:gd name="T4" fmla="*/ 9 w 9"/>
                  <a:gd name="T5" fmla="*/ 9 h 9"/>
                  <a:gd name="T6" fmla="*/ 0 w 9"/>
                  <a:gd name="T7" fmla="*/ 3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9"/>
                  <a:gd name="T14" fmla="*/ 9 w 9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9">
                    <a:moveTo>
                      <a:pt x="0" y="3"/>
                    </a:moveTo>
                    <a:lnTo>
                      <a:pt x="9" y="0"/>
                    </a:lnTo>
                    <a:lnTo>
                      <a:pt x="9" y="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47" name="Freeform 572"/>
              <p:cNvSpPr>
                <a:spLocks/>
              </p:cNvSpPr>
              <p:nvPr/>
            </p:nvSpPr>
            <p:spPr bwMode="auto">
              <a:xfrm>
                <a:off x="812" y="1174"/>
                <a:ext cx="33" cy="21"/>
              </a:xfrm>
              <a:custGeom>
                <a:avLst/>
                <a:gdLst>
                  <a:gd name="T0" fmla="*/ 21 w 33"/>
                  <a:gd name="T1" fmla="*/ 12 h 21"/>
                  <a:gd name="T2" fmla="*/ 21 w 33"/>
                  <a:gd name="T3" fmla="*/ 9 h 21"/>
                  <a:gd name="T4" fmla="*/ 21 w 33"/>
                  <a:gd name="T5" fmla="*/ 9 h 21"/>
                  <a:gd name="T6" fmla="*/ 21 w 33"/>
                  <a:gd name="T7" fmla="*/ 9 h 21"/>
                  <a:gd name="T8" fmla="*/ 21 w 33"/>
                  <a:gd name="T9" fmla="*/ 9 h 21"/>
                  <a:gd name="T10" fmla="*/ 24 w 33"/>
                  <a:gd name="T11" fmla="*/ 9 h 21"/>
                  <a:gd name="T12" fmla="*/ 21 w 33"/>
                  <a:gd name="T13" fmla="*/ 9 h 21"/>
                  <a:gd name="T14" fmla="*/ 18 w 33"/>
                  <a:gd name="T15" fmla="*/ 9 h 21"/>
                  <a:gd name="T16" fmla="*/ 18 w 33"/>
                  <a:gd name="T17" fmla="*/ 6 h 21"/>
                  <a:gd name="T18" fmla="*/ 15 w 33"/>
                  <a:gd name="T19" fmla="*/ 3 h 21"/>
                  <a:gd name="T20" fmla="*/ 15 w 33"/>
                  <a:gd name="T21" fmla="*/ 3 h 21"/>
                  <a:gd name="T22" fmla="*/ 12 w 33"/>
                  <a:gd name="T23" fmla="*/ 0 h 21"/>
                  <a:gd name="T24" fmla="*/ 12 w 33"/>
                  <a:gd name="T25" fmla="*/ 0 h 21"/>
                  <a:gd name="T26" fmla="*/ 12 w 33"/>
                  <a:gd name="T27" fmla="*/ 0 h 21"/>
                  <a:gd name="T28" fmla="*/ 0 w 33"/>
                  <a:gd name="T29" fmla="*/ 0 h 21"/>
                  <a:gd name="T30" fmla="*/ 0 w 33"/>
                  <a:gd name="T31" fmla="*/ 3 h 21"/>
                  <a:gd name="T32" fmla="*/ 0 w 33"/>
                  <a:gd name="T33" fmla="*/ 6 h 21"/>
                  <a:gd name="T34" fmla="*/ 3 w 33"/>
                  <a:gd name="T35" fmla="*/ 9 h 21"/>
                  <a:gd name="T36" fmla="*/ 6 w 33"/>
                  <a:gd name="T37" fmla="*/ 12 h 21"/>
                  <a:gd name="T38" fmla="*/ 9 w 33"/>
                  <a:gd name="T39" fmla="*/ 15 h 21"/>
                  <a:gd name="T40" fmla="*/ 12 w 33"/>
                  <a:gd name="T41" fmla="*/ 18 h 21"/>
                  <a:gd name="T42" fmla="*/ 18 w 33"/>
                  <a:gd name="T43" fmla="*/ 21 h 21"/>
                  <a:gd name="T44" fmla="*/ 21 w 33"/>
                  <a:gd name="T45" fmla="*/ 21 h 21"/>
                  <a:gd name="T46" fmla="*/ 24 w 33"/>
                  <a:gd name="T47" fmla="*/ 21 h 21"/>
                  <a:gd name="T48" fmla="*/ 27 w 33"/>
                  <a:gd name="T49" fmla="*/ 21 h 21"/>
                  <a:gd name="T50" fmla="*/ 30 w 33"/>
                  <a:gd name="T51" fmla="*/ 18 h 21"/>
                  <a:gd name="T52" fmla="*/ 33 w 33"/>
                  <a:gd name="T53" fmla="*/ 15 h 21"/>
                  <a:gd name="T54" fmla="*/ 33 w 33"/>
                  <a:gd name="T55" fmla="*/ 15 h 21"/>
                  <a:gd name="T56" fmla="*/ 21 w 33"/>
                  <a:gd name="T57" fmla="*/ 12 h 2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3"/>
                  <a:gd name="T88" fmla="*/ 0 h 21"/>
                  <a:gd name="T89" fmla="*/ 33 w 33"/>
                  <a:gd name="T90" fmla="*/ 21 h 2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3" h="21">
                    <a:moveTo>
                      <a:pt x="21" y="12"/>
                    </a:moveTo>
                    <a:lnTo>
                      <a:pt x="21" y="9"/>
                    </a:lnTo>
                    <a:lnTo>
                      <a:pt x="24" y="9"/>
                    </a:lnTo>
                    <a:lnTo>
                      <a:pt x="21" y="9"/>
                    </a:lnTo>
                    <a:lnTo>
                      <a:pt x="18" y="9"/>
                    </a:lnTo>
                    <a:lnTo>
                      <a:pt x="18" y="6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6" y="12"/>
                    </a:lnTo>
                    <a:lnTo>
                      <a:pt x="9" y="15"/>
                    </a:lnTo>
                    <a:lnTo>
                      <a:pt x="12" y="18"/>
                    </a:lnTo>
                    <a:lnTo>
                      <a:pt x="18" y="21"/>
                    </a:lnTo>
                    <a:lnTo>
                      <a:pt x="21" y="21"/>
                    </a:lnTo>
                    <a:lnTo>
                      <a:pt x="24" y="21"/>
                    </a:lnTo>
                    <a:lnTo>
                      <a:pt x="27" y="21"/>
                    </a:lnTo>
                    <a:lnTo>
                      <a:pt x="30" y="18"/>
                    </a:lnTo>
                    <a:lnTo>
                      <a:pt x="33" y="15"/>
                    </a:lnTo>
                    <a:lnTo>
                      <a:pt x="21" y="12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48" name="Rectangle 573"/>
              <p:cNvSpPr>
                <a:spLocks noChangeArrowheads="1"/>
              </p:cNvSpPr>
              <p:nvPr/>
            </p:nvSpPr>
            <p:spPr bwMode="auto">
              <a:xfrm>
                <a:off x="845" y="1189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49" name="Freeform 574"/>
              <p:cNvSpPr>
                <a:spLocks/>
              </p:cNvSpPr>
              <p:nvPr/>
            </p:nvSpPr>
            <p:spPr bwMode="auto">
              <a:xfrm>
                <a:off x="833" y="1183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0 h 6"/>
                  <a:gd name="T4" fmla="*/ 12 w 12"/>
                  <a:gd name="T5" fmla="*/ 6 h 6"/>
                  <a:gd name="T6" fmla="*/ 0 w 12"/>
                  <a:gd name="T7" fmla="*/ 3 h 6"/>
                  <a:gd name="T8" fmla="*/ 0 w 12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6"/>
                  <a:gd name="T17" fmla="*/ 12 w 12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6">
                    <a:moveTo>
                      <a:pt x="0" y="0"/>
                    </a:moveTo>
                    <a:lnTo>
                      <a:pt x="12" y="0"/>
                    </a:lnTo>
                    <a:lnTo>
                      <a:pt x="12" y="6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50" name="Freeform 575"/>
              <p:cNvSpPr>
                <a:spLocks/>
              </p:cNvSpPr>
              <p:nvPr/>
            </p:nvSpPr>
            <p:spPr bwMode="auto">
              <a:xfrm>
                <a:off x="836" y="1156"/>
                <a:ext cx="18" cy="15"/>
              </a:xfrm>
              <a:custGeom>
                <a:avLst/>
                <a:gdLst>
                  <a:gd name="T0" fmla="*/ 3 w 18"/>
                  <a:gd name="T1" fmla="*/ 0 h 15"/>
                  <a:gd name="T2" fmla="*/ 3 w 18"/>
                  <a:gd name="T3" fmla="*/ 3 h 15"/>
                  <a:gd name="T4" fmla="*/ 0 w 18"/>
                  <a:gd name="T5" fmla="*/ 12 h 15"/>
                  <a:gd name="T6" fmla="*/ 0 w 18"/>
                  <a:gd name="T7" fmla="*/ 12 h 15"/>
                  <a:gd name="T8" fmla="*/ 12 w 18"/>
                  <a:gd name="T9" fmla="*/ 15 h 15"/>
                  <a:gd name="T10" fmla="*/ 12 w 18"/>
                  <a:gd name="T11" fmla="*/ 15 h 15"/>
                  <a:gd name="T12" fmla="*/ 15 w 18"/>
                  <a:gd name="T13" fmla="*/ 9 h 15"/>
                  <a:gd name="T14" fmla="*/ 18 w 18"/>
                  <a:gd name="T15" fmla="*/ 3 h 15"/>
                  <a:gd name="T16" fmla="*/ 3 w 18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5"/>
                  <a:gd name="T29" fmla="*/ 18 w 18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5">
                    <a:moveTo>
                      <a:pt x="3" y="0"/>
                    </a:moveTo>
                    <a:lnTo>
                      <a:pt x="3" y="3"/>
                    </a:lnTo>
                    <a:lnTo>
                      <a:pt x="0" y="12"/>
                    </a:lnTo>
                    <a:lnTo>
                      <a:pt x="12" y="15"/>
                    </a:lnTo>
                    <a:lnTo>
                      <a:pt x="15" y="9"/>
                    </a:lnTo>
                    <a:lnTo>
                      <a:pt x="18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51" name="Freeform 576"/>
              <p:cNvSpPr>
                <a:spLocks/>
              </p:cNvSpPr>
              <p:nvPr/>
            </p:nvSpPr>
            <p:spPr bwMode="auto">
              <a:xfrm>
                <a:off x="845" y="1132"/>
                <a:ext cx="18" cy="15"/>
              </a:xfrm>
              <a:custGeom>
                <a:avLst/>
                <a:gdLst>
                  <a:gd name="T0" fmla="*/ 6 w 18"/>
                  <a:gd name="T1" fmla="*/ 0 h 15"/>
                  <a:gd name="T2" fmla="*/ 6 w 18"/>
                  <a:gd name="T3" fmla="*/ 0 h 15"/>
                  <a:gd name="T4" fmla="*/ 3 w 18"/>
                  <a:gd name="T5" fmla="*/ 6 h 15"/>
                  <a:gd name="T6" fmla="*/ 0 w 18"/>
                  <a:gd name="T7" fmla="*/ 12 h 15"/>
                  <a:gd name="T8" fmla="*/ 12 w 18"/>
                  <a:gd name="T9" fmla="*/ 15 h 15"/>
                  <a:gd name="T10" fmla="*/ 15 w 18"/>
                  <a:gd name="T11" fmla="*/ 12 h 15"/>
                  <a:gd name="T12" fmla="*/ 18 w 18"/>
                  <a:gd name="T13" fmla="*/ 6 h 15"/>
                  <a:gd name="T14" fmla="*/ 18 w 18"/>
                  <a:gd name="T15" fmla="*/ 6 h 15"/>
                  <a:gd name="T16" fmla="*/ 6 w 18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5"/>
                  <a:gd name="T29" fmla="*/ 18 w 18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5">
                    <a:moveTo>
                      <a:pt x="6" y="0"/>
                    </a:moveTo>
                    <a:lnTo>
                      <a:pt x="6" y="0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12" y="15"/>
                    </a:lnTo>
                    <a:lnTo>
                      <a:pt x="15" y="12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52" name="Freeform 577"/>
              <p:cNvSpPr>
                <a:spLocks/>
              </p:cNvSpPr>
              <p:nvPr/>
            </p:nvSpPr>
            <p:spPr bwMode="auto">
              <a:xfrm>
                <a:off x="860" y="1078"/>
                <a:ext cx="57" cy="48"/>
              </a:xfrm>
              <a:custGeom>
                <a:avLst/>
                <a:gdLst>
                  <a:gd name="T0" fmla="*/ 54 w 57"/>
                  <a:gd name="T1" fmla="*/ 0 h 48"/>
                  <a:gd name="T2" fmla="*/ 48 w 57"/>
                  <a:gd name="T3" fmla="*/ 3 h 48"/>
                  <a:gd name="T4" fmla="*/ 39 w 57"/>
                  <a:gd name="T5" fmla="*/ 6 h 48"/>
                  <a:gd name="T6" fmla="*/ 33 w 57"/>
                  <a:gd name="T7" fmla="*/ 9 h 48"/>
                  <a:gd name="T8" fmla="*/ 24 w 57"/>
                  <a:gd name="T9" fmla="*/ 15 h 48"/>
                  <a:gd name="T10" fmla="*/ 21 w 57"/>
                  <a:gd name="T11" fmla="*/ 18 h 48"/>
                  <a:gd name="T12" fmla="*/ 15 w 57"/>
                  <a:gd name="T13" fmla="*/ 21 h 48"/>
                  <a:gd name="T14" fmla="*/ 12 w 57"/>
                  <a:gd name="T15" fmla="*/ 24 h 48"/>
                  <a:gd name="T16" fmla="*/ 9 w 57"/>
                  <a:gd name="T17" fmla="*/ 30 h 48"/>
                  <a:gd name="T18" fmla="*/ 3 w 57"/>
                  <a:gd name="T19" fmla="*/ 33 h 48"/>
                  <a:gd name="T20" fmla="*/ 0 w 57"/>
                  <a:gd name="T21" fmla="*/ 39 h 48"/>
                  <a:gd name="T22" fmla="*/ 0 w 57"/>
                  <a:gd name="T23" fmla="*/ 42 h 48"/>
                  <a:gd name="T24" fmla="*/ 9 w 57"/>
                  <a:gd name="T25" fmla="*/ 48 h 48"/>
                  <a:gd name="T26" fmla="*/ 12 w 57"/>
                  <a:gd name="T27" fmla="*/ 45 h 48"/>
                  <a:gd name="T28" fmla="*/ 15 w 57"/>
                  <a:gd name="T29" fmla="*/ 42 h 48"/>
                  <a:gd name="T30" fmla="*/ 18 w 57"/>
                  <a:gd name="T31" fmla="*/ 39 h 48"/>
                  <a:gd name="T32" fmla="*/ 21 w 57"/>
                  <a:gd name="T33" fmla="*/ 33 h 48"/>
                  <a:gd name="T34" fmla="*/ 24 w 57"/>
                  <a:gd name="T35" fmla="*/ 30 h 48"/>
                  <a:gd name="T36" fmla="*/ 27 w 57"/>
                  <a:gd name="T37" fmla="*/ 27 h 48"/>
                  <a:gd name="T38" fmla="*/ 33 w 57"/>
                  <a:gd name="T39" fmla="*/ 24 h 48"/>
                  <a:gd name="T40" fmla="*/ 39 w 57"/>
                  <a:gd name="T41" fmla="*/ 21 h 48"/>
                  <a:gd name="T42" fmla="*/ 45 w 57"/>
                  <a:gd name="T43" fmla="*/ 18 h 48"/>
                  <a:gd name="T44" fmla="*/ 51 w 57"/>
                  <a:gd name="T45" fmla="*/ 15 h 48"/>
                  <a:gd name="T46" fmla="*/ 57 w 57"/>
                  <a:gd name="T47" fmla="*/ 12 h 48"/>
                  <a:gd name="T48" fmla="*/ 54 w 57"/>
                  <a:gd name="T49" fmla="*/ 0 h 4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7"/>
                  <a:gd name="T76" fmla="*/ 0 h 48"/>
                  <a:gd name="T77" fmla="*/ 57 w 57"/>
                  <a:gd name="T78" fmla="*/ 48 h 4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7" h="48">
                    <a:moveTo>
                      <a:pt x="54" y="0"/>
                    </a:moveTo>
                    <a:lnTo>
                      <a:pt x="48" y="3"/>
                    </a:lnTo>
                    <a:lnTo>
                      <a:pt x="39" y="6"/>
                    </a:lnTo>
                    <a:lnTo>
                      <a:pt x="33" y="9"/>
                    </a:lnTo>
                    <a:lnTo>
                      <a:pt x="24" y="15"/>
                    </a:lnTo>
                    <a:lnTo>
                      <a:pt x="21" y="18"/>
                    </a:lnTo>
                    <a:lnTo>
                      <a:pt x="15" y="21"/>
                    </a:lnTo>
                    <a:lnTo>
                      <a:pt x="12" y="24"/>
                    </a:lnTo>
                    <a:lnTo>
                      <a:pt x="9" y="30"/>
                    </a:lnTo>
                    <a:lnTo>
                      <a:pt x="3" y="33"/>
                    </a:lnTo>
                    <a:lnTo>
                      <a:pt x="0" y="39"/>
                    </a:lnTo>
                    <a:lnTo>
                      <a:pt x="0" y="42"/>
                    </a:lnTo>
                    <a:lnTo>
                      <a:pt x="9" y="48"/>
                    </a:lnTo>
                    <a:lnTo>
                      <a:pt x="12" y="45"/>
                    </a:lnTo>
                    <a:lnTo>
                      <a:pt x="15" y="42"/>
                    </a:lnTo>
                    <a:lnTo>
                      <a:pt x="18" y="39"/>
                    </a:lnTo>
                    <a:lnTo>
                      <a:pt x="21" y="33"/>
                    </a:lnTo>
                    <a:lnTo>
                      <a:pt x="24" y="30"/>
                    </a:lnTo>
                    <a:lnTo>
                      <a:pt x="27" y="27"/>
                    </a:lnTo>
                    <a:lnTo>
                      <a:pt x="33" y="24"/>
                    </a:lnTo>
                    <a:lnTo>
                      <a:pt x="39" y="21"/>
                    </a:lnTo>
                    <a:lnTo>
                      <a:pt x="45" y="18"/>
                    </a:lnTo>
                    <a:lnTo>
                      <a:pt x="51" y="15"/>
                    </a:lnTo>
                    <a:lnTo>
                      <a:pt x="57" y="1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53" name="Freeform 578"/>
              <p:cNvSpPr>
                <a:spLocks/>
              </p:cNvSpPr>
              <p:nvPr/>
            </p:nvSpPr>
            <p:spPr bwMode="auto">
              <a:xfrm>
                <a:off x="929" y="1078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12 w 12"/>
                  <a:gd name="T3" fmla="*/ 0 h 12"/>
                  <a:gd name="T4" fmla="*/ 6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12 h 12"/>
                  <a:gd name="T12" fmla="*/ 0 w 12"/>
                  <a:gd name="T13" fmla="*/ 12 h 12"/>
                  <a:gd name="T14" fmla="*/ 3 w 12"/>
                  <a:gd name="T15" fmla="*/ 12 h 12"/>
                  <a:gd name="T16" fmla="*/ 9 w 12"/>
                  <a:gd name="T17" fmla="*/ 12 h 12"/>
                  <a:gd name="T18" fmla="*/ 9 w 12"/>
                  <a:gd name="T19" fmla="*/ 12 h 12"/>
                  <a:gd name="T20" fmla="*/ 12 w 12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12"/>
                  <a:gd name="T35" fmla="*/ 12 w 1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12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54" name="Rectangle 579"/>
              <p:cNvSpPr>
                <a:spLocks noChangeArrowheads="1"/>
              </p:cNvSpPr>
              <p:nvPr/>
            </p:nvSpPr>
            <p:spPr bwMode="auto">
              <a:xfrm>
                <a:off x="938" y="1090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55" name="Freeform 580"/>
              <p:cNvSpPr>
                <a:spLocks/>
              </p:cNvSpPr>
              <p:nvPr/>
            </p:nvSpPr>
            <p:spPr bwMode="auto">
              <a:xfrm>
                <a:off x="938" y="1078"/>
                <a:ext cx="6" cy="15"/>
              </a:xfrm>
              <a:custGeom>
                <a:avLst/>
                <a:gdLst>
                  <a:gd name="T0" fmla="*/ 6 w 6"/>
                  <a:gd name="T1" fmla="*/ 3 h 15"/>
                  <a:gd name="T2" fmla="*/ 0 w 6"/>
                  <a:gd name="T3" fmla="*/ 15 h 15"/>
                  <a:gd name="T4" fmla="*/ 0 w 6"/>
                  <a:gd name="T5" fmla="*/ 12 h 15"/>
                  <a:gd name="T6" fmla="*/ 3 w 6"/>
                  <a:gd name="T7" fmla="*/ 0 h 15"/>
                  <a:gd name="T8" fmla="*/ 6 w 6"/>
                  <a:gd name="T9" fmla="*/ 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5"/>
                  <a:gd name="T17" fmla="*/ 6 w 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5">
                    <a:moveTo>
                      <a:pt x="6" y="3"/>
                    </a:moveTo>
                    <a:lnTo>
                      <a:pt x="0" y="15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56" name="Freeform 581"/>
              <p:cNvSpPr>
                <a:spLocks/>
              </p:cNvSpPr>
              <p:nvPr/>
            </p:nvSpPr>
            <p:spPr bwMode="auto">
              <a:xfrm>
                <a:off x="953" y="1078"/>
                <a:ext cx="18" cy="18"/>
              </a:xfrm>
              <a:custGeom>
                <a:avLst/>
                <a:gdLst>
                  <a:gd name="T0" fmla="*/ 9 w 18"/>
                  <a:gd name="T1" fmla="*/ 0 h 18"/>
                  <a:gd name="T2" fmla="*/ 9 w 18"/>
                  <a:gd name="T3" fmla="*/ 0 h 18"/>
                  <a:gd name="T4" fmla="*/ 6 w 18"/>
                  <a:gd name="T5" fmla="*/ 3 h 18"/>
                  <a:gd name="T6" fmla="*/ 6 w 18"/>
                  <a:gd name="T7" fmla="*/ 3 h 18"/>
                  <a:gd name="T8" fmla="*/ 3 w 18"/>
                  <a:gd name="T9" fmla="*/ 3 h 18"/>
                  <a:gd name="T10" fmla="*/ 0 w 18"/>
                  <a:gd name="T11" fmla="*/ 3 h 18"/>
                  <a:gd name="T12" fmla="*/ 0 w 18"/>
                  <a:gd name="T13" fmla="*/ 18 h 18"/>
                  <a:gd name="T14" fmla="*/ 6 w 18"/>
                  <a:gd name="T15" fmla="*/ 15 h 18"/>
                  <a:gd name="T16" fmla="*/ 9 w 18"/>
                  <a:gd name="T17" fmla="*/ 15 h 18"/>
                  <a:gd name="T18" fmla="*/ 12 w 18"/>
                  <a:gd name="T19" fmla="*/ 12 h 18"/>
                  <a:gd name="T20" fmla="*/ 15 w 18"/>
                  <a:gd name="T21" fmla="*/ 12 h 18"/>
                  <a:gd name="T22" fmla="*/ 18 w 18"/>
                  <a:gd name="T23" fmla="*/ 9 h 18"/>
                  <a:gd name="T24" fmla="*/ 9 w 18"/>
                  <a:gd name="T25" fmla="*/ 0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18"/>
                  <a:gd name="T41" fmla="*/ 18 w 18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18">
                    <a:moveTo>
                      <a:pt x="9" y="0"/>
                    </a:moveTo>
                    <a:lnTo>
                      <a:pt x="9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18"/>
                    </a:lnTo>
                    <a:lnTo>
                      <a:pt x="6" y="15"/>
                    </a:lnTo>
                    <a:lnTo>
                      <a:pt x="9" y="15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8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57" name="Freeform 582"/>
              <p:cNvSpPr>
                <a:spLocks/>
              </p:cNvSpPr>
              <p:nvPr/>
            </p:nvSpPr>
            <p:spPr bwMode="auto">
              <a:xfrm>
                <a:off x="971" y="1066"/>
                <a:ext cx="18" cy="15"/>
              </a:xfrm>
              <a:custGeom>
                <a:avLst/>
                <a:gdLst>
                  <a:gd name="T0" fmla="*/ 18 w 18"/>
                  <a:gd name="T1" fmla="*/ 0 h 15"/>
                  <a:gd name="T2" fmla="*/ 18 w 18"/>
                  <a:gd name="T3" fmla="*/ 0 h 15"/>
                  <a:gd name="T4" fmla="*/ 12 w 18"/>
                  <a:gd name="T5" fmla="*/ 0 h 15"/>
                  <a:gd name="T6" fmla="*/ 9 w 18"/>
                  <a:gd name="T7" fmla="*/ 0 h 15"/>
                  <a:gd name="T8" fmla="*/ 3 w 18"/>
                  <a:gd name="T9" fmla="*/ 3 h 15"/>
                  <a:gd name="T10" fmla="*/ 0 w 18"/>
                  <a:gd name="T11" fmla="*/ 3 h 15"/>
                  <a:gd name="T12" fmla="*/ 9 w 18"/>
                  <a:gd name="T13" fmla="*/ 15 h 15"/>
                  <a:gd name="T14" fmla="*/ 9 w 18"/>
                  <a:gd name="T15" fmla="*/ 15 h 15"/>
                  <a:gd name="T16" fmla="*/ 12 w 18"/>
                  <a:gd name="T17" fmla="*/ 12 h 15"/>
                  <a:gd name="T18" fmla="*/ 12 w 18"/>
                  <a:gd name="T19" fmla="*/ 12 h 15"/>
                  <a:gd name="T20" fmla="*/ 15 w 18"/>
                  <a:gd name="T21" fmla="*/ 12 h 15"/>
                  <a:gd name="T22" fmla="*/ 15 w 18"/>
                  <a:gd name="T23" fmla="*/ 12 h 15"/>
                  <a:gd name="T24" fmla="*/ 18 w 18"/>
                  <a:gd name="T25" fmla="*/ 0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15"/>
                  <a:gd name="T41" fmla="*/ 18 w 18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15">
                    <a:moveTo>
                      <a:pt x="18" y="0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9" y="15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58" name="Rectangle 583"/>
              <p:cNvSpPr>
                <a:spLocks noChangeArrowheads="1"/>
              </p:cNvSpPr>
              <p:nvPr/>
            </p:nvSpPr>
            <p:spPr bwMode="auto">
              <a:xfrm>
                <a:off x="989" y="1066"/>
                <a:ext cx="1" cy="1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59" name="Freeform 584"/>
              <p:cNvSpPr>
                <a:spLocks/>
              </p:cNvSpPr>
              <p:nvPr/>
            </p:nvSpPr>
            <p:spPr bwMode="auto">
              <a:xfrm>
                <a:off x="986" y="1066"/>
                <a:ext cx="54" cy="27"/>
              </a:xfrm>
              <a:custGeom>
                <a:avLst/>
                <a:gdLst>
                  <a:gd name="T0" fmla="*/ 54 w 54"/>
                  <a:gd name="T1" fmla="*/ 15 h 27"/>
                  <a:gd name="T2" fmla="*/ 51 w 54"/>
                  <a:gd name="T3" fmla="*/ 15 h 27"/>
                  <a:gd name="T4" fmla="*/ 45 w 54"/>
                  <a:gd name="T5" fmla="*/ 12 h 27"/>
                  <a:gd name="T6" fmla="*/ 36 w 54"/>
                  <a:gd name="T7" fmla="*/ 9 h 27"/>
                  <a:gd name="T8" fmla="*/ 27 w 54"/>
                  <a:gd name="T9" fmla="*/ 6 h 27"/>
                  <a:gd name="T10" fmla="*/ 12 w 54"/>
                  <a:gd name="T11" fmla="*/ 3 h 27"/>
                  <a:gd name="T12" fmla="*/ 3 w 54"/>
                  <a:gd name="T13" fmla="*/ 0 h 27"/>
                  <a:gd name="T14" fmla="*/ 0 w 54"/>
                  <a:gd name="T15" fmla="*/ 12 h 27"/>
                  <a:gd name="T16" fmla="*/ 9 w 54"/>
                  <a:gd name="T17" fmla="*/ 15 h 27"/>
                  <a:gd name="T18" fmla="*/ 24 w 54"/>
                  <a:gd name="T19" fmla="*/ 18 h 27"/>
                  <a:gd name="T20" fmla="*/ 33 w 54"/>
                  <a:gd name="T21" fmla="*/ 21 h 27"/>
                  <a:gd name="T22" fmla="*/ 39 w 54"/>
                  <a:gd name="T23" fmla="*/ 24 h 27"/>
                  <a:gd name="T24" fmla="*/ 48 w 54"/>
                  <a:gd name="T25" fmla="*/ 27 h 27"/>
                  <a:gd name="T26" fmla="*/ 51 w 54"/>
                  <a:gd name="T27" fmla="*/ 27 h 27"/>
                  <a:gd name="T28" fmla="*/ 54 w 54"/>
                  <a:gd name="T29" fmla="*/ 15 h 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"/>
                  <a:gd name="T46" fmla="*/ 0 h 27"/>
                  <a:gd name="T47" fmla="*/ 54 w 54"/>
                  <a:gd name="T48" fmla="*/ 27 h 2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" h="27">
                    <a:moveTo>
                      <a:pt x="54" y="15"/>
                    </a:moveTo>
                    <a:lnTo>
                      <a:pt x="51" y="15"/>
                    </a:lnTo>
                    <a:lnTo>
                      <a:pt x="45" y="12"/>
                    </a:lnTo>
                    <a:lnTo>
                      <a:pt x="36" y="9"/>
                    </a:lnTo>
                    <a:lnTo>
                      <a:pt x="27" y="6"/>
                    </a:lnTo>
                    <a:lnTo>
                      <a:pt x="12" y="3"/>
                    </a:lnTo>
                    <a:lnTo>
                      <a:pt x="3" y="0"/>
                    </a:lnTo>
                    <a:lnTo>
                      <a:pt x="0" y="12"/>
                    </a:lnTo>
                    <a:lnTo>
                      <a:pt x="9" y="15"/>
                    </a:lnTo>
                    <a:lnTo>
                      <a:pt x="24" y="18"/>
                    </a:lnTo>
                    <a:lnTo>
                      <a:pt x="33" y="21"/>
                    </a:lnTo>
                    <a:lnTo>
                      <a:pt x="39" y="24"/>
                    </a:lnTo>
                    <a:lnTo>
                      <a:pt x="48" y="27"/>
                    </a:lnTo>
                    <a:lnTo>
                      <a:pt x="51" y="27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60" name="Freeform 585"/>
              <p:cNvSpPr>
                <a:spLocks/>
              </p:cNvSpPr>
              <p:nvPr/>
            </p:nvSpPr>
            <p:spPr bwMode="auto">
              <a:xfrm>
                <a:off x="1049" y="1087"/>
                <a:ext cx="15" cy="18"/>
              </a:xfrm>
              <a:custGeom>
                <a:avLst/>
                <a:gdLst>
                  <a:gd name="T0" fmla="*/ 15 w 15"/>
                  <a:gd name="T1" fmla="*/ 9 h 18"/>
                  <a:gd name="T2" fmla="*/ 15 w 15"/>
                  <a:gd name="T3" fmla="*/ 6 h 18"/>
                  <a:gd name="T4" fmla="*/ 9 w 15"/>
                  <a:gd name="T5" fmla="*/ 3 h 18"/>
                  <a:gd name="T6" fmla="*/ 6 w 15"/>
                  <a:gd name="T7" fmla="*/ 0 h 18"/>
                  <a:gd name="T8" fmla="*/ 0 w 15"/>
                  <a:gd name="T9" fmla="*/ 12 h 18"/>
                  <a:gd name="T10" fmla="*/ 3 w 15"/>
                  <a:gd name="T11" fmla="*/ 15 h 18"/>
                  <a:gd name="T12" fmla="*/ 9 w 15"/>
                  <a:gd name="T13" fmla="*/ 18 h 18"/>
                  <a:gd name="T14" fmla="*/ 9 w 15"/>
                  <a:gd name="T15" fmla="*/ 18 h 18"/>
                  <a:gd name="T16" fmla="*/ 15 w 15"/>
                  <a:gd name="T17" fmla="*/ 9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8"/>
                  <a:gd name="T29" fmla="*/ 15 w 15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8">
                    <a:moveTo>
                      <a:pt x="15" y="9"/>
                    </a:moveTo>
                    <a:lnTo>
                      <a:pt x="15" y="6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9" y="18"/>
                    </a:lnTo>
                    <a:lnTo>
                      <a:pt x="15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61" name="Freeform 586"/>
              <p:cNvSpPr>
                <a:spLocks/>
              </p:cNvSpPr>
              <p:nvPr/>
            </p:nvSpPr>
            <p:spPr bwMode="auto">
              <a:xfrm>
                <a:off x="1070" y="1102"/>
                <a:ext cx="18" cy="18"/>
              </a:xfrm>
              <a:custGeom>
                <a:avLst/>
                <a:gdLst>
                  <a:gd name="T0" fmla="*/ 18 w 18"/>
                  <a:gd name="T1" fmla="*/ 9 h 18"/>
                  <a:gd name="T2" fmla="*/ 12 w 18"/>
                  <a:gd name="T3" fmla="*/ 3 h 18"/>
                  <a:gd name="T4" fmla="*/ 6 w 18"/>
                  <a:gd name="T5" fmla="*/ 0 h 18"/>
                  <a:gd name="T6" fmla="*/ 0 w 18"/>
                  <a:gd name="T7" fmla="*/ 12 h 18"/>
                  <a:gd name="T8" fmla="*/ 3 w 18"/>
                  <a:gd name="T9" fmla="*/ 15 h 18"/>
                  <a:gd name="T10" fmla="*/ 9 w 18"/>
                  <a:gd name="T11" fmla="*/ 18 h 18"/>
                  <a:gd name="T12" fmla="*/ 18 w 18"/>
                  <a:gd name="T13" fmla="*/ 9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8"/>
                  <a:gd name="T23" fmla="*/ 18 w 18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8">
                    <a:moveTo>
                      <a:pt x="18" y="9"/>
                    </a:moveTo>
                    <a:lnTo>
                      <a:pt x="12" y="3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9" y="18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62" name="Freeform 587"/>
              <p:cNvSpPr>
                <a:spLocks/>
              </p:cNvSpPr>
              <p:nvPr/>
            </p:nvSpPr>
            <p:spPr bwMode="auto">
              <a:xfrm>
                <a:off x="1094" y="1114"/>
                <a:ext cx="66" cy="18"/>
              </a:xfrm>
              <a:custGeom>
                <a:avLst/>
                <a:gdLst>
                  <a:gd name="T0" fmla="*/ 66 w 66"/>
                  <a:gd name="T1" fmla="*/ 6 h 18"/>
                  <a:gd name="T2" fmla="*/ 54 w 66"/>
                  <a:gd name="T3" fmla="*/ 3 h 18"/>
                  <a:gd name="T4" fmla="*/ 36 w 66"/>
                  <a:gd name="T5" fmla="*/ 0 h 18"/>
                  <a:gd name="T6" fmla="*/ 21 w 66"/>
                  <a:gd name="T7" fmla="*/ 0 h 18"/>
                  <a:gd name="T8" fmla="*/ 15 w 66"/>
                  <a:gd name="T9" fmla="*/ 0 h 18"/>
                  <a:gd name="T10" fmla="*/ 6 w 66"/>
                  <a:gd name="T11" fmla="*/ 0 h 18"/>
                  <a:gd name="T12" fmla="*/ 0 w 66"/>
                  <a:gd name="T13" fmla="*/ 0 h 18"/>
                  <a:gd name="T14" fmla="*/ 0 w 66"/>
                  <a:gd name="T15" fmla="*/ 0 h 18"/>
                  <a:gd name="T16" fmla="*/ 0 w 66"/>
                  <a:gd name="T17" fmla="*/ 12 h 18"/>
                  <a:gd name="T18" fmla="*/ 0 w 66"/>
                  <a:gd name="T19" fmla="*/ 12 h 18"/>
                  <a:gd name="T20" fmla="*/ 6 w 66"/>
                  <a:gd name="T21" fmla="*/ 12 h 18"/>
                  <a:gd name="T22" fmla="*/ 12 w 66"/>
                  <a:gd name="T23" fmla="*/ 12 h 18"/>
                  <a:gd name="T24" fmla="*/ 21 w 66"/>
                  <a:gd name="T25" fmla="*/ 12 h 18"/>
                  <a:gd name="T26" fmla="*/ 36 w 66"/>
                  <a:gd name="T27" fmla="*/ 15 h 18"/>
                  <a:gd name="T28" fmla="*/ 51 w 66"/>
                  <a:gd name="T29" fmla="*/ 15 h 18"/>
                  <a:gd name="T30" fmla="*/ 66 w 66"/>
                  <a:gd name="T31" fmla="*/ 18 h 18"/>
                  <a:gd name="T32" fmla="*/ 66 w 66"/>
                  <a:gd name="T33" fmla="*/ 6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18"/>
                  <a:gd name="T53" fmla="*/ 66 w 6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18">
                    <a:moveTo>
                      <a:pt x="66" y="6"/>
                    </a:moveTo>
                    <a:lnTo>
                      <a:pt x="54" y="3"/>
                    </a:lnTo>
                    <a:lnTo>
                      <a:pt x="36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21" y="12"/>
                    </a:lnTo>
                    <a:lnTo>
                      <a:pt x="36" y="15"/>
                    </a:lnTo>
                    <a:lnTo>
                      <a:pt x="51" y="15"/>
                    </a:lnTo>
                    <a:lnTo>
                      <a:pt x="66" y="18"/>
                    </a:lnTo>
                    <a:lnTo>
                      <a:pt x="66" y="6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63" name="Freeform 588"/>
              <p:cNvSpPr>
                <a:spLocks/>
              </p:cNvSpPr>
              <p:nvPr/>
            </p:nvSpPr>
            <p:spPr bwMode="auto">
              <a:xfrm>
                <a:off x="1172" y="1120"/>
                <a:ext cx="15" cy="15"/>
              </a:xfrm>
              <a:custGeom>
                <a:avLst/>
                <a:gdLst>
                  <a:gd name="T0" fmla="*/ 15 w 15"/>
                  <a:gd name="T1" fmla="*/ 3 h 15"/>
                  <a:gd name="T2" fmla="*/ 12 w 15"/>
                  <a:gd name="T3" fmla="*/ 3 h 15"/>
                  <a:gd name="T4" fmla="*/ 3 w 15"/>
                  <a:gd name="T5" fmla="*/ 0 h 15"/>
                  <a:gd name="T6" fmla="*/ 0 w 15"/>
                  <a:gd name="T7" fmla="*/ 15 h 15"/>
                  <a:gd name="T8" fmla="*/ 9 w 15"/>
                  <a:gd name="T9" fmla="*/ 15 h 15"/>
                  <a:gd name="T10" fmla="*/ 12 w 15"/>
                  <a:gd name="T11" fmla="*/ 15 h 15"/>
                  <a:gd name="T12" fmla="*/ 15 w 15"/>
                  <a:gd name="T13" fmla="*/ 3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5"/>
                  <a:gd name="T23" fmla="*/ 15 w 1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5">
                    <a:moveTo>
                      <a:pt x="15" y="3"/>
                    </a:moveTo>
                    <a:lnTo>
                      <a:pt x="12" y="3"/>
                    </a:lnTo>
                    <a:lnTo>
                      <a:pt x="3" y="0"/>
                    </a:lnTo>
                    <a:lnTo>
                      <a:pt x="0" y="15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64" name="Freeform 589"/>
              <p:cNvSpPr>
                <a:spLocks/>
              </p:cNvSpPr>
              <p:nvPr/>
            </p:nvSpPr>
            <p:spPr bwMode="auto">
              <a:xfrm>
                <a:off x="1196" y="1126"/>
                <a:ext cx="15" cy="15"/>
              </a:xfrm>
              <a:custGeom>
                <a:avLst/>
                <a:gdLst>
                  <a:gd name="T0" fmla="*/ 15 w 15"/>
                  <a:gd name="T1" fmla="*/ 3 h 15"/>
                  <a:gd name="T2" fmla="*/ 15 w 15"/>
                  <a:gd name="T3" fmla="*/ 15 h 15"/>
                  <a:gd name="T4" fmla="*/ 0 w 15"/>
                  <a:gd name="T5" fmla="*/ 12 h 15"/>
                  <a:gd name="T6" fmla="*/ 3 w 15"/>
                  <a:gd name="T7" fmla="*/ 0 h 15"/>
                  <a:gd name="T8" fmla="*/ 15 w 15"/>
                  <a:gd name="T9" fmla="*/ 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5"/>
                  <a:gd name="T17" fmla="*/ 15 w 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5">
                    <a:moveTo>
                      <a:pt x="15" y="3"/>
                    </a:moveTo>
                    <a:lnTo>
                      <a:pt x="15" y="15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65" name="Freeform 590"/>
              <p:cNvSpPr>
                <a:spLocks/>
              </p:cNvSpPr>
              <p:nvPr/>
            </p:nvSpPr>
            <p:spPr bwMode="auto">
              <a:xfrm>
                <a:off x="1223" y="1129"/>
                <a:ext cx="66" cy="24"/>
              </a:xfrm>
              <a:custGeom>
                <a:avLst/>
                <a:gdLst>
                  <a:gd name="T0" fmla="*/ 66 w 66"/>
                  <a:gd name="T1" fmla="*/ 9 h 24"/>
                  <a:gd name="T2" fmla="*/ 57 w 66"/>
                  <a:gd name="T3" fmla="*/ 9 h 24"/>
                  <a:gd name="T4" fmla="*/ 39 w 66"/>
                  <a:gd name="T5" fmla="*/ 6 h 24"/>
                  <a:gd name="T6" fmla="*/ 18 w 66"/>
                  <a:gd name="T7" fmla="*/ 3 h 24"/>
                  <a:gd name="T8" fmla="*/ 3 w 66"/>
                  <a:gd name="T9" fmla="*/ 0 h 24"/>
                  <a:gd name="T10" fmla="*/ 0 w 66"/>
                  <a:gd name="T11" fmla="*/ 15 h 24"/>
                  <a:gd name="T12" fmla="*/ 18 w 66"/>
                  <a:gd name="T13" fmla="*/ 15 h 24"/>
                  <a:gd name="T14" fmla="*/ 36 w 66"/>
                  <a:gd name="T15" fmla="*/ 18 h 24"/>
                  <a:gd name="T16" fmla="*/ 54 w 66"/>
                  <a:gd name="T17" fmla="*/ 21 h 24"/>
                  <a:gd name="T18" fmla="*/ 66 w 66"/>
                  <a:gd name="T19" fmla="*/ 24 h 24"/>
                  <a:gd name="T20" fmla="*/ 66 w 66"/>
                  <a:gd name="T21" fmla="*/ 9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"/>
                  <a:gd name="T34" fmla="*/ 0 h 24"/>
                  <a:gd name="T35" fmla="*/ 66 w 66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" h="24">
                    <a:moveTo>
                      <a:pt x="66" y="9"/>
                    </a:moveTo>
                    <a:lnTo>
                      <a:pt x="57" y="9"/>
                    </a:lnTo>
                    <a:lnTo>
                      <a:pt x="39" y="6"/>
                    </a:lnTo>
                    <a:lnTo>
                      <a:pt x="18" y="3"/>
                    </a:lnTo>
                    <a:lnTo>
                      <a:pt x="3" y="0"/>
                    </a:lnTo>
                    <a:lnTo>
                      <a:pt x="0" y="15"/>
                    </a:lnTo>
                    <a:lnTo>
                      <a:pt x="18" y="15"/>
                    </a:lnTo>
                    <a:lnTo>
                      <a:pt x="36" y="18"/>
                    </a:lnTo>
                    <a:lnTo>
                      <a:pt x="54" y="21"/>
                    </a:lnTo>
                    <a:lnTo>
                      <a:pt x="66" y="24"/>
                    </a:lnTo>
                    <a:lnTo>
                      <a:pt x="66" y="9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66" name="Freeform 591"/>
              <p:cNvSpPr>
                <a:spLocks/>
              </p:cNvSpPr>
              <p:nvPr/>
            </p:nvSpPr>
            <p:spPr bwMode="auto">
              <a:xfrm>
                <a:off x="1301" y="1141"/>
                <a:ext cx="15" cy="12"/>
              </a:xfrm>
              <a:custGeom>
                <a:avLst/>
                <a:gdLst>
                  <a:gd name="T0" fmla="*/ 15 w 15"/>
                  <a:gd name="T1" fmla="*/ 0 h 12"/>
                  <a:gd name="T2" fmla="*/ 12 w 15"/>
                  <a:gd name="T3" fmla="*/ 0 h 12"/>
                  <a:gd name="T4" fmla="*/ 3 w 15"/>
                  <a:gd name="T5" fmla="*/ 0 h 12"/>
                  <a:gd name="T6" fmla="*/ 0 w 15"/>
                  <a:gd name="T7" fmla="*/ 12 h 12"/>
                  <a:gd name="T8" fmla="*/ 12 w 15"/>
                  <a:gd name="T9" fmla="*/ 12 h 12"/>
                  <a:gd name="T10" fmla="*/ 15 w 15"/>
                  <a:gd name="T11" fmla="*/ 12 h 12"/>
                  <a:gd name="T12" fmla="*/ 15 w 15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2"/>
                  <a:gd name="T23" fmla="*/ 15 w 15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2">
                    <a:moveTo>
                      <a:pt x="15" y="0"/>
                    </a:moveTo>
                    <a:lnTo>
                      <a:pt x="12" y="0"/>
                    </a:lnTo>
                    <a:lnTo>
                      <a:pt x="3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5" y="1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67" name="Freeform 592"/>
              <p:cNvSpPr>
                <a:spLocks/>
              </p:cNvSpPr>
              <p:nvPr/>
            </p:nvSpPr>
            <p:spPr bwMode="auto">
              <a:xfrm>
                <a:off x="1328" y="1141"/>
                <a:ext cx="15" cy="12"/>
              </a:xfrm>
              <a:custGeom>
                <a:avLst/>
                <a:gdLst>
                  <a:gd name="T0" fmla="*/ 12 w 15"/>
                  <a:gd name="T1" fmla="*/ 0 h 12"/>
                  <a:gd name="T2" fmla="*/ 9 w 15"/>
                  <a:gd name="T3" fmla="*/ 0 h 12"/>
                  <a:gd name="T4" fmla="*/ 0 w 15"/>
                  <a:gd name="T5" fmla="*/ 0 h 12"/>
                  <a:gd name="T6" fmla="*/ 0 w 15"/>
                  <a:gd name="T7" fmla="*/ 0 h 12"/>
                  <a:gd name="T8" fmla="*/ 0 w 15"/>
                  <a:gd name="T9" fmla="*/ 12 h 12"/>
                  <a:gd name="T10" fmla="*/ 0 w 15"/>
                  <a:gd name="T11" fmla="*/ 12 h 12"/>
                  <a:gd name="T12" fmla="*/ 9 w 15"/>
                  <a:gd name="T13" fmla="*/ 12 h 12"/>
                  <a:gd name="T14" fmla="*/ 15 w 15"/>
                  <a:gd name="T15" fmla="*/ 12 h 12"/>
                  <a:gd name="T16" fmla="*/ 12 w 15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2"/>
                  <a:gd name="T29" fmla="*/ 15 w 15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2">
                    <a:moveTo>
                      <a:pt x="12" y="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15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68" name="Freeform 593"/>
              <p:cNvSpPr>
                <a:spLocks/>
              </p:cNvSpPr>
              <p:nvPr/>
            </p:nvSpPr>
            <p:spPr bwMode="auto">
              <a:xfrm>
                <a:off x="1352" y="1138"/>
                <a:ext cx="6" cy="15"/>
              </a:xfrm>
              <a:custGeom>
                <a:avLst/>
                <a:gdLst>
                  <a:gd name="T0" fmla="*/ 0 w 6"/>
                  <a:gd name="T1" fmla="*/ 0 h 15"/>
                  <a:gd name="T2" fmla="*/ 3 w 6"/>
                  <a:gd name="T3" fmla="*/ 0 h 15"/>
                  <a:gd name="T4" fmla="*/ 3 w 6"/>
                  <a:gd name="T5" fmla="*/ 0 h 15"/>
                  <a:gd name="T6" fmla="*/ 3 w 6"/>
                  <a:gd name="T7" fmla="*/ 15 h 15"/>
                  <a:gd name="T8" fmla="*/ 6 w 6"/>
                  <a:gd name="T9" fmla="*/ 15 h 15"/>
                  <a:gd name="T10" fmla="*/ 6 w 6"/>
                  <a:gd name="T11" fmla="*/ 12 h 15"/>
                  <a:gd name="T12" fmla="*/ 0 w 6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5"/>
                  <a:gd name="T23" fmla="*/ 6 w 6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5">
                    <a:moveTo>
                      <a:pt x="0" y="0"/>
                    </a:moveTo>
                    <a:lnTo>
                      <a:pt x="3" y="0"/>
                    </a:lnTo>
                    <a:lnTo>
                      <a:pt x="3" y="15"/>
                    </a:lnTo>
                    <a:lnTo>
                      <a:pt x="6" y="15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69" name="Rectangle 594"/>
              <p:cNvSpPr>
                <a:spLocks noChangeArrowheads="1"/>
              </p:cNvSpPr>
              <p:nvPr/>
            </p:nvSpPr>
            <p:spPr bwMode="auto">
              <a:xfrm>
                <a:off x="1358" y="1150"/>
                <a:ext cx="1" cy="3"/>
              </a:xfrm>
              <a:prstGeom prst="rect">
                <a:avLst/>
              </a:prstGeom>
              <a:solidFill>
                <a:srgbClr val="E83F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70" name="Freeform 595"/>
              <p:cNvSpPr>
                <a:spLocks/>
              </p:cNvSpPr>
              <p:nvPr/>
            </p:nvSpPr>
            <p:spPr bwMode="auto">
              <a:xfrm>
                <a:off x="578" y="2611"/>
                <a:ext cx="981" cy="114"/>
              </a:xfrm>
              <a:custGeom>
                <a:avLst/>
                <a:gdLst>
                  <a:gd name="T0" fmla="*/ 0 w 327"/>
                  <a:gd name="T1" fmla="*/ 0 h 38"/>
                  <a:gd name="T2" fmla="*/ 1176610374 w 327"/>
                  <a:gd name="T3" fmla="*/ 459165024 h 38"/>
                  <a:gd name="T4" fmla="*/ 2147483647 w 327"/>
                  <a:gd name="T5" fmla="*/ 487862838 h 38"/>
                  <a:gd name="T6" fmla="*/ 2147483647 w 327"/>
                  <a:gd name="T7" fmla="*/ 430467210 h 38"/>
                  <a:gd name="T8" fmla="*/ 2147483647 w 327"/>
                  <a:gd name="T9" fmla="*/ 344373768 h 38"/>
                  <a:gd name="T10" fmla="*/ 2147483647 w 327"/>
                  <a:gd name="T11" fmla="*/ 286978140 h 38"/>
                  <a:gd name="T12" fmla="*/ 2147483647 w 327"/>
                  <a:gd name="T13" fmla="*/ 229582512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7"/>
                  <a:gd name="T22" fmla="*/ 0 h 38"/>
                  <a:gd name="T23" fmla="*/ 327 w 327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7" h="38">
                    <a:moveTo>
                      <a:pt x="0" y="0"/>
                    </a:moveTo>
                    <a:cubicBezTo>
                      <a:pt x="27" y="15"/>
                      <a:pt x="54" y="27"/>
                      <a:pt x="82" y="32"/>
                    </a:cubicBezTo>
                    <a:cubicBezTo>
                      <a:pt x="108" y="38"/>
                      <a:pt x="144" y="36"/>
                      <a:pt x="171" y="34"/>
                    </a:cubicBezTo>
                    <a:cubicBezTo>
                      <a:pt x="180" y="33"/>
                      <a:pt x="190" y="32"/>
                      <a:pt x="200" y="30"/>
                    </a:cubicBezTo>
                    <a:cubicBezTo>
                      <a:pt x="209" y="29"/>
                      <a:pt x="219" y="27"/>
                      <a:pt x="228" y="24"/>
                    </a:cubicBezTo>
                    <a:cubicBezTo>
                      <a:pt x="244" y="23"/>
                      <a:pt x="259" y="22"/>
                      <a:pt x="274" y="20"/>
                    </a:cubicBezTo>
                    <a:cubicBezTo>
                      <a:pt x="296" y="14"/>
                      <a:pt x="314" y="9"/>
                      <a:pt x="327" y="16"/>
                    </a:cubicBez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71" name="Freeform 596"/>
              <p:cNvSpPr>
                <a:spLocks/>
              </p:cNvSpPr>
              <p:nvPr/>
            </p:nvSpPr>
            <p:spPr bwMode="auto">
              <a:xfrm>
                <a:off x="578" y="2620"/>
                <a:ext cx="981" cy="111"/>
              </a:xfrm>
              <a:custGeom>
                <a:avLst/>
                <a:gdLst>
                  <a:gd name="T0" fmla="*/ 0 w 327"/>
                  <a:gd name="T1" fmla="*/ 0 h 37"/>
                  <a:gd name="T2" fmla="*/ 1176610374 w 327"/>
                  <a:gd name="T3" fmla="*/ 444816117 h 37"/>
                  <a:gd name="T4" fmla="*/ 2147483647 w 327"/>
                  <a:gd name="T5" fmla="*/ 473513931 h 37"/>
                  <a:gd name="T6" fmla="*/ 2147483647 w 327"/>
                  <a:gd name="T7" fmla="*/ 430467210 h 37"/>
                  <a:gd name="T8" fmla="*/ 2147483647 w 327"/>
                  <a:gd name="T9" fmla="*/ 330024861 h 37"/>
                  <a:gd name="T10" fmla="*/ 2147483647 w 327"/>
                  <a:gd name="T11" fmla="*/ 286978140 h 37"/>
                  <a:gd name="T12" fmla="*/ 2147483647 w 327"/>
                  <a:gd name="T13" fmla="*/ 215233605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7"/>
                  <a:gd name="T22" fmla="*/ 0 h 37"/>
                  <a:gd name="T23" fmla="*/ 327 w 327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7" h="37">
                    <a:moveTo>
                      <a:pt x="0" y="0"/>
                    </a:moveTo>
                    <a:cubicBezTo>
                      <a:pt x="27" y="15"/>
                      <a:pt x="54" y="27"/>
                      <a:pt x="82" y="31"/>
                    </a:cubicBezTo>
                    <a:cubicBezTo>
                      <a:pt x="108" y="37"/>
                      <a:pt x="144" y="36"/>
                      <a:pt x="171" y="33"/>
                    </a:cubicBezTo>
                    <a:cubicBezTo>
                      <a:pt x="180" y="33"/>
                      <a:pt x="190" y="31"/>
                      <a:pt x="200" y="30"/>
                    </a:cubicBezTo>
                    <a:cubicBezTo>
                      <a:pt x="209" y="28"/>
                      <a:pt x="219" y="26"/>
                      <a:pt x="228" y="23"/>
                    </a:cubicBezTo>
                    <a:cubicBezTo>
                      <a:pt x="244" y="22"/>
                      <a:pt x="259" y="21"/>
                      <a:pt x="274" y="20"/>
                    </a:cubicBezTo>
                    <a:cubicBezTo>
                      <a:pt x="296" y="13"/>
                      <a:pt x="314" y="9"/>
                      <a:pt x="327" y="15"/>
                    </a:cubicBez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72" name="Freeform 597"/>
              <p:cNvSpPr>
                <a:spLocks/>
              </p:cNvSpPr>
              <p:nvPr/>
            </p:nvSpPr>
            <p:spPr bwMode="auto">
              <a:xfrm>
                <a:off x="581" y="1885"/>
                <a:ext cx="1483" cy="756"/>
              </a:xfrm>
              <a:custGeom>
                <a:avLst/>
                <a:gdLst>
                  <a:gd name="T0" fmla="*/ 0 w 494"/>
                  <a:gd name="T1" fmla="*/ 2147483647 h 252"/>
                  <a:gd name="T2" fmla="*/ 550201463 w 494"/>
                  <a:gd name="T3" fmla="*/ 2147483647 h 252"/>
                  <a:gd name="T4" fmla="*/ 1507136281 w 494"/>
                  <a:gd name="T5" fmla="*/ 2147483647 h 252"/>
                  <a:gd name="T6" fmla="*/ 1984405497 w 494"/>
                  <a:gd name="T7" fmla="*/ 2051893701 h 252"/>
                  <a:gd name="T8" fmla="*/ 2147483647 w 494"/>
                  <a:gd name="T9" fmla="*/ 1434890700 h 252"/>
                  <a:gd name="T10" fmla="*/ 2147483647 w 494"/>
                  <a:gd name="T11" fmla="*/ 1176610374 h 252"/>
                  <a:gd name="T12" fmla="*/ 2147483647 w 494"/>
                  <a:gd name="T13" fmla="*/ 947027862 h 252"/>
                  <a:gd name="T14" fmla="*/ 2147483647 w 494"/>
                  <a:gd name="T15" fmla="*/ 789189885 h 252"/>
                  <a:gd name="T16" fmla="*/ 2147483647 w 494"/>
                  <a:gd name="T17" fmla="*/ 703096443 h 252"/>
                  <a:gd name="T18" fmla="*/ 2147483647 w 494"/>
                  <a:gd name="T19" fmla="*/ 674398629 h 252"/>
                  <a:gd name="T20" fmla="*/ 2147483647 w 494"/>
                  <a:gd name="T21" fmla="*/ 200884698 h 252"/>
                  <a:gd name="T22" fmla="*/ 2147483647 w 494"/>
                  <a:gd name="T23" fmla="*/ 186535791 h 252"/>
                  <a:gd name="T24" fmla="*/ 2147483647 w 494"/>
                  <a:gd name="T25" fmla="*/ 186535791 h 252"/>
                  <a:gd name="T26" fmla="*/ 2147483647 w 494"/>
                  <a:gd name="T27" fmla="*/ 0 h 2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94"/>
                  <a:gd name="T43" fmla="*/ 0 h 252"/>
                  <a:gd name="T44" fmla="*/ 494 w 494"/>
                  <a:gd name="T45" fmla="*/ 252 h 25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94" h="252">
                    <a:moveTo>
                      <a:pt x="0" y="242"/>
                    </a:moveTo>
                    <a:cubicBezTo>
                      <a:pt x="20" y="252"/>
                      <a:pt x="23" y="240"/>
                      <a:pt x="38" y="227"/>
                    </a:cubicBezTo>
                    <a:cubicBezTo>
                      <a:pt x="61" y="209"/>
                      <a:pt x="83" y="191"/>
                      <a:pt x="104" y="174"/>
                    </a:cubicBezTo>
                    <a:cubicBezTo>
                      <a:pt x="116" y="164"/>
                      <a:pt x="126" y="155"/>
                      <a:pt x="137" y="143"/>
                    </a:cubicBezTo>
                    <a:lnTo>
                      <a:pt x="181" y="100"/>
                    </a:lnTo>
                    <a:lnTo>
                      <a:pt x="207" y="82"/>
                    </a:lnTo>
                    <a:cubicBezTo>
                      <a:pt x="223" y="74"/>
                      <a:pt x="226" y="71"/>
                      <a:pt x="241" y="66"/>
                    </a:cubicBezTo>
                    <a:cubicBezTo>
                      <a:pt x="252" y="62"/>
                      <a:pt x="264" y="58"/>
                      <a:pt x="275" y="55"/>
                    </a:cubicBezTo>
                    <a:cubicBezTo>
                      <a:pt x="304" y="47"/>
                      <a:pt x="309" y="44"/>
                      <a:pt x="325" y="49"/>
                    </a:cubicBezTo>
                    <a:cubicBezTo>
                      <a:pt x="329" y="50"/>
                      <a:pt x="335" y="48"/>
                      <a:pt x="339" y="47"/>
                    </a:cubicBezTo>
                    <a:cubicBezTo>
                      <a:pt x="364" y="40"/>
                      <a:pt x="390" y="19"/>
                      <a:pt x="416" y="14"/>
                    </a:cubicBezTo>
                    <a:cubicBezTo>
                      <a:pt x="419" y="14"/>
                      <a:pt x="421" y="13"/>
                      <a:pt x="423" y="13"/>
                    </a:cubicBezTo>
                    <a:cubicBezTo>
                      <a:pt x="426" y="13"/>
                      <a:pt x="428" y="13"/>
                      <a:pt x="430" y="13"/>
                    </a:cubicBezTo>
                    <a:cubicBezTo>
                      <a:pt x="451" y="7"/>
                      <a:pt x="475" y="3"/>
                      <a:pt x="494" y="0"/>
                    </a:cubicBez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73" name="Line 598"/>
              <p:cNvSpPr>
                <a:spLocks noChangeShapeType="1"/>
              </p:cNvSpPr>
              <p:nvPr/>
            </p:nvSpPr>
            <p:spPr bwMode="auto">
              <a:xfrm>
                <a:off x="584" y="2602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74" name="Line 599"/>
              <p:cNvSpPr>
                <a:spLocks noChangeShapeType="1"/>
              </p:cNvSpPr>
              <p:nvPr/>
            </p:nvSpPr>
            <p:spPr bwMode="auto">
              <a:xfrm>
                <a:off x="599" y="2608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75" name="Line 600"/>
              <p:cNvSpPr>
                <a:spLocks noChangeShapeType="1"/>
              </p:cNvSpPr>
              <p:nvPr/>
            </p:nvSpPr>
            <p:spPr bwMode="auto">
              <a:xfrm>
                <a:off x="614" y="2611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76" name="Freeform 601"/>
              <p:cNvSpPr>
                <a:spLocks/>
              </p:cNvSpPr>
              <p:nvPr/>
            </p:nvSpPr>
            <p:spPr bwMode="auto">
              <a:xfrm>
                <a:off x="629" y="2611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3 w 3"/>
                  <a:gd name="T3" fmla="*/ 0 60000 65536"/>
                  <a:gd name="T4" fmla="*/ 0 60000 65536"/>
                  <a:gd name="T5" fmla="*/ 0 60000 65536"/>
                  <a:gd name="T6" fmla="*/ 0 w 3"/>
                  <a:gd name="T7" fmla="*/ 3 w 3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77" name="Freeform 602"/>
              <p:cNvSpPr>
                <a:spLocks/>
              </p:cNvSpPr>
              <p:nvPr/>
            </p:nvSpPr>
            <p:spPr bwMode="auto">
              <a:xfrm>
                <a:off x="644" y="260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3"/>
                  <a:gd name="T11" fmla="*/ 3 w 3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78" name="Freeform 603"/>
              <p:cNvSpPr>
                <a:spLocks/>
              </p:cNvSpPr>
              <p:nvPr/>
            </p:nvSpPr>
            <p:spPr bwMode="auto">
              <a:xfrm>
                <a:off x="656" y="2596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60000 65536"/>
                  <a:gd name="T4" fmla="*/ 0 60000 65536"/>
                  <a:gd name="T5" fmla="*/ 0 60000 65536"/>
                  <a:gd name="T6" fmla="*/ 0 w 3"/>
                  <a:gd name="T7" fmla="*/ 3 w 3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79" name="Freeform 604"/>
              <p:cNvSpPr>
                <a:spLocks/>
              </p:cNvSpPr>
              <p:nvPr/>
            </p:nvSpPr>
            <p:spPr bwMode="auto">
              <a:xfrm>
                <a:off x="668" y="2584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3"/>
                  <a:gd name="T11" fmla="*/ 3 w 3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80" name="Line 605"/>
              <p:cNvSpPr>
                <a:spLocks noChangeShapeType="1"/>
              </p:cNvSpPr>
              <p:nvPr/>
            </p:nvSpPr>
            <p:spPr bwMode="auto">
              <a:xfrm flipV="1">
                <a:off x="680" y="2572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81" name="Line 606"/>
              <p:cNvSpPr>
                <a:spLocks noChangeShapeType="1"/>
              </p:cNvSpPr>
              <p:nvPr/>
            </p:nvSpPr>
            <p:spPr bwMode="auto">
              <a:xfrm>
                <a:off x="689" y="2563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82" name="Line 607"/>
              <p:cNvSpPr>
                <a:spLocks noChangeShapeType="1"/>
              </p:cNvSpPr>
              <p:nvPr/>
            </p:nvSpPr>
            <p:spPr bwMode="auto">
              <a:xfrm flipV="1">
                <a:off x="701" y="2551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83" name="Line 608"/>
              <p:cNvSpPr>
                <a:spLocks noChangeShapeType="1"/>
              </p:cNvSpPr>
              <p:nvPr/>
            </p:nvSpPr>
            <p:spPr bwMode="auto">
              <a:xfrm flipV="1">
                <a:off x="716" y="2542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84" name="Line 609"/>
              <p:cNvSpPr>
                <a:spLocks noChangeShapeType="1"/>
              </p:cNvSpPr>
              <p:nvPr/>
            </p:nvSpPr>
            <p:spPr bwMode="auto">
              <a:xfrm flipV="1">
                <a:off x="728" y="2533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85" name="Line 610"/>
              <p:cNvSpPr>
                <a:spLocks noChangeShapeType="1"/>
              </p:cNvSpPr>
              <p:nvPr/>
            </p:nvSpPr>
            <p:spPr bwMode="auto">
              <a:xfrm>
                <a:off x="740" y="2524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86" name="Line 611"/>
              <p:cNvSpPr>
                <a:spLocks noChangeShapeType="1"/>
              </p:cNvSpPr>
              <p:nvPr/>
            </p:nvSpPr>
            <p:spPr bwMode="auto">
              <a:xfrm flipV="1">
                <a:off x="752" y="2512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87" name="Line 612"/>
              <p:cNvSpPr>
                <a:spLocks noChangeShapeType="1"/>
              </p:cNvSpPr>
              <p:nvPr/>
            </p:nvSpPr>
            <p:spPr bwMode="auto">
              <a:xfrm flipV="1">
                <a:off x="764" y="2503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88" name="Line 613"/>
              <p:cNvSpPr>
                <a:spLocks noChangeShapeType="1"/>
              </p:cNvSpPr>
              <p:nvPr/>
            </p:nvSpPr>
            <p:spPr bwMode="auto">
              <a:xfrm>
                <a:off x="776" y="2494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89" name="Line 614"/>
              <p:cNvSpPr>
                <a:spLocks noChangeShapeType="1"/>
              </p:cNvSpPr>
              <p:nvPr/>
            </p:nvSpPr>
            <p:spPr bwMode="auto">
              <a:xfrm>
                <a:off x="788" y="2485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90" name="Line 615"/>
              <p:cNvSpPr>
                <a:spLocks noChangeShapeType="1"/>
              </p:cNvSpPr>
              <p:nvPr/>
            </p:nvSpPr>
            <p:spPr bwMode="auto">
              <a:xfrm flipV="1">
                <a:off x="800" y="2473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91" name="Line 616"/>
              <p:cNvSpPr>
                <a:spLocks noChangeShapeType="1"/>
              </p:cNvSpPr>
              <p:nvPr/>
            </p:nvSpPr>
            <p:spPr bwMode="auto">
              <a:xfrm flipV="1">
                <a:off x="812" y="2464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92" name="Line 617"/>
              <p:cNvSpPr>
                <a:spLocks noChangeShapeType="1"/>
              </p:cNvSpPr>
              <p:nvPr/>
            </p:nvSpPr>
            <p:spPr bwMode="auto">
              <a:xfrm>
                <a:off x="824" y="2455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93" name="Line 618"/>
              <p:cNvSpPr>
                <a:spLocks noChangeShapeType="1"/>
              </p:cNvSpPr>
              <p:nvPr/>
            </p:nvSpPr>
            <p:spPr bwMode="auto">
              <a:xfrm flipV="1">
                <a:off x="839" y="2443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94" name="Line 619"/>
              <p:cNvSpPr>
                <a:spLocks noChangeShapeType="1"/>
              </p:cNvSpPr>
              <p:nvPr/>
            </p:nvSpPr>
            <p:spPr bwMode="auto">
              <a:xfrm flipV="1">
                <a:off x="851" y="2434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95" name="Line 620"/>
              <p:cNvSpPr>
                <a:spLocks noChangeShapeType="1"/>
              </p:cNvSpPr>
              <p:nvPr/>
            </p:nvSpPr>
            <p:spPr bwMode="auto">
              <a:xfrm flipV="1">
                <a:off x="875" y="2413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96" name="Line 621"/>
              <p:cNvSpPr>
                <a:spLocks noChangeShapeType="1"/>
              </p:cNvSpPr>
              <p:nvPr/>
            </p:nvSpPr>
            <p:spPr bwMode="auto">
              <a:xfrm flipV="1">
                <a:off x="887" y="2404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97" name="Line 622"/>
              <p:cNvSpPr>
                <a:spLocks noChangeShapeType="1"/>
              </p:cNvSpPr>
              <p:nvPr/>
            </p:nvSpPr>
            <p:spPr bwMode="auto">
              <a:xfrm>
                <a:off x="899" y="2395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98" name="Line 623"/>
              <p:cNvSpPr>
                <a:spLocks noChangeShapeType="1"/>
              </p:cNvSpPr>
              <p:nvPr/>
            </p:nvSpPr>
            <p:spPr bwMode="auto">
              <a:xfrm flipV="1">
                <a:off x="911" y="2383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399" name="Line 624"/>
              <p:cNvSpPr>
                <a:spLocks noChangeShapeType="1"/>
              </p:cNvSpPr>
              <p:nvPr/>
            </p:nvSpPr>
            <p:spPr bwMode="auto">
              <a:xfrm flipV="1">
                <a:off x="923" y="2374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00" name="Line 625"/>
              <p:cNvSpPr>
                <a:spLocks noChangeShapeType="1"/>
              </p:cNvSpPr>
              <p:nvPr/>
            </p:nvSpPr>
            <p:spPr bwMode="auto">
              <a:xfrm flipV="1">
                <a:off x="935" y="2362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01" name="Freeform 626"/>
              <p:cNvSpPr>
                <a:spLocks/>
              </p:cNvSpPr>
              <p:nvPr/>
            </p:nvSpPr>
            <p:spPr bwMode="auto">
              <a:xfrm>
                <a:off x="956" y="2341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3 h 3"/>
                  <a:gd name="T4" fmla="*/ 3 w 3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3"/>
                  <a:gd name="T11" fmla="*/ 3 w 3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3">
                    <a:moveTo>
                      <a:pt x="0" y="3"/>
                    </a:move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02" name="Freeform 627"/>
              <p:cNvSpPr>
                <a:spLocks/>
              </p:cNvSpPr>
              <p:nvPr/>
            </p:nvSpPr>
            <p:spPr bwMode="auto">
              <a:xfrm>
                <a:off x="968" y="2332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3 w 3"/>
                  <a:gd name="T3" fmla="*/ 0 60000 65536"/>
                  <a:gd name="T4" fmla="*/ 0 60000 65536"/>
                  <a:gd name="T5" fmla="*/ 0 60000 65536"/>
                  <a:gd name="T6" fmla="*/ 0 w 3"/>
                  <a:gd name="T7" fmla="*/ 3 w 3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03" name="Line 628"/>
              <p:cNvSpPr>
                <a:spLocks noChangeShapeType="1"/>
              </p:cNvSpPr>
              <p:nvPr/>
            </p:nvSpPr>
            <p:spPr bwMode="auto">
              <a:xfrm flipV="1">
                <a:off x="989" y="2308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04" name="Line 629"/>
              <p:cNvSpPr>
                <a:spLocks noChangeShapeType="1"/>
              </p:cNvSpPr>
              <p:nvPr/>
            </p:nvSpPr>
            <p:spPr bwMode="auto">
              <a:xfrm flipV="1">
                <a:off x="1001" y="2296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05" name="Line 630"/>
              <p:cNvSpPr>
                <a:spLocks noChangeShapeType="1"/>
              </p:cNvSpPr>
              <p:nvPr/>
            </p:nvSpPr>
            <p:spPr bwMode="auto">
              <a:xfrm>
                <a:off x="1013" y="2287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06" name="Line 631"/>
              <p:cNvSpPr>
                <a:spLocks noChangeShapeType="1"/>
              </p:cNvSpPr>
              <p:nvPr/>
            </p:nvSpPr>
            <p:spPr bwMode="auto">
              <a:xfrm flipV="1">
                <a:off x="1025" y="2275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07" name="Line 632"/>
              <p:cNvSpPr>
                <a:spLocks noChangeShapeType="1"/>
              </p:cNvSpPr>
              <p:nvPr/>
            </p:nvSpPr>
            <p:spPr bwMode="auto">
              <a:xfrm flipV="1">
                <a:off x="1037" y="2263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08" name="Line 633"/>
              <p:cNvSpPr>
                <a:spLocks noChangeShapeType="1"/>
              </p:cNvSpPr>
              <p:nvPr/>
            </p:nvSpPr>
            <p:spPr bwMode="auto">
              <a:xfrm>
                <a:off x="1046" y="2254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09" name="Line 634"/>
              <p:cNvSpPr>
                <a:spLocks noChangeShapeType="1"/>
              </p:cNvSpPr>
              <p:nvPr/>
            </p:nvSpPr>
            <p:spPr bwMode="auto">
              <a:xfrm flipV="1">
                <a:off x="1058" y="2242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10" name="Line 635"/>
              <p:cNvSpPr>
                <a:spLocks noChangeShapeType="1"/>
              </p:cNvSpPr>
              <p:nvPr/>
            </p:nvSpPr>
            <p:spPr bwMode="auto">
              <a:xfrm>
                <a:off x="1070" y="2233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411" name="Line 636"/>
              <p:cNvSpPr>
                <a:spLocks noChangeShapeType="1"/>
              </p:cNvSpPr>
              <p:nvPr/>
            </p:nvSpPr>
            <p:spPr bwMode="auto">
              <a:xfrm flipV="1">
                <a:off x="1082" y="2221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</p:grpSp>
        <p:grpSp>
          <p:nvGrpSpPr>
            <p:cNvPr id="16" name="Group 838"/>
            <p:cNvGrpSpPr>
              <a:grpSpLocks/>
            </p:cNvGrpSpPr>
            <p:nvPr/>
          </p:nvGrpSpPr>
          <p:grpSpPr bwMode="auto">
            <a:xfrm>
              <a:off x="863042" y="1842470"/>
              <a:ext cx="2621957" cy="3540374"/>
              <a:chOff x="578" y="1249"/>
              <a:chExt cx="1756" cy="2400"/>
            </a:xfrm>
          </p:grpSpPr>
          <p:sp>
            <p:nvSpPr>
              <p:cNvPr id="1012" name="Line 638"/>
              <p:cNvSpPr>
                <a:spLocks noChangeShapeType="1"/>
              </p:cNvSpPr>
              <p:nvPr/>
            </p:nvSpPr>
            <p:spPr bwMode="auto">
              <a:xfrm flipV="1">
                <a:off x="1091" y="2209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13" name="Line 639"/>
              <p:cNvSpPr>
                <a:spLocks noChangeShapeType="1"/>
              </p:cNvSpPr>
              <p:nvPr/>
            </p:nvSpPr>
            <p:spPr bwMode="auto">
              <a:xfrm>
                <a:off x="1103" y="2200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14" name="Line 640"/>
              <p:cNvSpPr>
                <a:spLocks noChangeShapeType="1"/>
              </p:cNvSpPr>
              <p:nvPr/>
            </p:nvSpPr>
            <p:spPr bwMode="auto">
              <a:xfrm flipV="1">
                <a:off x="1115" y="2188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15" name="Freeform 641"/>
              <p:cNvSpPr>
                <a:spLocks/>
              </p:cNvSpPr>
              <p:nvPr/>
            </p:nvSpPr>
            <p:spPr bwMode="auto">
              <a:xfrm>
                <a:off x="1127" y="217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0 w 3"/>
                  <a:gd name="T5" fmla="*/ 3 h 3"/>
                  <a:gd name="T6" fmla="*/ 3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16" name="Line 642"/>
              <p:cNvSpPr>
                <a:spLocks noChangeShapeType="1"/>
              </p:cNvSpPr>
              <p:nvPr/>
            </p:nvSpPr>
            <p:spPr bwMode="auto">
              <a:xfrm flipV="1">
                <a:off x="1139" y="2167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17" name="Line 643"/>
              <p:cNvSpPr>
                <a:spLocks noChangeShapeType="1"/>
              </p:cNvSpPr>
              <p:nvPr/>
            </p:nvSpPr>
            <p:spPr bwMode="auto">
              <a:xfrm flipV="1">
                <a:off x="1151" y="2158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18" name="Line 644"/>
              <p:cNvSpPr>
                <a:spLocks noChangeShapeType="1"/>
              </p:cNvSpPr>
              <p:nvPr/>
            </p:nvSpPr>
            <p:spPr bwMode="auto">
              <a:xfrm flipV="1">
                <a:off x="1166" y="2149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19" name="Line 645"/>
              <p:cNvSpPr>
                <a:spLocks noChangeShapeType="1"/>
              </p:cNvSpPr>
              <p:nvPr/>
            </p:nvSpPr>
            <p:spPr bwMode="auto">
              <a:xfrm flipV="1">
                <a:off x="1178" y="2140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20" name="Line 646"/>
              <p:cNvSpPr>
                <a:spLocks noChangeShapeType="1"/>
              </p:cNvSpPr>
              <p:nvPr/>
            </p:nvSpPr>
            <p:spPr bwMode="auto">
              <a:xfrm flipV="1">
                <a:off x="1190" y="2131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21" name="Freeform 647"/>
              <p:cNvSpPr>
                <a:spLocks/>
              </p:cNvSpPr>
              <p:nvPr/>
            </p:nvSpPr>
            <p:spPr bwMode="auto">
              <a:xfrm>
                <a:off x="1202" y="2122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3 w 3"/>
                  <a:gd name="T3" fmla="*/ 3 w 3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3"/>
                  <a:gd name="T9" fmla="*/ 3 w 3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22" name="Line 648"/>
              <p:cNvSpPr>
                <a:spLocks noChangeShapeType="1"/>
              </p:cNvSpPr>
              <p:nvPr/>
            </p:nvSpPr>
            <p:spPr bwMode="auto">
              <a:xfrm>
                <a:off x="1217" y="2116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23" name="Line 649"/>
              <p:cNvSpPr>
                <a:spLocks noChangeShapeType="1"/>
              </p:cNvSpPr>
              <p:nvPr/>
            </p:nvSpPr>
            <p:spPr bwMode="auto">
              <a:xfrm flipV="1">
                <a:off x="1232" y="2107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24" name="Freeform 650"/>
              <p:cNvSpPr>
                <a:spLocks/>
              </p:cNvSpPr>
              <p:nvPr/>
            </p:nvSpPr>
            <p:spPr bwMode="auto">
              <a:xfrm>
                <a:off x="1244" y="2101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3 w 3"/>
                  <a:gd name="T3" fmla="*/ 0 60000 65536"/>
                  <a:gd name="T4" fmla="*/ 0 60000 65536"/>
                  <a:gd name="T5" fmla="*/ 0 60000 65536"/>
                  <a:gd name="T6" fmla="*/ 0 w 3"/>
                  <a:gd name="T7" fmla="*/ 3 w 3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25" name="Line 651"/>
              <p:cNvSpPr>
                <a:spLocks noChangeShapeType="1"/>
              </p:cNvSpPr>
              <p:nvPr/>
            </p:nvSpPr>
            <p:spPr bwMode="auto">
              <a:xfrm flipV="1">
                <a:off x="1259" y="2092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26" name="Line 652"/>
              <p:cNvSpPr>
                <a:spLocks noChangeShapeType="1"/>
              </p:cNvSpPr>
              <p:nvPr/>
            </p:nvSpPr>
            <p:spPr bwMode="auto">
              <a:xfrm flipV="1">
                <a:off x="1274" y="2086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27" name="Line 653"/>
              <p:cNvSpPr>
                <a:spLocks noChangeShapeType="1"/>
              </p:cNvSpPr>
              <p:nvPr/>
            </p:nvSpPr>
            <p:spPr bwMode="auto">
              <a:xfrm>
                <a:off x="1286" y="2080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28" name="Line 654"/>
              <p:cNvSpPr>
                <a:spLocks noChangeShapeType="1"/>
              </p:cNvSpPr>
              <p:nvPr/>
            </p:nvSpPr>
            <p:spPr bwMode="auto">
              <a:xfrm>
                <a:off x="1301" y="2074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29" name="Freeform 655"/>
              <p:cNvSpPr>
                <a:spLocks/>
              </p:cNvSpPr>
              <p:nvPr/>
            </p:nvSpPr>
            <p:spPr bwMode="auto">
              <a:xfrm>
                <a:off x="1316" y="206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3"/>
                  <a:gd name="T11" fmla="*/ 3 w 3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30" name="Freeform 656"/>
              <p:cNvSpPr>
                <a:spLocks/>
              </p:cNvSpPr>
              <p:nvPr/>
            </p:nvSpPr>
            <p:spPr bwMode="auto">
              <a:xfrm>
                <a:off x="1331" y="2065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60000 65536"/>
                  <a:gd name="T4" fmla="*/ 0 60000 65536"/>
                  <a:gd name="T5" fmla="*/ 0 60000 65536"/>
                  <a:gd name="T6" fmla="*/ 0 w 3"/>
                  <a:gd name="T7" fmla="*/ 3 w 3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31" name="Line 657"/>
              <p:cNvSpPr>
                <a:spLocks noChangeShapeType="1"/>
              </p:cNvSpPr>
              <p:nvPr/>
            </p:nvSpPr>
            <p:spPr bwMode="auto">
              <a:xfrm>
                <a:off x="1346" y="2059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32" name="Line 658"/>
              <p:cNvSpPr>
                <a:spLocks noChangeShapeType="1"/>
              </p:cNvSpPr>
              <p:nvPr/>
            </p:nvSpPr>
            <p:spPr bwMode="auto">
              <a:xfrm flipV="1">
                <a:off x="1361" y="2053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33" name="Line 659"/>
              <p:cNvSpPr>
                <a:spLocks noChangeShapeType="1"/>
              </p:cNvSpPr>
              <p:nvPr/>
            </p:nvSpPr>
            <p:spPr bwMode="auto">
              <a:xfrm>
                <a:off x="1376" y="2050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34" name="Line 660"/>
              <p:cNvSpPr>
                <a:spLocks noChangeShapeType="1"/>
              </p:cNvSpPr>
              <p:nvPr/>
            </p:nvSpPr>
            <p:spPr bwMode="auto">
              <a:xfrm>
                <a:off x="1391" y="2044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35" name="Line 661"/>
              <p:cNvSpPr>
                <a:spLocks noChangeShapeType="1"/>
              </p:cNvSpPr>
              <p:nvPr/>
            </p:nvSpPr>
            <p:spPr bwMode="auto">
              <a:xfrm>
                <a:off x="1406" y="2041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36" name="Line 662"/>
              <p:cNvSpPr>
                <a:spLocks noChangeShapeType="1"/>
              </p:cNvSpPr>
              <p:nvPr/>
            </p:nvSpPr>
            <p:spPr bwMode="auto">
              <a:xfrm flipV="1">
                <a:off x="1421" y="2035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37" name="Freeform 663"/>
              <p:cNvSpPr>
                <a:spLocks/>
              </p:cNvSpPr>
              <p:nvPr/>
            </p:nvSpPr>
            <p:spPr bwMode="auto">
              <a:xfrm>
                <a:off x="1436" y="2032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3 w 3"/>
                  <a:gd name="T3" fmla="*/ 0 60000 65536"/>
                  <a:gd name="T4" fmla="*/ 0 60000 65536"/>
                  <a:gd name="T5" fmla="*/ 0 60000 65536"/>
                  <a:gd name="T6" fmla="*/ 0 w 3"/>
                  <a:gd name="T7" fmla="*/ 3 w 3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38" name="Line 664"/>
              <p:cNvSpPr>
                <a:spLocks noChangeShapeType="1"/>
              </p:cNvSpPr>
              <p:nvPr/>
            </p:nvSpPr>
            <p:spPr bwMode="auto">
              <a:xfrm>
                <a:off x="1451" y="2029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39" name="Line 665"/>
              <p:cNvSpPr>
                <a:spLocks noChangeShapeType="1"/>
              </p:cNvSpPr>
              <p:nvPr/>
            </p:nvSpPr>
            <p:spPr bwMode="auto">
              <a:xfrm flipV="1">
                <a:off x="1466" y="2023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40" name="Freeform 666"/>
              <p:cNvSpPr>
                <a:spLocks/>
              </p:cNvSpPr>
              <p:nvPr/>
            </p:nvSpPr>
            <p:spPr bwMode="auto">
              <a:xfrm>
                <a:off x="1499" y="2017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60000 65536"/>
                  <a:gd name="T4" fmla="*/ 0 60000 65536"/>
                  <a:gd name="T5" fmla="*/ 0 60000 65536"/>
                  <a:gd name="T6" fmla="*/ 0 w 3"/>
                  <a:gd name="T7" fmla="*/ 3 w 3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41" name="Line 667"/>
              <p:cNvSpPr>
                <a:spLocks noChangeShapeType="1"/>
              </p:cNvSpPr>
              <p:nvPr/>
            </p:nvSpPr>
            <p:spPr bwMode="auto">
              <a:xfrm>
                <a:off x="1514" y="2017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42" name="Line 668"/>
              <p:cNvSpPr>
                <a:spLocks noChangeShapeType="1"/>
              </p:cNvSpPr>
              <p:nvPr/>
            </p:nvSpPr>
            <p:spPr bwMode="auto">
              <a:xfrm>
                <a:off x="1529" y="2017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43" name="Line 669"/>
              <p:cNvSpPr>
                <a:spLocks noChangeShapeType="1"/>
              </p:cNvSpPr>
              <p:nvPr/>
            </p:nvSpPr>
            <p:spPr bwMode="auto">
              <a:xfrm>
                <a:off x="1544" y="2020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44" name="Line 670"/>
              <p:cNvSpPr>
                <a:spLocks noChangeShapeType="1"/>
              </p:cNvSpPr>
              <p:nvPr/>
            </p:nvSpPr>
            <p:spPr bwMode="auto">
              <a:xfrm>
                <a:off x="1559" y="2023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45" name="Line 671"/>
              <p:cNvSpPr>
                <a:spLocks noChangeShapeType="1"/>
              </p:cNvSpPr>
              <p:nvPr/>
            </p:nvSpPr>
            <p:spPr bwMode="auto">
              <a:xfrm>
                <a:off x="1577" y="2023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46" name="Line 672"/>
              <p:cNvSpPr>
                <a:spLocks noChangeShapeType="1"/>
              </p:cNvSpPr>
              <p:nvPr/>
            </p:nvSpPr>
            <p:spPr bwMode="auto">
              <a:xfrm flipV="1">
                <a:off x="1592" y="2017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47" name="Line 673"/>
              <p:cNvSpPr>
                <a:spLocks noChangeShapeType="1"/>
              </p:cNvSpPr>
              <p:nvPr/>
            </p:nvSpPr>
            <p:spPr bwMode="auto">
              <a:xfrm>
                <a:off x="1607" y="2014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48" name="Line 674"/>
              <p:cNvSpPr>
                <a:spLocks noChangeShapeType="1"/>
              </p:cNvSpPr>
              <p:nvPr/>
            </p:nvSpPr>
            <p:spPr bwMode="auto">
              <a:xfrm flipV="1">
                <a:off x="1622" y="2008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49" name="Line 675"/>
              <p:cNvSpPr>
                <a:spLocks noChangeShapeType="1"/>
              </p:cNvSpPr>
              <p:nvPr/>
            </p:nvSpPr>
            <p:spPr bwMode="auto">
              <a:xfrm>
                <a:off x="1637" y="2005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50" name="Line 676"/>
              <p:cNvSpPr>
                <a:spLocks noChangeShapeType="1"/>
              </p:cNvSpPr>
              <p:nvPr/>
            </p:nvSpPr>
            <p:spPr bwMode="auto">
              <a:xfrm flipV="1">
                <a:off x="1652" y="1996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51" name="Line 677"/>
              <p:cNvSpPr>
                <a:spLocks noChangeShapeType="1"/>
              </p:cNvSpPr>
              <p:nvPr/>
            </p:nvSpPr>
            <p:spPr bwMode="auto">
              <a:xfrm flipV="1">
                <a:off x="1664" y="1990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52" name="Line 678"/>
              <p:cNvSpPr>
                <a:spLocks noChangeShapeType="1"/>
              </p:cNvSpPr>
              <p:nvPr/>
            </p:nvSpPr>
            <p:spPr bwMode="auto">
              <a:xfrm>
                <a:off x="1679" y="1984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53" name="Line 679"/>
              <p:cNvSpPr>
                <a:spLocks noChangeShapeType="1"/>
              </p:cNvSpPr>
              <p:nvPr/>
            </p:nvSpPr>
            <p:spPr bwMode="auto">
              <a:xfrm flipV="1">
                <a:off x="1694" y="1975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54" name="Line 680"/>
              <p:cNvSpPr>
                <a:spLocks noChangeShapeType="1"/>
              </p:cNvSpPr>
              <p:nvPr/>
            </p:nvSpPr>
            <p:spPr bwMode="auto">
              <a:xfrm>
                <a:off x="1706" y="1969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55" name="Line 681"/>
              <p:cNvSpPr>
                <a:spLocks noChangeShapeType="1"/>
              </p:cNvSpPr>
              <p:nvPr/>
            </p:nvSpPr>
            <p:spPr bwMode="auto">
              <a:xfrm>
                <a:off x="1721" y="1963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56" name="Line 682"/>
              <p:cNvSpPr>
                <a:spLocks noChangeShapeType="1"/>
              </p:cNvSpPr>
              <p:nvPr/>
            </p:nvSpPr>
            <p:spPr bwMode="auto">
              <a:xfrm flipV="1">
                <a:off x="1736" y="1954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57" name="Line 683"/>
              <p:cNvSpPr>
                <a:spLocks noChangeShapeType="1"/>
              </p:cNvSpPr>
              <p:nvPr/>
            </p:nvSpPr>
            <p:spPr bwMode="auto">
              <a:xfrm>
                <a:off x="1748" y="1948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58" name="Line 684"/>
              <p:cNvSpPr>
                <a:spLocks noChangeShapeType="1"/>
              </p:cNvSpPr>
              <p:nvPr/>
            </p:nvSpPr>
            <p:spPr bwMode="auto">
              <a:xfrm>
                <a:off x="1763" y="1942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59" name="Line 685"/>
              <p:cNvSpPr>
                <a:spLocks noChangeShapeType="1"/>
              </p:cNvSpPr>
              <p:nvPr/>
            </p:nvSpPr>
            <p:spPr bwMode="auto">
              <a:xfrm>
                <a:off x="1778" y="1936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60" name="Line 686"/>
              <p:cNvSpPr>
                <a:spLocks noChangeShapeType="1"/>
              </p:cNvSpPr>
              <p:nvPr/>
            </p:nvSpPr>
            <p:spPr bwMode="auto">
              <a:xfrm>
                <a:off x="1793" y="1930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61" name="Line 687"/>
              <p:cNvSpPr>
                <a:spLocks noChangeShapeType="1"/>
              </p:cNvSpPr>
              <p:nvPr/>
            </p:nvSpPr>
            <p:spPr bwMode="auto">
              <a:xfrm>
                <a:off x="1808" y="1924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62" name="Line 688"/>
              <p:cNvSpPr>
                <a:spLocks noChangeShapeType="1"/>
              </p:cNvSpPr>
              <p:nvPr/>
            </p:nvSpPr>
            <p:spPr bwMode="auto">
              <a:xfrm>
                <a:off x="1823" y="1921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63" name="Line 689"/>
              <p:cNvSpPr>
                <a:spLocks noChangeShapeType="1"/>
              </p:cNvSpPr>
              <p:nvPr/>
            </p:nvSpPr>
            <p:spPr bwMode="auto">
              <a:xfrm>
                <a:off x="1838" y="1918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64" name="Line 690"/>
              <p:cNvSpPr>
                <a:spLocks noChangeShapeType="1"/>
              </p:cNvSpPr>
              <p:nvPr/>
            </p:nvSpPr>
            <p:spPr bwMode="auto">
              <a:xfrm>
                <a:off x="1853" y="1915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65" name="Freeform 691"/>
              <p:cNvSpPr>
                <a:spLocks/>
              </p:cNvSpPr>
              <p:nvPr/>
            </p:nvSpPr>
            <p:spPr bwMode="auto">
              <a:xfrm>
                <a:off x="1868" y="191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3 w 3"/>
                  <a:gd name="T3" fmla="*/ 0 60000 65536"/>
                  <a:gd name="T4" fmla="*/ 0 60000 65536"/>
                  <a:gd name="T5" fmla="*/ 0 60000 65536"/>
                  <a:gd name="T6" fmla="*/ 0 w 3"/>
                  <a:gd name="T7" fmla="*/ 3 w 3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66" name="Line 692"/>
              <p:cNvSpPr>
                <a:spLocks noChangeShapeType="1"/>
              </p:cNvSpPr>
              <p:nvPr/>
            </p:nvSpPr>
            <p:spPr bwMode="auto">
              <a:xfrm flipV="1">
                <a:off x="1901" y="1906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67" name="Line 693"/>
              <p:cNvSpPr>
                <a:spLocks noChangeShapeType="1"/>
              </p:cNvSpPr>
              <p:nvPr/>
            </p:nvSpPr>
            <p:spPr bwMode="auto">
              <a:xfrm>
                <a:off x="1916" y="1903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68" name="Line 694"/>
              <p:cNvSpPr>
                <a:spLocks noChangeShapeType="1"/>
              </p:cNvSpPr>
              <p:nvPr/>
            </p:nvSpPr>
            <p:spPr bwMode="auto">
              <a:xfrm>
                <a:off x="1932" y="1900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69" name="Freeform 695"/>
              <p:cNvSpPr>
                <a:spLocks/>
              </p:cNvSpPr>
              <p:nvPr/>
            </p:nvSpPr>
            <p:spPr bwMode="auto">
              <a:xfrm>
                <a:off x="1947" y="1897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3 w 3"/>
                  <a:gd name="T3" fmla="*/ 0 60000 65536"/>
                  <a:gd name="T4" fmla="*/ 0 60000 65536"/>
                  <a:gd name="T5" fmla="*/ 0 60000 65536"/>
                  <a:gd name="T6" fmla="*/ 0 w 3"/>
                  <a:gd name="T7" fmla="*/ 3 w 3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70" name="Line 696"/>
              <p:cNvSpPr>
                <a:spLocks noChangeShapeType="1"/>
              </p:cNvSpPr>
              <p:nvPr/>
            </p:nvSpPr>
            <p:spPr bwMode="auto">
              <a:xfrm>
                <a:off x="1962" y="1894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71" name="Line 697"/>
              <p:cNvSpPr>
                <a:spLocks noChangeShapeType="1"/>
              </p:cNvSpPr>
              <p:nvPr/>
            </p:nvSpPr>
            <p:spPr bwMode="auto">
              <a:xfrm>
                <a:off x="1977" y="1891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72" name="Line 698"/>
              <p:cNvSpPr>
                <a:spLocks noChangeShapeType="1"/>
              </p:cNvSpPr>
              <p:nvPr/>
            </p:nvSpPr>
            <p:spPr bwMode="auto">
              <a:xfrm>
                <a:off x="1992" y="1888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73" name="Line 699"/>
              <p:cNvSpPr>
                <a:spLocks noChangeShapeType="1"/>
              </p:cNvSpPr>
              <p:nvPr/>
            </p:nvSpPr>
            <p:spPr bwMode="auto">
              <a:xfrm flipV="1">
                <a:off x="2025" y="1882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74" name="Line 700"/>
              <p:cNvSpPr>
                <a:spLocks noChangeShapeType="1"/>
              </p:cNvSpPr>
              <p:nvPr/>
            </p:nvSpPr>
            <p:spPr bwMode="auto">
              <a:xfrm>
                <a:off x="2040" y="1882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75" name="Line 701"/>
              <p:cNvSpPr>
                <a:spLocks noChangeShapeType="1"/>
              </p:cNvSpPr>
              <p:nvPr/>
            </p:nvSpPr>
            <p:spPr bwMode="auto">
              <a:xfrm>
                <a:off x="2055" y="1879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76" name="Freeform 702"/>
              <p:cNvSpPr>
                <a:spLocks/>
              </p:cNvSpPr>
              <p:nvPr/>
            </p:nvSpPr>
            <p:spPr bwMode="auto">
              <a:xfrm>
                <a:off x="1349" y="1894"/>
                <a:ext cx="21" cy="21"/>
              </a:xfrm>
              <a:custGeom>
                <a:avLst/>
                <a:gdLst>
                  <a:gd name="T0" fmla="*/ 21 w 21"/>
                  <a:gd name="T1" fmla="*/ 9 h 21"/>
                  <a:gd name="T2" fmla="*/ 12 w 21"/>
                  <a:gd name="T3" fmla="*/ 21 h 21"/>
                  <a:gd name="T4" fmla="*/ 0 w 21"/>
                  <a:gd name="T5" fmla="*/ 12 h 21"/>
                  <a:gd name="T6" fmla="*/ 9 w 21"/>
                  <a:gd name="T7" fmla="*/ 0 h 21"/>
                  <a:gd name="T8" fmla="*/ 21 w 21"/>
                  <a:gd name="T9" fmla="*/ 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1"/>
                  <a:gd name="T17" fmla="*/ 21 w 21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1">
                    <a:moveTo>
                      <a:pt x="21" y="9"/>
                    </a:moveTo>
                    <a:lnTo>
                      <a:pt x="12" y="21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21" y="9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77" name="Freeform 703"/>
              <p:cNvSpPr>
                <a:spLocks/>
              </p:cNvSpPr>
              <p:nvPr/>
            </p:nvSpPr>
            <p:spPr bwMode="auto">
              <a:xfrm>
                <a:off x="1412" y="1945"/>
                <a:ext cx="18" cy="18"/>
              </a:xfrm>
              <a:custGeom>
                <a:avLst/>
                <a:gdLst>
                  <a:gd name="T0" fmla="*/ 18 w 18"/>
                  <a:gd name="T1" fmla="*/ 9 h 18"/>
                  <a:gd name="T2" fmla="*/ 9 w 18"/>
                  <a:gd name="T3" fmla="*/ 18 h 18"/>
                  <a:gd name="T4" fmla="*/ 0 w 18"/>
                  <a:gd name="T5" fmla="*/ 9 h 18"/>
                  <a:gd name="T6" fmla="*/ 9 w 18"/>
                  <a:gd name="T7" fmla="*/ 0 h 18"/>
                  <a:gd name="T8" fmla="*/ 18 w 18"/>
                  <a:gd name="T9" fmla="*/ 9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18" y="9"/>
                    </a:moveTo>
                    <a:lnTo>
                      <a:pt x="9" y="1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78" name="Freeform 704"/>
              <p:cNvSpPr>
                <a:spLocks/>
              </p:cNvSpPr>
              <p:nvPr/>
            </p:nvSpPr>
            <p:spPr bwMode="auto">
              <a:xfrm>
                <a:off x="1472" y="1993"/>
                <a:ext cx="18" cy="21"/>
              </a:xfrm>
              <a:custGeom>
                <a:avLst/>
                <a:gdLst>
                  <a:gd name="T0" fmla="*/ 18 w 18"/>
                  <a:gd name="T1" fmla="*/ 9 h 21"/>
                  <a:gd name="T2" fmla="*/ 12 w 18"/>
                  <a:gd name="T3" fmla="*/ 21 h 21"/>
                  <a:gd name="T4" fmla="*/ 0 w 18"/>
                  <a:gd name="T5" fmla="*/ 12 h 21"/>
                  <a:gd name="T6" fmla="*/ 9 w 18"/>
                  <a:gd name="T7" fmla="*/ 0 h 21"/>
                  <a:gd name="T8" fmla="*/ 18 w 18"/>
                  <a:gd name="T9" fmla="*/ 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1"/>
                  <a:gd name="T17" fmla="*/ 18 w 18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1">
                    <a:moveTo>
                      <a:pt x="18" y="9"/>
                    </a:moveTo>
                    <a:lnTo>
                      <a:pt x="12" y="21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79" name="Freeform 705"/>
              <p:cNvSpPr>
                <a:spLocks/>
              </p:cNvSpPr>
              <p:nvPr/>
            </p:nvSpPr>
            <p:spPr bwMode="auto">
              <a:xfrm>
                <a:off x="1535" y="2044"/>
                <a:ext cx="18" cy="18"/>
              </a:xfrm>
              <a:custGeom>
                <a:avLst/>
                <a:gdLst>
                  <a:gd name="T0" fmla="*/ 18 w 18"/>
                  <a:gd name="T1" fmla="*/ 9 h 18"/>
                  <a:gd name="T2" fmla="*/ 9 w 18"/>
                  <a:gd name="T3" fmla="*/ 18 h 18"/>
                  <a:gd name="T4" fmla="*/ 0 w 18"/>
                  <a:gd name="T5" fmla="*/ 9 h 18"/>
                  <a:gd name="T6" fmla="*/ 6 w 18"/>
                  <a:gd name="T7" fmla="*/ 0 h 18"/>
                  <a:gd name="T8" fmla="*/ 18 w 18"/>
                  <a:gd name="T9" fmla="*/ 9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18" y="9"/>
                    </a:moveTo>
                    <a:lnTo>
                      <a:pt x="9" y="18"/>
                    </a:lnTo>
                    <a:lnTo>
                      <a:pt x="0" y="9"/>
                    </a:lnTo>
                    <a:lnTo>
                      <a:pt x="6" y="0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80" name="Freeform 706"/>
              <p:cNvSpPr>
                <a:spLocks/>
              </p:cNvSpPr>
              <p:nvPr/>
            </p:nvSpPr>
            <p:spPr bwMode="auto">
              <a:xfrm>
                <a:off x="1595" y="2092"/>
                <a:ext cx="18" cy="21"/>
              </a:xfrm>
              <a:custGeom>
                <a:avLst/>
                <a:gdLst>
                  <a:gd name="T0" fmla="*/ 18 w 18"/>
                  <a:gd name="T1" fmla="*/ 9 h 21"/>
                  <a:gd name="T2" fmla="*/ 9 w 18"/>
                  <a:gd name="T3" fmla="*/ 21 h 21"/>
                  <a:gd name="T4" fmla="*/ 0 w 18"/>
                  <a:gd name="T5" fmla="*/ 12 h 21"/>
                  <a:gd name="T6" fmla="*/ 9 w 18"/>
                  <a:gd name="T7" fmla="*/ 0 h 21"/>
                  <a:gd name="T8" fmla="*/ 18 w 18"/>
                  <a:gd name="T9" fmla="*/ 9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1"/>
                  <a:gd name="T17" fmla="*/ 18 w 18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1">
                    <a:moveTo>
                      <a:pt x="18" y="9"/>
                    </a:moveTo>
                    <a:lnTo>
                      <a:pt x="9" y="21"/>
                    </a:lnTo>
                    <a:lnTo>
                      <a:pt x="0" y="12"/>
                    </a:lnTo>
                    <a:lnTo>
                      <a:pt x="9" y="0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81" name="Freeform 707"/>
              <p:cNvSpPr>
                <a:spLocks/>
              </p:cNvSpPr>
              <p:nvPr/>
            </p:nvSpPr>
            <p:spPr bwMode="auto">
              <a:xfrm>
                <a:off x="1619" y="2488"/>
                <a:ext cx="18" cy="18"/>
              </a:xfrm>
              <a:custGeom>
                <a:avLst/>
                <a:gdLst>
                  <a:gd name="T0" fmla="*/ 9 w 18"/>
                  <a:gd name="T1" fmla="*/ 0 h 18"/>
                  <a:gd name="T2" fmla="*/ 18 w 18"/>
                  <a:gd name="T3" fmla="*/ 9 h 18"/>
                  <a:gd name="T4" fmla="*/ 9 w 18"/>
                  <a:gd name="T5" fmla="*/ 18 h 18"/>
                  <a:gd name="T6" fmla="*/ 0 w 18"/>
                  <a:gd name="T7" fmla="*/ 12 h 18"/>
                  <a:gd name="T8" fmla="*/ 9 w 1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9" y="0"/>
                    </a:moveTo>
                    <a:lnTo>
                      <a:pt x="18" y="9"/>
                    </a:lnTo>
                    <a:lnTo>
                      <a:pt x="9" y="18"/>
                    </a:lnTo>
                    <a:lnTo>
                      <a:pt x="0" y="1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82" name="Freeform 708"/>
              <p:cNvSpPr>
                <a:spLocks/>
              </p:cNvSpPr>
              <p:nvPr/>
            </p:nvSpPr>
            <p:spPr bwMode="auto">
              <a:xfrm>
                <a:off x="1667" y="2431"/>
                <a:ext cx="15" cy="12"/>
              </a:xfrm>
              <a:custGeom>
                <a:avLst/>
                <a:gdLst>
                  <a:gd name="T0" fmla="*/ 3 w 15"/>
                  <a:gd name="T1" fmla="*/ 0 h 12"/>
                  <a:gd name="T2" fmla="*/ 15 w 15"/>
                  <a:gd name="T3" fmla="*/ 0 h 12"/>
                  <a:gd name="T4" fmla="*/ 15 w 15"/>
                  <a:gd name="T5" fmla="*/ 12 h 12"/>
                  <a:gd name="T6" fmla="*/ 0 w 15"/>
                  <a:gd name="T7" fmla="*/ 12 h 12"/>
                  <a:gd name="T8" fmla="*/ 3 w 15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2"/>
                  <a:gd name="T17" fmla="*/ 15 w 1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2">
                    <a:moveTo>
                      <a:pt x="3" y="0"/>
                    </a:moveTo>
                    <a:lnTo>
                      <a:pt x="15" y="0"/>
                    </a:lnTo>
                    <a:lnTo>
                      <a:pt x="15" y="12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83" name="Freeform 709"/>
              <p:cNvSpPr>
                <a:spLocks/>
              </p:cNvSpPr>
              <p:nvPr/>
            </p:nvSpPr>
            <p:spPr bwMode="auto">
              <a:xfrm>
                <a:off x="1679" y="2350"/>
                <a:ext cx="15" cy="18"/>
              </a:xfrm>
              <a:custGeom>
                <a:avLst/>
                <a:gdLst>
                  <a:gd name="T0" fmla="*/ 3 w 15"/>
                  <a:gd name="T1" fmla="*/ 0 h 18"/>
                  <a:gd name="T2" fmla="*/ 15 w 15"/>
                  <a:gd name="T3" fmla="*/ 6 h 18"/>
                  <a:gd name="T4" fmla="*/ 12 w 15"/>
                  <a:gd name="T5" fmla="*/ 18 h 18"/>
                  <a:gd name="T6" fmla="*/ 0 w 15"/>
                  <a:gd name="T7" fmla="*/ 12 h 18"/>
                  <a:gd name="T8" fmla="*/ 3 w 15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8"/>
                  <a:gd name="T17" fmla="*/ 15 w 15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8">
                    <a:moveTo>
                      <a:pt x="3" y="0"/>
                    </a:moveTo>
                    <a:lnTo>
                      <a:pt x="15" y="6"/>
                    </a:lnTo>
                    <a:lnTo>
                      <a:pt x="12" y="18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84" name="Line 710"/>
              <p:cNvSpPr>
                <a:spLocks noChangeShapeType="1"/>
              </p:cNvSpPr>
              <p:nvPr/>
            </p:nvSpPr>
            <p:spPr bwMode="auto">
              <a:xfrm>
                <a:off x="1154" y="2857"/>
                <a:ext cx="0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85" name="Line 711"/>
              <p:cNvSpPr>
                <a:spLocks noChangeShapeType="1"/>
              </p:cNvSpPr>
              <p:nvPr/>
            </p:nvSpPr>
            <p:spPr bwMode="auto">
              <a:xfrm>
                <a:off x="1154" y="2857"/>
                <a:ext cx="0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86" name="Line 712"/>
              <p:cNvSpPr>
                <a:spLocks noChangeShapeType="1"/>
              </p:cNvSpPr>
              <p:nvPr/>
            </p:nvSpPr>
            <p:spPr bwMode="auto">
              <a:xfrm>
                <a:off x="1154" y="2857"/>
                <a:ext cx="0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87" name="Line 713"/>
              <p:cNvSpPr>
                <a:spLocks noChangeShapeType="1"/>
              </p:cNvSpPr>
              <p:nvPr/>
            </p:nvSpPr>
            <p:spPr bwMode="auto">
              <a:xfrm>
                <a:off x="1154" y="2857"/>
                <a:ext cx="0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88" name="Line 714"/>
              <p:cNvSpPr>
                <a:spLocks noChangeShapeType="1"/>
              </p:cNvSpPr>
              <p:nvPr/>
            </p:nvSpPr>
            <p:spPr bwMode="auto">
              <a:xfrm>
                <a:off x="1781" y="2311"/>
                <a:ext cx="78" cy="75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89" name="Freeform 715"/>
              <p:cNvSpPr>
                <a:spLocks/>
              </p:cNvSpPr>
              <p:nvPr/>
            </p:nvSpPr>
            <p:spPr bwMode="auto">
              <a:xfrm>
                <a:off x="1880" y="2425"/>
                <a:ext cx="18" cy="39"/>
              </a:xfrm>
              <a:custGeom>
                <a:avLst/>
                <a:gdLst>
                  <a:gd name="T0" fmla="*/ 0 w 6"/>
                  <a:gd name="T1" fmla="*/ 0 h 13"/>
                  <a:gd name="T2" fmla="*/ 14348907 w 6"/>
                  <a:gd name="T3" fmla="*/ 28697814 h 13"/>
                  <a:gd name="T4" fmla="*/ 28697814 w 6"/>
                  <a:gd name="T5" fmla="*/ 57395628 h 13"/>
                  <a:gd name="T6" fmla="*/ 43046721 w 6"/>
                  <a:gd name="T7" fmla="*/ 143489070 h 13"/>
                  <a:gd name="T8" fmla="*/ 86093442 w 6"/>
                  <a:gd name="T9" fmla="*/ 18653579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3"/>
                  <a:gd name="T17" fmla="*/ 6 w 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3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7"/>
                      <a:pt x="3" y="8"/>
                      <a:pt x="3" y="10"/>
                    </a:cubicBezTo>
                    <a:cubicBezTo>
                      <a:pt x="4" y="10"/>
                      <a:pt x="5" y="12"/>
                      <a:pt x="6" y="13"/>
                    </a:cubicBez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90" name="Freeform 716"/>
              <p:cNvSpPr>
                <a:spLocks/>
              </p:cNvSpPr>
              <p:nvPr/>
            </p:nvSpPr>
            <p:spPr bwMode="auto">
              <a:xfrm>
                <a:off x="1913" y="2473"/>
                <a:ext cx="124" cy="60"/>
              </a:xfrm>
              <a:custGeom>
                <a:avLst/>
                <a:gdLst>
                  <a:gd name="T0" fmla="*/ 616223441 w 41"/>
                  <a:gd name="T1" fmla="*/ 0 h 20"/>
                  <a:gd name="T2" fmla="*/ 664236531 w 41"/>
                  <a:gd name="T3" fmla="*/ 215233605 h 20"/>
                  <a:gd name="T4" fmla="*/ 664236531 w 41"/>
                  <a:gd name="T5" fmla="*/ 258280326 h 20"/>
                  <a:gd name="T6" fmla="*/ 648360578 w 41"/>
                  <a:gd name="T7" fmla="*/ 272629233 h 20"/>
                  <a:gd name="T8" fmla="*/ 616223441 w 41"/>
                  <a:gd name="T9" fmla="*/ 286978140 h 20"/>
                  <a:gd name="T10" fmla="*/ 518964213 w 41"/>
                  <a:gd name="T11" fmla="*/ 258280326 h 20"/>
                  <a:gd name="T12" fmla="*/ 439170355 w 41"/>
                  <a:gd name="T13" fmla="*/ 229582512 h 20"/>
                  <a:gd name="T14" fmla="*/ 129334259 w 41"/>
                  <a:gd name="T15" fmla="*/ 114791256 h 20"/>
                  <a:gd name="T16" fmla="*/ 63897149 w 41"/>
                  <a:gd name="T17" fmla="*/ 71744535 h 20"/>
                  <a:gd name="T18" fmla="*/ 0 w 41"/>
                  <a:gd name="T19" fmla="*/ 14348907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"/>
                  <a:gd name="T31" fmla="*/ 0 h 20"/>
                  <a:gd name="T32" fmla="*/ 41 w 41"/>
                  <a:gd name="T33" fmla="*/ 20 h 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" h="20">
                    <a:moveTo>
                      <a:pt x="38" y="0"/>
                    </a:moveTo>
                    <a:cubicBezTo>
                      <a:pt x="38" y="4"/>
                      <a:pt x="39" y="13"/>
                      <a:pt x="41" y="15"/>
                    </a:cubicBezTo>
                    <a:cubicBezTo>
                      <a:pt x="41" y="16"/>
                      <a:pt x="41" y="17"/>
                      <a:pt x="41" y="18"/>
                    </a:cubicBezTo>
                    <a:lnTo>
                      <a:pt x="40" y="19"/>
                    </a:lnTo>
                    <a:cubicBezTo>
                      <a:pt x="40" y="19"/>
                      <a:pt x="39" y="20"/>
                      <a:pt x="38" y="20"/>
                    </a:cubicBezTo>
                    <a:cubicBezTo>
                      <a:pt x="35" y="20"/>
                      <a:pt x="34" y="20"/>
                      <a:pt x="32" y="18"/>
                    </a:cubicBezTo>
                    <a:cubicBezTo>
                      <a:pt x="31" y="18"/>
                      <a:pt x="27" y="16"/>
                      <a:pt x="27" y="16"/>
                    </a:cubicBezTo>
                    <a:cubicBezTo>
                      <a:pt x="24" y="16"/>
                      <a:pt x="11" y="11"/>
                      <a:pt x="8" y="8"/>
                    </a:cubicBezTo>
                    <a:cubicBezTo>
                      <a:pt x="6" y="8"/>
                      <a:pt x="5" y="6"/>
                      <a:pt x="4" y="5"/>
                    </a:cubicBezTo>
                    <a:cubicBezTo>
                      <a:pt x="4" y="3"/>
                      <a:pt x="1" y="1"/>
                      <a:pt x="0" y="1"/>
                    </a:cubicBez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91" name="Rectangle 717"/>
              <p:cNvSpPr>
                <a:spLocks noChangeArrowheads="1"/>
              </p:cNvSpPr>
              <p:nvPr/>
            </p:nvSpPr>
            <p:spPr bwMode="auto">
              <a:xfrm>
                <a:off x="1634" y="2314"/>
                <a:ext cx="35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 dirty="0">
                    <a:solidFill>
                      <a:srgbClr val="FFFFFF"/>
                    </a:solidFill>
                    <a:latin typeface="Europe" pitchFamily="50" charset="-52"/>
                  </a:rPr>
                  <a:t>кое</a:t>
                </a: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92" name="Rectangle 718"/>
              <p:cNvSpPr>
                <a:spLocks noChangeArrowheads="1"/>
              </p:cNvSpPr>
              <p:nvPr/>
            </p:nvSpPr>
            <p:spPr bwMode="auto">
              <a:xfrm>
                <a:off x="1631" y="2296"/>
                <a:ext cx="47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 dirty="0" err="1">
                    <a:solidFill>
                      <a:srgbClr val="FFFFFF"/>
                    </a:solidFill>
                    <a:latin typeface="Europe" pitchFamily="50" charset="-52"/>
                  </a:rPr>
                  <a:t>ское</a:t>
                </a:r>
                <a:endParaRPr lang="ru-RU" altLang="ru-RU" sz="1800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93" name="Rectangle 719"/>
              <p:cNvSpPr>
                <a:spLocks noChangeArrowheads="1"/>
              </p:cNvSpPr>
              <p:nvPr/>
            </p:nvSpPr>
            <p:spPr bwMode="auto">
              <a:xfrm>
                <a:off x="1622" y="2341"/>
                <a:ext cx="48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>
                    <a:solidFill>
                      <a:srgbClr val="FFFFFF"/>
                    </a:solidFill>
                    <a:latin typeface="Europe" pitchFamily="50" charset="-52"/>
                  </a:rPr>
                  <a:t>ско-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94" name="Rectangle 720"/>
              <p:cNvSpPr>
                <a:spLocks noChangeArrowheads="1"/>
              </p:cNvSpPr>
              <p:nvPr/>
            </p:nvSpPr>
            <p:spPr bwMode="auto">
              <a:xfrm>
                <a:off x="2013" y="2389"/>
                <a:ext cx="47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>
                    <a:solidFill>
                      <a:srgbClr val="FFFFFF"/>
                    </a:solidFill>
                    <a:latin typeface="Europe" pitchFamily="50" charset="-52"/>
                  </a:rPr>
                  <a:t>ское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95" name="Rectangle 721"/>
              <p:cNvSpPr>
                <a:spLocks noChangeArrowheads="1"/>
              </p:cNvSpPr>
              <p:nvPr/>
            </p:nvSpPr>
            <p:spPr bwMode="auto">
              <a:xfrm>
                <a:off x="2037" y="3442"/>
                <a:ext cx="24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>
                    <a:solidFill>
                      <a:srgbClr val="FFFFFF"/>
                    </a:solidFill>
                    <a:latin typeface="Europe" pitchFamily="50" charset="-52"/>
                  </a:rPr>
                  <a:t>ое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96" name="Line 722"/>
              <p:cNvSpPr>
                <a:spLocks noChangeShapeType="1"/>
              </p:cNvSpPr>
              <p:nvPr/>
            </p:nvSpPr>
            <p:spPr bwMode="auto">
              <a:xfrm>
                <a:off x="1595" y="1618"/>
                <a:ext cx="6" cy="6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97" name="Line 723"/>
              <p:cNvSpPr>
                <a:spLocks noChangeShapeType="1"/>
              </p:cNvSpPr>
              <p:nvPr/>
            </p:nvSpPr>
            <p:spPr bwMode="auto">
              <a:xfrm flipV="1">
                <a:off x="1646" y="1990"/>
                <a:ext cx="6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98" name="Line 724"/>
              <p:cNvSpPr>
                <a:spLocks noChangeShapeType="1"/>
              </p:cNvSpPr>
              <p:nvPr/>
            </p:nvSpPr>
            <p:spPr bwMode="auto">
              <a:xfrm>
                <a:off x="1685" y="2887"/>
                <a:ext cx="3" cy="24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99" name="Freeform 725"/>
              <p:cNvSpPr>
                <a:spLocks/>
              </p:cNvSpPr>
              <p:nvPr/>
            </p:nvSpPr>
            <p:spPr bwMode="auto">
              <a:xfrm>
                <a:off x="824" y="1249"/>
                <a:ext cx="1240" cy="378"/>
              </a:xfrm>
              <a:custGeom>
                <a:avLst/>
                <a:gdLst>
                  <a:gd name="T0" fmla="*/ 0 w 413"/>
                  <a:gd name="T1" fmla="*/ 0 h 126"/>
                  <a:gd name="T2" fmla="*/ 246262970 w 413"/>
                  <a:gd name="T3" fmla="*/ 71744535 h 126"/>
                  <a:gd name="T4" fmla="*/ 406285775 w 413"/>
                  <a:gd name="T5" fmla="*/ 157837977 h 126"/>
                  <a:gd name="T6" fmla="*/ 594617329 w 413"/>
                  <a:gd name="T7" fmla="*/ 272629233 h 126"/>
                  <a:gd name="T8" fmla="*/ 783027496 w 413"/>
                  <a:gd name="T9" fmla="*/ 387420489 h 126"/>
                  <a:gd name="T10" fmla="*/ 1016956636 w 413"/>
                  <a:gd name="T11" fmla="*/ 473513931 h 126"/>
                  <a:gd name="T12" fmla="*/ 1132740832 w 413"/>
                  <a:gd name="T13" fmla="*/ 516560652 h 126"/>
                  <a:gd name="T14" fmla="*/ 1567416860 w 413"/>
                  <a:gd name="T15" fmla="*/ 645700815 h 126"/>
                  <a:gd name="T16" fmla="*/ 2104000613 w 413"/>
                  <a:gd name="T17" fmla="*/ 731794257 h 126"/>
                  <a:gd name="T18" fmla="*/ 2147483647 w 413"/>
                  <a:gd name="T19" fmla="*/ 975725676 h 126"/>
                  <a:gd name="T20" fmla="*/ 2147483647 w 413"/>
                  <a:gd name="T21" fmla="*/ 1693171026 h 126"/>
                  <a:gd name="T22" fmla="*/ 2147483647 w 413"/>
                  <a:gd name="T23" fmla="*/ 1764915561 h 126"/>
                  <a:gd name="T24" fmla="*/ 2147483647 w 413"/>
                  <a:gd name="T25" fmla="*/ 1664473212 h 126"/>
                  <a:gd name="T26" fmla="*/ 2147483647 w 413"/>
                  <a:gd name="T27" fmla="*/ 1650124305 h 126"/>
                  <a:gd name="T28" fmla="*/ 2147483647 w 413"/>
                  <a:gd name="T29" fmla="*/ 1506635235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3"/>
                  <a:gd name="T46" fmla="*/ 0 h 126"/>
                  <a:gd name="T47" fmla="*/ 413 w 41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3" h="126">
                    <a:moveTo>
                      <a:pt x="0" y="0"/>
                    </a:moveTo>
                    <a:cubicBezTo>
                      <a:pt x="6" y="1"/>
                      <a:pt x="12" y="2"/>
                      <a:pt x="17" y="5"/>
                    </a:cubicBezTo>
                    <a:cubicBezTo>
                      <a:pt x="20" y="6"/>
                      <a:pt x="25" y="9"/>
                      <a:pt x="28" y="11"/>
                    </a:cubicBezTo>
                    <a:cubicBezTo>
                      <a:pt x="32" y="13"/>
                      <a:pt x="36" y="16"/>
                      <a:pt x="41" y="19"/>
                    </a:cubicBezTo>
                    <a:cubicBezTo>
                      <a:pt x="45" y="22"/>
                      <a:pt x="50" y="24"/>
                      <a:pt x="54" y="27"/>
                    </a:cubicBezTo>
                    <a:cubicBezTo>
                      <a:pt x="59" y="29"/>
                      <a:pt x="65" y="31"/>
                      <a:pt x="70" y="33"/>
                    </a:cubicBezTo>
                    <a:cubicBezTo>
                      <a:pt x="72" y="35"/>
                      <a:pt x="75" y="35"/>
                      <a:pt x="78" y="36"/>
                    </a:cubicBezTo>
                    <a:cubicBezTo>
                      <a:pt x="87" y="39"/>
                      <a:pt x="98" y="43"/>
                      <a:pt x="108" y="45"/>
                    </a:cubicBezTo>
                    <a:cubicBezTo>
                      <a:pt x="120" y="47"/>
                      <a:pt x="133" y="46"/>
                      <a:pt x="145" y="51"/>
                    </a:cubicBezTo>
                    <a:cubicBezTo>
                      <a:pt x="154" y="55"/>
                      <a:pt x="165" y="60"/>
                      <a:pt x="173" y="68"/>
                    </a:cubicBezTo>
                    <a:cubicBezTo>
                      <a:pt x="189" y="82"/>
                      <a:pt x="220" y="110"/>
                      <a:pt x="245" y="118"/>
                    </a:cubicBezTo>
                    <a:cubicBezTo>
                      <a:pt x="259" y="123"/>
                      <a:pt x="281" y="126"/>
                      <a:pt x="300" y="123"/>
                    </a:cubicBezTo>
                    <a:cubicBezTo>
                      <a:pt x="308" y="123"/>
                      <a:pt x="331" y="117"/>
                      <a:pt x="336" y="116"/>
                    </a:cubicBezTo>
                    <a:cubicBezTo>
                      <a:pt x="345" y="116"/>
                      <a:pt x="352" y="115"/>
                      <a:pt x="358" y="115"/>
                    </a:cubicBezTo>
                    <a:cubicBezTo>
                      <a:pt x="378" y="113"/>
                      <a:pt x="391" y="107"/>
                      <a:pt x="413" y="105"/>
                    </a:cubicBez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00" name="Freeform 726"/>
              <p:cNvSpPr>
                <a:spLocks/>
              </p:cNvSpPr>
              <p:nvPr/>
            </p:nvSpPr>
            <p:spPr bwMode="auto">
              <a:xfrm>
                <a:off x="821" y="1255"/>
                <a:ext cx="1240" cy="378"/>
              </a:xfrm>
              <a:custGeom>
                <a:avLst/>
                <a:gdLst>
                  <a:gd name="T0" fmla="*/ 0 w 413"/>
                  <a:gd name="T1" fmla="*/ 0 h 126"/>
                  <a:gd name="T2" fmla="*/ 246262970 w 413"/>
                  <a:gd name="T3" fmla="*/ 71744535 h 126"/>
                  <a:gd name="T4" fmla="*/ 406285775 w 413"/>
                  <a:gd name="T5" fmla="*/ 157837977 h 126"/>
                  <a:gd name="T6" fmla="*/ 594617329 w 413"/>
                  <a:gd name="T7" fmla="*/ 286978140 h 126"/>
                  <a:gd name="T8" fmla="*/ 783027496 w 413"/>
                  <a:gd name="T9" fmla="*/ 387420489 h 126"/>
                  <a:gd name="T10" fmla="*/ 1016956636 w 413"/>
                  <a:gd name="T11" fmla="*/ 487862838 h 126"/>
                  <a:gd name="T12" fmla="*/ 1132740832 w 413"/>
                  <a:gd name="T13" fmla="*/ 530909559 h 126"/>
                  <a:gd name="T14" fmla="*/ 1509482553 w 413"/>
                  <a:gd name="T15" fmla="*/ 631351908 h 126"/>
                  <a:gd name="T16" fmla="*/ 2104000613 w 413"/>
                  <a:gd name="T17" fmla="*/ 731794257 h 126"/>
                  <a:gd name="T18" fmla="*/ 2147483647 w 413"/>
                  <a:gd name="T19" fmla="*/ 975725676 h 126"/>
                  <a:gd name="T20" fmla="*/ 2147483647 w 413"/>
                  <a:gd name="T21" fmla="*/ 1707519933 h 126"/>
                  <a:gd name="T22" fmla="*/ 2147483647 w 413"/>
                  <a:gd name="T23" fmla="*/ 1779264468 h 126"/>
                  <a:gd name="T24" fmla="*/ 2147483647 w 413"/>
                  <a:gd name="T25" fmla="*/ 1678822119 h 126"/>
                  <a:gd name="T26" fmla="*/ 2147483647 w 413"/>
                  <a:gd name="T27" fmla="*/ 1650124305 h 126"/>
                  <a:gd name="T28" fmla="*/ 2147483647 w 413"/>
                  <a:gd name="T29" fmla="*/ 1520984142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3"/>
                  <a:gd name="T46" fmla="*/ 0 h 126"/>
                  <a:gd name="T47" fmla="*/ 413 w 41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3" h="126">
                    <a:moveTo>
                      <a:pt x="0" y="0"/>
                    </a:moveTo>
                    <a:cubicBezTo>
                      <a:pt x="7" y="2"/>
                      <a:pt x="12" y="3"/>
                      <a:pt x="17" y="5"/>
                    </a:cubicBezTo>
                    <a:cubicBezTo>
                      <a:pt x="20" y="7"/>
                      <a:pt x="25" y="9"/>
                      <a:pt x="28" y="11"/>
                    </a:cubicBezTo>
                    <a:cubicBezTo>
                      <a:pt x="33" y="13"/>
                      <a:pt x="36" y="17"/>
                      <a:pt x="41" y="20"/>
                    </a:cubicBezTo>
                    <a:cubicBezTo>
                      <a:pt x="45" y="22"/>
                      <a:pt x="50" y="25"/>
                      <a:pt x="54" y="27"/>
                    </a:cubicBezTo>
                    <a:cubicBezTo>
                      <a:pt x="59" y="30"/>
                      <a:pt x="65" y="32"/>
                      <a:pt x="70" y="34"/>
                    </a:cubicBezTo>
                    <a:cubicBezTo>
                      <a:pt x="73" y="35"/>
                      <a:pt x="75" y="36"/>
                      <a:pt x="78" y="37"/>
                    </a:cubicBezTo>
                    <a:cubicBezTo>
                      <a:pt x="87" y="39"/>
                      <a:pt x="94" y="41"/>
                      <a:pt x="104" y="44"/>
                    </a:cubicBezTo>
                    <a:cubicBezTo>
                      <a:pt x="116" y="47"/>
                      <a:pt x="133" y="46"/>
                      <a:pt x="145" y="51"/>
                    </a:cubicBezTo>
                    <a:cubicBezTo>
                      <a:pt x="154" y="56"/>
                      <a:pt x="165" y="61"/>
                      <a:pt x="173" y="68"/>
                    </a:cubicBezTo>
                    <a:cubicBezTo>
                      <a:pt x="189" y="83"/>
                      <a:pt x="220" y="111"/>
                      <a:pt x="245" y="119"/>
                    </a:cubicBezTo>
                    <a:cubicBezTo>
                      <a:pt x="259" y="124"/>
                      <a:pt x="281" y="126"/>
                      <a:pt x="300" y="124"/>
                    </a:cubicBezTo>
                    <a:cubicBezTo>
                      <a:pt x="308" y="123"/>
                      <a:pt x="332" y="117"/>
                      <a:pt x="336" y="117"/>
                    </a:cubicBezTo>
                    <a:cubicBezTo>
                      <a:pt x="345" y="116"/>
                      <a:pt x="352" y="116"/>
                      <a:pt x="358" y="115"/>
                    </a:cubicBezTo>
                    <a:cubicBezTo>
                      <a:pt x="378" y="114"/>
                      <a:pt x="391" y="108"/>
                      <a:pt x="413" y="106"/>
                    </a:cubicBez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01" name="Freeform 727"/>
              <p:cNvSpPr>
                <a:spLocks/>
              </p:cNvSpPr>
              <p:nvPr/>
            </p:nvSpPr>
            <p:spPr bwMode="auto">
              <a:xfrm>
                <a:off x="824" y="1249"/>
                <a:ext cx="24" cy="12"/>
              </a:xfrm>
              <a:custGeom>
                <a:avLst/>
                <a:gdLst>
                  <a:gd name="T0" fmla="*/ 14348907 w 8"/>
                  <a:gd name="T1" fmla="*/ 0 h 4"/>
                  <a:gd name="T2" fmla="*/ 114791256 w 8"/>
                  <a:gd name="T3" fmla="*/ 28697814 h 4"/>
                  <a:gd name="T4" fmla="*/ 100442349 w 8"/>
                  <a:gd name="T5" fmla="*/ 57395628 h 4"/>
                  <a:gd name="T6" fmla="*/ 0 w 8"/>
                  <a:gd name="T7" fmla="*/ 28697814 h 4"/>
                  <a:gd name="T8" fmla="*/ 14348907 w 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4"/>
                  <a:gd name="T17" fmla="*/ 8 w 8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4">
                    <a:moveTo>
                      <a:pt x="1" y="0"/>
                    </a:moveTo>
                    <a:lnTo>
                      <a:pt x="8" y="2"/>
                    </a:lnTo>
                    <a:lnTo>
                      <a:pt x="7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02" name="Freeform 728"/>
              <p:cNvSpPr>
                <a:spLocks/>
              </p:cNvSpPr>
              <p:nvPr/>
            </p:nvSpPr>
            <p:spPr bwMode="auto">
              <a:xfrm>
                <a:off x="872" y="1264"/>
                <a:ext cx="33" cy="21"/>
              </a:xfrm>
              <a:custGeom>
                <a:avLst/>
                <a:gdLst>
                  <a:gd name="T0" fmla="*/ 14348907 w 11"/>
                  <a:gd name="T1" fmla="*/ 0 h 7"/>
                  <a:gd name="T2" fmla="*/ 157837977 w 11"/>
                  <a:gd name="T3" fmla="*/ 57395628 h 7"/>
                  <a:gd name="T4" fmla="*/ 129140163 w 11"/>
                  <a:gd name="T5" fmla="*/ 100442349 h 7"/>
                  <a:gd name="T6" fmla="*/ 0 w 11"/>
                  <a:gd name="T7" fmla="*/ 28697814 h 7"/>
                  <a:gd name="T8" fmla="*/ 14348907 w 11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7"/>
                  <a:gd name="T17" fmla="*/ 11 w 1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7">
                    <a:moveTo>
                      <a:pt x="1" y="0"/>
                    </a:moveTo>
                    <a:lnTo>
                      <a:pt x="11" y="4"/>
                    </a:lnTo>
                    <a:lnTo>
                      <a:pt x="9" y="7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03" name="Freeform 729"/>
              <p:cNvSpPr>
                <a:spLocks noEditPoints="1"/>
              </p:cNvSpPr>
              <p:nvPr/>
            </p:nvSpPr>
            <p:spPr bwMode="auto">
              <a:xfrm>
                <a:off x="1625" y="1597"/>
                <a:ext cx="460" cy="876"/>
              </a:xfrm>
              <a:custGeom>
                <a:avLst/>
                <a:gdLst>
                  <a:gd name="T0" fmla="*/ 503494783 w 153"/>
                  <a:gd name="T1" fmla="*/ 330024861 h 292"/>
                  <a:gd name="T2" fmla="*/ 309896131 w 153"/>
                  <a:gd name="T3" fmla="*/ 14348907 h 292"/>
                  <a:gd name="T4" fmla="*/ 503494783 w 153"/>
                  <a:gd name="T5" fmla="*/ 330024861 h 292"/>
                  <a:gd name="T6" fmla="*/ 503494783 w 153"/>
                  <a:gd name="T7" fmla="*/ 330024861 h 292"/>
                  <a:gd name="T8" fmla="*/ 503494783 w 153"/>
                  <a:gd name="T9" fmla="*/ 330024861 h 292"/>
                  <a:gd name="T10" fmla="*/ 309896131 w 153"/>
                  <a:gd name="T11" fmla="*/ 1420541793 h 292"/>
                  <a:gd name="T12" fmla="*/ 474084996 w 153"/>
                  <a:gd name="T13" fmla="*/ 330024861 h 292"/>
                  <a:gd name="T14" fmla="*/ 280307305 w 153"/>
                  <a:gd name="T15" fmla="*/ 1420541793 h 292"/>
                  <a:gd name="T16" fmla="*/ 280307305 w 153"/>
                  <a:gd name="T17" fmla="*/ 1406192886 h 292"/>
                  <a:gd name="T18" fmla="*/ 280307305 w 153"/>
                  <a:gd name="T19" fmla="*/ 1420541793 h 292"/>
                  <a:gd name="T20" fmla="*/ 353994795 w 153"/>
                  <a:gd name="T21" fmla="*/ 1635775398 h 292"/>
                  <a:gd name="T22" fmla="*/ 280307305 w 153"/>
                  <a:gd name="T23" fmla="*/ 1420541793 h 292"/>
                  <a:gd name="T24" fmla="*/ 353994795 w 153"/>
                  <a:gd name="T25" fmla="*/ 1635775398 h 292"/>
                  <a:gd name="T26" fmla="*/ 353994795 w 153"/>
                  <a:gd name="T27" fmla="*/ 1650124305 h 292"/>
                  <a:gd name="T28" fmla="*/ 353994795 w 153"/>
                  <a:gd name="T29" fmla="*/ 1635775398 h 292"/>
                  <a:gd name="T30" fmla="*/ 117741747 w 153"/>
                  <a:gd name="T31" fmla="*/ 2037544794 h 292"/>
                  <a:gd name="T32" fmla="*/ 324611856 w 153"/>
                  <a:gd name="T33" fmla="*/ 1635775398 h 292"/>
                  <a:gd name="T34" fmla="*/ 88360955 w 153"/>
                  <a:gd name="T35" fmla="*/ 2023195887 h 292"/>
                  <a:gd name="T36" fmla="*/ 88360955 w 153"/>
                  <a:gd name="T37" fmla="*/ 2023195887 h 292"/>
                  <a:gd name="T38" fmla="*/ 88360955 w 153"/>
                  <a:gd name="T39" fmla="*/ 2023195887 h 292"/>
                  <a:gd name="T40" fmla="*/ 29389622 w 153"/>
                  <a:gd name="T41" fmla="*/ 2147483647 h 292"/>
                  <a:gd name="T42" fmla="*/ 88360955 w 153"/>
                  <a:gd name="T43" fmla="*/ 2023195887 h 292"/>
                  <a:gd name="T44" fmla="*/ 0 w 153"/>
                  <a:gd name="T45" fmla="*/ 2147483647 h 292"/>
                  <a:gd name="T46" fmla="*/ 0 w 153"/>
                  <a:gd name="T47" fmla="*/ 2147483647 h 292"/>
                  <a:gd name="T48" fmla="*/ 0 w 153"/>
                  <a:gd name="T49" fmla="*/ 2147483647 h 292"/>
                  <a:gd name="T50" fmla="*/ 29389622 w 153"/>
                  <a:gd name="T51" fmla="*/ 2147483647 h 292"/>
                  <a:gd name="T52" fmla="*/ 0 w 153"/>
                  <a:gd name="T53" fmla="*/ 2147483647 h 292"/>
                  <a:gd name="T54" fmla="*/ 29389622 w 153"/>
                  <a:gd name="T55" fmla="*/ 2147483647 h 292"/>
                  <a:gd name="T56" fmla="*/ 29389622 w 153"/>
                  <a:gd name="T57" fmla="*/ 2147483647 h 292"/>
                  <a:gd name="T58" fmla="*/ 29389622 w 153"/>
                  <a:gd name="T59" fmla="*/ 2147483647 h 292"/>
                  <a:gd name="T60" fmla="*/ 29389622 w 153"/>
                  <a:gd name="T61" fmla="*/ 2147483647 h 292"/>
                  <a:gd name="T62" fmla="*/ 44295721 w 153"/>
                  <a:gd name="T63" fmla="*/ 2147483647 h 292"/>
                  <a:gd name="T64" fmla="*/ 58952145 w 153"/>
                  <a:gd name="T65" fmla="*/ 2147483647 h 292"/>
                  <a:gd name="T66" fmla="*/ 221537380 w 153"/>
                  <a:gd name="T67" fmla="*/ 2147483647 h 292"/>
                  <a:gd name="T68" fmla="*/ 58952145 w 153"/>
                  <a:gd name="T69" fmla="*/ 2147483647 h 292"/>
                  <a:gd name="T70" fmla="*/ 400400470 w 153"/>
                  <a:gd name="T71" fmla="*/ 2147483647 h 292"/>
                  <a:gd name="T72" fmla="*/ 221537380 w 153"/>
                  <a:gd name="T73" fmla="*/ 2147483647 h 292"/>
                  <a:gd name="T74" fmla="*/ 385753039 w 153"/>
                  <a:gd name="T75" fmla="*/ 2147483647 h 292"/>
                  <a:gd name="T76" fmla="*/ 368668007 w 153"/>
                  <a:gd name="T77" fmla="*/ 2147483647 h 292"/>
                  <a:gd name="T78" fmla="*/ 385753039 w 153"/>
                  <a:gd name="T79" fmla="*/ 2147483647 h 292"/>
                  <a:gd name="T80" fmla="*/ 1093680258 w 153"/>
                  <a:gd name="T81" fmla="*/ 2147483647 h 292"/>
                  <a:gd name="T82" fmla="*/ 385753039 w 153"/>
                  <a:gd name="T83" fmla="*/ 2147483647 h 292"/>
                  <a:gd name="T84" fmla="*/ 1093680258 w 153"/>
                  <a:gd name="T85" fmla="*/ 2147483647 h 292"/>
                  <a:gd name="T86" fmla="*/ 1108413616 w 153"/>
                  <a:gd name="T87" fmla="*/ 2147483647 h 292"/>
                  <a:gd name="T88" fmla="*/ 1093680258 w 153"/>
                  <a:gd name="T89" fmla="*/ 2147483647 h 292"/>
                  <a:gd name="T90" fmla="*/ 1558010908 w 153"/>
                  <a:gd name="T91" fmla="*/ 2147483647 h 292"/>
                  <a:gd name="T92" fmla="*/ 1093680258 w 153"/>
                  <a:gd name="T93" fmla="*/ 2147483647 h 292"/>
                  <a:gd name="T94" fmla="*/ 1558010908 w 153"/>
                  <a:gd name="T95" fmla="*/ 2147483647 h 292"/>
                  <a:gd name="T96" fmla="*/ 1572726657 w 153"/>
                  <a:gd name="T97" fmla="*/ 2147483647 h 292"/>
                  <a:gd name="T98" fmla="*/ 1558010908 w 153"/>
                  <a:gd name="T99" fmla="*/ 2147483647 h 292"/>
                  <a:gd name="T100" fmla="*/ 2147483647 w 153"/>
                  <a:gd name="T101" fmla="*/ 2147483647 h 292"/>
                  <a:gd name="T102" fmla="*/ 1543157418 w 153"/>
                  <a:gd name="T103" fmla="*/ 2147483647 h 29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53"/>
                  <a:gd name="T157" fmla="*/ 0 h 292"/>
                  <a:gd name="T158" fmla="*/ 153 w 153"/>
                  <a:gd name="T159" fmla="*/ 292 h 29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53" h="292">
                    <a:moveTo>
                      <a:pt x="23" y="0"/>
                    </a:moveTo>
                    <a:lnTo>
                      <a:pt x="34" y="23"/>
                    </a:lnTo>
                    <a:lnTo>
                      <a:pt x="32" y="23"/>
                    </a:lnTo>
                    <a:lnTo>
                      <a:pt x="21" y="1"/>
                    </a:lnTo>
                    <a:lnTo>
                      <a:pt x="23" y="0"/>
                    </a:lnTo>
                    <a:close/>
                    <a:moveTo>
                      <a:pt x="34" y="23"/>
                    </a:moveTo>
                    <a:lnTo>
                      <a:pt x="34" y="23"/>
                    </a:lnTo>
                    <a:lnTo>
                      <a:pt x="33" y="23"/>
                    </a:lnTo>
                    <a:lnTo>
                      <a:pt x="34" y="23"/>
                    </a:lnTo>
                    <a:close/>
                    <a:moveTo>
                      <a:pt x="34" y="23"/>
                    </a:moveTo>
                    <a:lnTo>
                      <a:pt x="21" y="99"/>
                    </a:lnTo>
                    <a:lnTo>
                      <a:pt x="19" y="98"/>
                    </a:lnTo>
                    <a:lnTo>
                      <a:pt x="32" y="23"/>
                    </a:lnTo>
                    <a:lnTo>
                      <a:pt x="34" y="23"/>
                    </a:lnTo>
                    <a:close/>
                    <a:moveTo>
                      <a:pt x="19" y="99"/>
                    </a:moveTo>
                    <a:lnTo>
                      <a:pt x="19" y="99"/>
                    </a:lnTo>
                    <a:lnTo>
                      <a:pt x="19" y="98"/>
                    </a:lnTo>
                    <a:lnTo>
                      <a:pt x="20" y="99"/>
                    </a:lnTo>
                    <a:lnTo>
                      <a:pt x="19" y="99"/>
                    </a:lnTo>
                    <a:close/>
                    <a:moveTo>
                      <a:pt x="21" y="98"/>
                    </a:moveTo>
                    <a:lnTo>
                      <a:pt x="24" y="114"/>
                    </a:lnTo>
                    <a:lnTo>
                      <a:pt x="22" y="115"/>
                    </a:lnTo>
                    <a:lnTo>
                      <a:pt x="19" y="99"/>
                    </a:lnTo>
                    <a:lnTo>
                      <a:pt x="21" y="98"/>
                    </a:lnTo>
                    <a:close/>
                    <a:moveTo>
                      <a:pt x="24" y="114"/>
                    </a:moveTo>
                    <a:lnTo>
                      <a:pt x="24" y="115"/>
                    </a:lnTo>
                    <a:lnTo>
                      <a:pt x="23" y="114"/>
                    </a:lnTo>
                    <a:lnTo>
                      <a:pt x="24" y="114"/>
                    </a:lnTo>
                    <a:close/>
                    <a:moveTo>
                      <a:pt x="24" y="115"/>
                    </a:moveTo>
                    <a:lnTo>
                      <a:pt x="8" y="142"/>
                    </a:lnTo>
                    <a:lnTo>
                      <a:pt x="6" y="141"/>
                    </a:lnTo>
                    <a:lnTo>
                      <a:pt x="22" y="114"/>
                    </a:lnTo>
                    <a:lnTo>
                      <a:pt x="24" y="115"/>
                    </a:lnTo>
                    <a:close/>
                    <a:moveTo>
                      <a:pt x="6" y="141"/>
                    </a:moveTo>
                    <a:lnTo>
                      <a:pt x="6" y="141"/>
                    </a:lnTo>
                    <a:lnTo>
                      <a:pt x="7" y="142"/>
                    </a:lnTo>
                    <a:lnTo>
                      <a:pt x="6" y="141"/>
                    </a:lnTo>
                    <a:close/>
                    <a:moveTo>
                      <a:pt x="8" y="142"/>
                    </a:moveTo>
                    <a:lnTo>
                      <a:pt x="2" y="156"/>
                    </a:lnTo>
                    <a:lnTo>
                      <a:pt x="0" y="155"/>
                    </a:lnTo>
                    <a:lnTo>
                      <a:pt x="6" y="141"/>
                    </a:lnTo>
                    <a:lnTo>
                      <a:pt x="8" y="142"/>
                    </a:lnTo>
                    <a:close/>
                    <a:moveTo>
                      <a:pt x="0" y="155"/>
                    </a:moveTo>
                    <a:lnTo>
                      <a:pt x="0" y="155"/>
                    </a:lnTo>
                    <a:lnTo>
                      <a:pt x="1" y="155"/>
                    </a:lnTo>
                    <a:lnTo>
                      <a:pt x="0" y="155"/>
                    </a:lnTo>
                    <a:close/>
                    <a:moveTo>
                      <a:pt x="2" y="156"/>
                    </a:moveTo>
                    <a:cubicBezTo>
                      <a:pt x="2" y="160"/>
                      <a:pt x="2" y="163"/>
                      <a:pt x="2" y="166"/>
                    </a:cubicBezTo>
                    <a:lnTo>
                      <a:pt x="0" y="166"/>
                    </a:lnTo>
                    <a:cubicBezTo>
                      <a:pt x="0" y="163"/>
                      <a:pt x="0" y="160"/>
                      <a:pt x="0" y="155"/>
                    </a:cubicBezTo>
                    <a:lnTo>
                      <a:pt x="2" y="156"/>
                    </a:lnTo>
                    <a:close/>
                    <a:moveTo>
                      <a:pt x="2" y="166"/>
                    </a:moveTo>
                    <a:cubicBezTo>
                      <a:pt x="3" y="170"/>
                      <a:pt x="3" y="173"/>
                      <a:pt x="4" y="176"/>
                    </a:cubicBezTo>
                    <a:lnTo>
                      <a:pt x="2" y="177"/>
                    </a:lnTo>
                    <a:cubicBezTo>
                      <a:pt x="1" y="173"/>
                      <a:pt x="0" y="170"/>
                      <a:pt x="0" y="166"/>
                    </a:cubicBezTo>
                    <a:lnTo>
                      <a:pt x="2" y="166"/>
                    </a:lnTo>
                    <a:close/>
                    <a:moveTo>
                      <a:pt x="2" y="177"/>
                    </a:moveTo>
                    <a:lnTo>
                      <a:pt x="2" y="177"/>
                    </a:lnTo>
                    <a:lnTo>
                      <a:pt x="3" y="177"/>
                    </a:lnTo>
                    <a:lnTo>
                      <a:pt x="2" y="177"/>
                    </a:lnTo>
                    <a:close/>
                    <a:moveTo>
                      <a:pt x="4" y="176"/>
                    </a:moveTo>
                    <a:cubicBezTo>
                      <a:pt x="9" y="185"/>
                      <a:pt x="13" y="195"/>
                      <a:pt x="17" y="205"/>
                    </a:cubicBezTo>
                    <a:lnTo>
                      <a:pt x="15" y="205"/>
                    </a:lnTo>
                    <a:cubicBezTo>
                      <a:pt x="11" y="195"/>
                      <a:pt x="7" y="186"/>
                      <a:pt x="2" y="177"/>
                    </a:cubicBezTo>
                    <a:lnTo>
                      <a:pt x="4" y="176"/>
                    </a:lnTo>
                    <a:close/>
                    <a:moveTo>
                      <a:pt x="17" y="205"/>
                    </a:moveTo>
                    <a:cubicBezTo>
                      <a:pt x="21" y="215"/>
                      <a:pt x="24" y="225"/>
                      <a:pt x="27" y="235"/>
                    </a:cubicBezTo>
                    <a:lnTo>
                      <a:pt x="25" y="235"/>
                    </a:lnTo>
                    <a:cubicBezTo>
                      <a:pt x="22" y="226"/>
                      <a:pt x="19" y="215"/>
                      <a:pt x="15" y="205"/>
                    </a:cubicBezTo>
                    <a:lnTo>
                      <a:pt x="17" y="205"/>
                    </a:lnTo>
                    <a:close/>
                    <a:moveTo>
                      <a:pt x="26" y="236"/>
                    </a:moveTo>
                    <a:lnTo>
                      <a:pt x="25" y="236"/>
                    </a:lnTo>
                    <a:lnTo>
                      <a:pt x="25" y="235"/>
                    </a:lnTo>
                    <a:lnTo>
                      <a:pt x="26" y="235"/>
                    </a:lnTo>
                    <a:lnTo>
                      <a:pt x="26" y="236"/>
                    </a:lnTo>
                    <a:close/>
                    <a:moveTo>
                      <a:pt x="26" y="234"/>
                    </a:moveTo>
                    <a:lnTo>
                      <a:pt x="74" y="237"/>
                    </a:lnTo>
                    <a:lnTo>
                      <a:pt x="74" y="239"/>
                    </a:lnTo>
                    <a:lnTo>
                      <a:pt x="26" y="236"/>
                    </a:lnTo>
                    <a:lnTo>
                      <a:pt x="26" y="234"/>
                    </a:lnTo>
                    <a:close/>
                    <a:moveTo>
                      <a:pt x="74" y="237"/>
                    </a:moveTo>
                    <a:lnTo>
                      <a:pt x="74" y="237"/>
                    </a:lnTo>
                    <a:lnTo>
                      <a:pt x="75" y="237"/>
                    </a:lnTo>
                    <a:lnTo>
                      <a:pt x="74" y="238"/>
                    </a:lnTo>
                    <a:lnTo>
                      <a:pt x="74" y="237"/>
                    </a:lnTo>
                    <a:close/>
                    <a:moveTo>
                      <a:pt x="75" y="237"/>
                    </a:moveTo>
                    <a:lnTo>
                      <a:pt x="105" y="247"/>
                    </a:lnTo>
                    <a:lnTo>
                      <a:pt x="105" y="249"/>
                    </a:lnTo>
                    <a:lnTo>
                      <a:pt x="74" y="239"/>
                    </a:lnTo>
                    <a:lnTo>
                      <a:pt x="75" y="237"/>
                    </a:lnTo>
                    <a:close/>
                    <a:moveTo>
                      <a:pt x="105" y="247"/>
                    </a:moveTo>
                    <a:lnTo>
                      <a:pt x="106" y="247"/>
                    </a:lnTo>
                    <a:lnTo>
                      <a:pt x="105" y="248"/>
                    </a:lnTo>
                    <a:lnTo>
                      <a:pt x="105" y="247"/>
                    </a:lnTo>
                    <a:close/>
                    <a:moveTo>
                      <a:pt x="106" y="247"/>
                    </a:moveTo>
                    <a:lnTo>
                      <a:pt x="153" y="291"/>
                    </a:lnTo>
                    <a:lnTo>
                      <a:pt x="151" y="292"/>
                    </a:lnTo>
                    <a:lnTo>
                      <a:pt x="104" y="249"/>
                    </a:lnTo>
                    <a:lnTo>
                      <a:pt x="106" y="247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04" name="Freeform 730"/>
              <p:cNvSpPr>
                <a:spLocks/>
              </p:cNvSpPr>
              <p:nvPr/>
            </p:nvSpPr>
            <p:spPr bwMode="auto">
              <a:xfrm>
                <a:off x="1460" y="1960"/>
                <a:ext cx="33" cy="30"/>
              </a:xfrm>
              <a:custGeom>
                <a:avLst/>
                <a:gdLst>
                  <a:gd name="T0" fmla="*/ 0 w 11"/>
                  <a:gd name="T1" fmla="*/ 129140163 h 10"/>
                  <a:gd name="T2" fmla="*/ 143489070 w 11"/>
                  <a:gd name="T3" fmla="*/ 0 h 10"/>
                  <a:gd name="T4" fmla="*/ 157837977 w 11"/>
                  <a:gd name="T5" fmla="*/ 28697814 h 10"/>
                  <a:gd name="T6" fmla="*/ 14348907 w 11"/>
                  <a:gd name="T7" fmla="*/ 143489070 h 10"/>
                  <a:gd name="T8" fmla="*/ 0 w 11"/>
                  <a:gd name="T9" fmla="*/ 129140163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0"/>
                  <a:gd name="T17" fmla="*/ 11 w 11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0">
                    <a:moveTo>
                      <a:pt x="0" y="9"/>
                    </a:moveTo>
                    <a:lnTo>
                      <a:pt x="10" y="0"/>
                    </a:lnTo>
                    <a:lnTo>
                      <a:pt x="11" y="2"/>
                    </a:lnTo>
                    <a:lnTo>
                      <a:pt x="1" y="1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05" name="Freeform 731"/>
              <p:cNvSpPr>
                <a:spLocks/>
              </p:cNvSpPr>
              <p:nvPr/>
            </p:nvSpPr>
            <p:spPr bwMode="auto">
              <a:xfrm>
                <a:off x="1460" y="2056"/>
                <a:ext cx="135" cy="1035"/>
              </a:xfrm>
              <a:custGeom>
                <a:avLst/>
                <a:gdLst>
                  <a:gd name="T0" fmla="*/ 200884698 w 45"/>
                  <a:gd name="T1" fmla="*/ 0 h 345"/>
                  <a:gd name="T2" fmla="*/ 143489070 w 45"/>
                  <a:gd name="T3" fmla="*/ 516560652 h 345"/>
                  <a:gd name="T4" fmla="*/ 0 w 45"/>
                  <a:gd name="T5" fmla="*/ 1090516932 h 345"/>
                  <a:gd name="T6" fmla="*/ 71744535 w 45"/>
                  <a:gd name="T7" fmla="*/ 1564030863 h 345"/>
                  <a:gd name="T8" fmla="*/ 229582512 w 45"/>
                  <a:gd name="T9" fmla="*/ 2147483647 h 345"/>
                  <a:gd name="T10" fmla="*/ 401769396 w 45"/>
                  <a:gd name="T11" fmla="*/ 2147483647 h 345"/>
                  <a:gd name="T12" fmla="*/ 559607373 w 45"/>
                  <a:gd name="T13" fmla="*/ 2147483647 h 345"/>
                  <a:gd name="T14" fmla="*/ 617003001 w 45"/>
                  <a:gd name="T15" fmla="*/ 2147483647 h 345"/>
                  <a:gd name="T16" fmla="*/ 559607373 w 45"/>
                  <a:gd name="T17" fmla="*/ 2147483647 h 345"/>
                  <a:gd name="T18" fmla="*/ 416118303 w 45"/>
                  <a:gd name="T19" fmla="*/ 2147483647 h 345"/>
                  <a:gd name="T20" fmla="*/ 330024861 w 45"/>
                  <a:gd name="T21" fmla="*/ 2147483647 h 3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5"/>
                  <a:gd name="T34" fmla="*/ 0 h 345"/>
                  <a:gd name="T35" fmla="*/ 45 w 45"/>
                  <a:gd name="T36" fmla="*/ 345 h 3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5" h="345">
                    <a:moveTo>
                      <a:pt x="14" y="0"/>
                    </a:moveTo>
                    <a:cubicBezTo>
                      <a:pt x="13" y="11"/>
                      <a:pt x="12" y="25"/>
                      <a:pt x="10" y="36"/>
                    </a:cubicBezTo>
                    <a:cubicBezTo>
                      <a:pt x="9" y="47"/>
                      <a:pt x="0" y="66"/>
                      <a:pt x="0" y="76"/>
                    </a:cubicBezTo>
                    <a:cubicBezTo>
                      <a:pt x="0" y="88"/>
                      <a:pt x="2" y="98"/>
                      <a:pt x="5" y="109"/>
                    </a:cubicBezTo>
                    <a:cubicBezTo>
                      <a:pt x="8" y="124"/>
                      <a:pt x="12" y="138"/>
                      <a:pt x="16" y="152"/>
                    </a:cubicBezTo>
                    <a:cubicBezTo>
                      <a:pt x="19" y="163"/>
                      <a:pt x="23" y="173"/>
                      <a:pt x="28" y="181"/>
                    </a:cubicBezTo>
                    <a:cubicBezTo>
                      <a:pt x="30" y="186"/>
                      <a:pt x="36" y="197"/>
                      <a:pt x="39" y="212"/>
                    </a:cubicBezTo>
                    <a:cubicBezTo>
                      <a:pt x="40" y="220"/>
                      <a:pt x="42" y="232"/>
                      <a:pt x="43" y="240"/>
                    </a:cubicBezTo>
                    <a:cubicBezTo>
                      <a:pt x="45" y="257"/>
                      <a:pt x="43" y="271"/>
                      <a:pt x="39" y="286"/>
                    </a:cubicBezTo>
                    <a:cubicBezTo>
                      <a:pt x="36" y="298"/>
                      <a:pt x="33" y="312"/>
                      <a:pt x="29" y="322"/>
                    </a:cubicBezTo>
                    <a:cubicBezTo>
                      <a:pt x="26" y="333"/>
                      <a:pt x="24" y="342"/>
                      <a:pt x="23" y="345"/>
                    </a:cubicBez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06" name="Freeform 732"/>
              <p:cNvSpPr>
                <a:spLocks/>
              </p:cNvSpPr>
              <p:nvPr/>
            </p:nvSpPr>
            <p:spPr bwMode="auto">
              <a:xfrm>
                <a:off x="1598" y="2545"/>
                <a:ext cx="430" cy="240"/>
              </a:xfrm>
              <a:custGeom>
                <a:avLst/>
                <a:gdLst>
                  <a:gd name="T0" fmla="*/ 0 w 143"/>
                  <a:gd name="T1" fmla="*/ 1147912560 h 80"/>
                  <a:gd name="T2" fmla="*/ 1265121670 w 143"/>
                  <a:gd name="T3" fmla="*/ 617003001 h 80"/>
                  <a:gd name="T4" fmla="*/ 1902828633 w 143"/>
                  <a:gd name="T5" fmla="*/ 387420489 h 80"/>
                  <a:gd name="T6" fmla="*/ 2124768508 w 143"/>
                  <a:gd name="T7" fmla="*/ 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80"/>
                  <a:gd name="T14" fmla="*/ 143 w 143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80">
                    <a:moveTo>
                      <a:pt x="0" y="80"/>
                    </a:moveTo>
                    <a:cubicBezTo>
                      <a:pt x="18" y="70"/>
                      <a:pt x="67" y="50"/>
                      <a:pt x="85" y="43"/>
                    </a:cubicBezTo>
                    <a:cubicBezTo>
                      <a:pt x="105" y="36"/>
                      <a:pt x="119" y="35"/>
                      <a:pt x="128" y="27"/>
                    </a:cubicBezTo>
                    <a:cubicBezTo>
                      <a:pt x="133" y="23"/>
                      <a:pt x="141" y="11"/>
                      <a:pt x="143" y="0"/>
                    </a:cubicBez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07" name="Freeform 733"/>
              <p:cNvSpPr>
                <a:spLocks/>
              </p:cNvSpPr>
              <p:nvPr/>
            </p:nvSpPr>
            <p:spPr bwMode="auto">
              <a:xfrm>
                <a:off x="1604" y="2548"/>
                <a:ext cx="430" cy="243"/>
              </a:xfrm>
              <a:custGeom>
                <a:avLst/>
                <a:gdLst>
                  <a:gd name="T0" fmla="*/ 0 w 143"/>
                  <a:gd name="T1" fmla="*/ 1162261467 h 81"/>
                  <a:gd name="T2" fmla="*/ 1265121670 w 143"/>
                  <a:gd name="T3" fmla="*/ 645700815 h 81"/>
                  <a:gd name="T4" fmla="*/ 1888135262 w 143"/>
                  <a:gd name="T5" fmla="*/ 416118303 h 81"/>
                  <a:gd name="T6" fmla="*/ 2124768508 w 143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81"/>
                  <a:gd name="T14" fmla="*/ 143 w 143"/>
                  <a:gd name="T15" fmla="*/ 81 h 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81">
                    <a:moveTo>
                      <a:pt x="0" y="81"/>
                    </a:moveTo>
                    <a:cubicBezTo>
                      <a:pt x="17" y="72"/>
                      <a:pt x="66" y="52"/>
                      <a:pt x="85" y="45"/>
                    </a:cubicBezTo>
                    <a:cubicBezTo>
                      <a:pt x="104" y="37"/>
                      <a:pt x="118" y="36"/>
                      <a:pt x="127" y="29"/>
                    </a:cubicBezTo>
                    <a:cubicBezTo>
                      <a:pt x="132" y="25"/>
                      <a:pt x="141" y="11"/>
                      <a:pt x="143" y="0"/>
                    </a:cubicBez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08" name="Freeform 734"/>
              <p:cNvSpPr>
                <a:spLocks/>
              </p:cNvSpPr>
              <p:nvPr/>
            </p:nvSpPr>
            <p:spPr bwMode="auto">
              <a:xfrm>
                <a:off x="1697" y="2752"/>
                <a:ext cx="153" cy="177"/>
              </a:xfrm>
              <a:custGeom>
                <a:avLst/>
                <a:gdLst>
                  <a:gd name="T0" fmla="*/ 731794257 w 51"/>
                  <a:gd name="T1" fmla="*/ 28697814 h 59"/>
                  <a:gd name="T2" fmla="*/ 28697814 w 51"/>
                  <a:gd name="T3" fmla="*/ 846585513 h 59"/>
                  <a:gd name="T4" fmla="*/ 0 w 51"/>
                  <a:gd name="T5" fmla="*/ 817887699 h 59"/>
                  <a:gd name="T6" fmla="*/ 717445350 w 51"/>
                  <a:gd name="T7" fmla="*/ 0 h 59"/>
                  <a:gd name="T8" fmla="*/ 731794257 w 51"/>
                  <a:gd name="T9" fmla="*/ 28697814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59"/>
                  <a:gd name="T17" fmla="*/ 51 w 51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59">
                    <a:moveTo>
                      <a:pt x="51" y="2"/>
                    </a:moveTo>
                    <a:lnTo>
                      <a:pt x="2" y="59"/>
                    </a:lnTo>
                    <a:lnTo>
                      <a:pt x="0" y="57"/>
                    </a:lnTo>
                    <a:lnTo>
                      <a:pt x="50" y="0"/>
                    </a:lnTo>
                    <a:lnTo>
                      <a:pt x="51" y="2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09" name="Freeform 735"/>
              <p:cNvSpPr>
                <a:spLocks noEditPoints="1"/>
              </p:cNvSpPr>
              <p:nvPr/>
            </p:nvSpPr>
            <p:spPr bwMode="auto">
              <a:xfrm>
                <a:off x="1274" y="2911"/>
                <a:ext cx="252" cy="186"/>
              </a:xfrm>
              <a:custGeom>
                <a:avLst/>
                <a:gdLst>
                  <a:gd name="T0" fmla="*/ 28697814 w 84"/>
                  <a:gd name="T1" fmla="*/ 0 h 62"/>
                  <a:gd name="T2" fmla="*/ 932678955 w 84"/>
                  <a:gd name="T3" fmla="*/ 502211745 h 62"/>
                  <a:gd name="T4" fmla="*/ 918330048 w 84"/>
                  <a:gd name="T5" fmla="*/ 530909559 h 62"/>
                  <a:gd name="T6" fmla="*/ 0 w 84"/>
                  <a:gd name="T7" fmla="*/ 28697814 h 62"/>
                  <a:gd name="T8" fmla="*/ 28697814 w 84"/>
                  <a:gd name="T9" fmla="*/ 0 h 62"/>
                  <a:gd name="T10" fmla="*/ 932678955 w 84"/>
                  <a:gd name="T11" fmla="*/ 502211745 h 62"/>
                  <a:gd name="T12" fmla="*/ 932678955 w 84"/>
                  <a:gd name="T13" fmla="*/ 502211745 h 62"/>
                  <a:gd name="T14" fmla="*/ 932678955 w 84"/>
                  <a:gd name="T15" fmla="*/ 502211745 h 62"/>
                  <a:gd name="T16" fmla="*/ 918330048 w 84"/>
                  <a:gd name="T17" fmla="*/ 516560652 h 62"/>
                  <a:gd name="T18" fmla="*/ 932678955 w 84"/>
                  <a:gd name="T19" fmla="*/ 502211745 h 62"/>
                  <a:gd name="T20" fmla="*/ 932678955 w 84"/>
                  <a:gd name="T21" fmla="*/ 502211745 h 62"/>
                  <a:gd name="T22" fmla="*/ 1205308188 w 84"/>
                  <a:gd name="T23" fmla="*/ 875283327 h 62"/>
                  <a:gd name="T24" fmla="*/ 1190959281 w 84"/>
                  <a:gd name="T25" fmla="*/ 889632234 h 62"/>
                  <a:gd name="T26" fmla="*/ 903981141 w 84"/>
                  <a:gd name="T27" fmla="*/ 516560652 h 62"/>
                  <a:gd name="T28" fmla="*/ 932678955 w 84"/>
                  <a:gd name="T29" fmla="*/ 502211745 h 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4"/>
                  <a:gd name="T46" fmla="*/ 0 h 62"/>
                  <a:gd name="T47" fmla="*/ 84 w 84"/>
                  <a:gd name="T48" fmla="*/ 62 h 6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4" h="62">
                    <a:moveTo>
                      <a:pt x="2" y="0"/>
                    </a:moveTo>
                    <a:lnTo>
                      <a:pt x="65" y="35"/>
                    </a:lnTo>
                    <a:lnTo>
                      <a:pt x="64" y="37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65" y="35"/>
                    </a:moveTo>
                    <a:lnTo>
                      <a:pt x="65" y="35"/>
                    </a:lnTo>
                    <a:lnTo>
                      <a:pt x="64" y="36"/>
                    </a:lnTo>
                    <a:lnTo>
                      <a:pt x="65" y="35"/>
                    </a:lnTo>
                    <a:close/>
                    <a:moveTo>
                      <a:pt x="65" y="35"/>
                    </a:moveTo>
                    <a:lnTo>
                      <a:pt x="84" y="61"/>
                    </a:lnTo>
                    <a:lnTo>
                      <a:pt x="83" y="62"/>
                    </a:lnTo>
                    <a:lnTo>
                      <a:pt x="63" y="36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10" name="Freeform 736"/>
              <p:cNvSpPr>
                <a:spLocks noEditPoints="1"/>
              </p:cNvSpPr>
              <p:nvPr/>
            </p:nvSpPr>
            <p:spPr bwMode="auto">
              <a:xfrm>
                <a:off x="1463" y="2806"/>
                <a:ext cx="117" cy="210"/>
              </a:xfrm>
              <a:custGeom>
                <a:avLst/>
                <a:gdLst>
                  <a:gd name="T0" fmla="*/ 559607373 w 39"/>
                  <a:gd name="T1" fmla="*/ 28697814 h 70"/>
                  <a:gd name="T2" fmla="*/ 373071582 w 39"/>
                  <a:gd name="T3" fmla="*/ 229582512 h 70"/>
                  <a:gd name="T4" fmla="*/ 344373768 w 39"/>
                  <a:gd name="T5" fmla="*/ 215233605 h 70"/>
                  <a:gd name="T6" fmla="*/ 545258466 w 39"/>
                  <a:gd name="T7" fmla="*/ 0 h 70"/>
                  <a:gd name="T8" fmla="*/ 559607373 w 39"/>
                  <a:gd name="T9" fmla="*/ 28697814 h 70"/>
                  <a:gd name="T10" fmla="*/ 344373768 w 39"/>
                  <a:gd name="T11" fmla="*/ 215233605 h 70"/>
                  <a:gd name="T12" fmla="*/ 344373768 w 39"/>
                  <a:gd name="T13" fmla="*/ 215233605 h 70"/>
                  <a:gd name="T14" fmla="*/ 344373768 w 39"/>
                  <a:gd name="T15" fmla="*/ 215233605 h 70"/>
                  <a:gd name="T16" fmla="*/ 358722675 w 39"/>
                  <a:gd name="T17" fmla="*/ 229582512 h 70"/>
                  <a:gd name="T18" fmla="*/ 344373768 w 39"/>
                  <a:gd name="T19" fmla="*/ 215233605 h 70"/>
                  <a:gd name="T20" fmla="*/ 373071582 w 39"/>
                  <a:gd name="T21" fmla="*/ 229582512 h 70"/>
                  <a:gd name="T22" fmla="*/ 28697814 w 39"/>
                  <a:gd name="T23" fmla="*/ 1004423490 h 70"/>
                  <a:gd name="T24" fmla="*/ 0 w 39"/>
                  <a:gd name="T25" fmla="*/ 1004423490 h 70"/>
                  <a:gd name="T26" fmla="*/ 344373768 w 39"/>
                  <a:gd name="T27" fmla="*/ 215233605 h 70"/>
                  <a:gd name="T28" fmla="*/ 373071582 w 39"/>
                  <a:gd name="T29" fmla="*/ 229582512 h 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9"/>
                  <a:gd name="T46" fmla="*/ 0 h 70"/>
                  <a:gd name="T47" fmla="*/ 39 w 39"/>
                  <a:gd name="T48" fmla="*/ 70 h 7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9" h="70">
                    <a:moveTo>
                      <a:pt x="39" y="2"/>
                    </a:moveTo>
                    <a:lnTo>
                      <a:pt x="26" y="16"/>
                    </a:lnTo>
                    <a:lnTo>
                      <a:pt x="24" y="15"/>
                    </a:lnTo>
                    <a:lnTo>
                      <a:pt x="38" y="0"/>
                    </a:lnTo>
                    <a:lnTo>
                      <a:pt x="39" y="2"/>
                    </a:lnTo>
                    <a:close/>
                    <a:moveTo>
                      <a:pt x="24" y="15"/>
                    </a:moveTo>
                    <a:lnTo>
                      <a:pt x="24" y="15"/>
                    </a:lnTo>
                    <a:lnTo>
                      <a:pt x="25" y="16"/>
                    </a:lnTo>
                    <a:lnTo>
                      <a:pt x="24" y="15"/>
                    </a:lnTo>
                    <a:close/>
                    <a:moveTo>
                      <a:pt x="26" y="16"/>
                    </a:moveTo>
                    <a:lnTo>
                      <a:pt x="2" y="70"/>
                    </a:lnTo>
                    <a:lnTo>
                      <a:pt x="0" y="70"/>
                    </a:lnTo>
                    <a:lnTo>
                      <a:pt x="24" y="15"/>
                    </a:lnTo>
                    <a:lnTo>
                      <a:pt x="26" y="16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11" name="Freeform 737"/>
              <p:cNvSpPr>
                <a:spLocks/>
              </p:cNvSpPr>
              <p:nvPr/>
            </p:nvSpPr>
            <p:spPr bwMode="auto">
              <a:xfrm>
                <a:off x="1523" y="3091"/>
                <a:ext cx="439" cy="180"/>
              </a:xfrm>
              <a:custGeom>
                <a:avLst/>
                <a:gdLst>
                  <a:gd name="T0" fmla="*/ 439 w 439"/>
                  <a:gd name="T1" fmla="*/ 174 h 180"/>
                  <a:gd name="T2" fmla="*/ 439 w 439"/>
                  <a:gd name="T3" fmla="*/ 174 h 180"/>
                  <a:gd name="T4" fmla="*/ 3 w 439"/>
                  <a:gd name="T5" fmla="*/ 0 h 180"/>
                  <a:gd name="T6" fmla="*/ 0 w 439"/>
                  <a:gd name="T7" fmla="*/ 6 h 180"/>
                  <a:gd name="T8" fmla="*/ 439 w 439"/>
                  <a:gd name="T9" fmla="*/ 180 h 180"/>
                  <a:gd name="T10" fmla="*/ 439 w 439"/>
                  <a:gd name="T11" fmla="*/ 174 h 1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9"/>
                  <a:gd name="T19" fmla="*/ 0 h 180"/>
                  <a:gd name="T20" fmla="*/ 439 w 439"/>
                  <a:gd name="T21" fmla="*/ 180 h 1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9" h="180">
                    <a:moveTo>
                      <a:pt x="439" y="174"/>
                    </a:moveTo>
                    <a:lnTo>
                      <a:pt x="439" y="174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439" y="180"/>
                    </a:lnTo>
                    <a:lnTo>
                      <a:pt x="439" y="174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12" name="Rectangle 738"/>
              <p:cNvSpPr>
                <a:spLocks noChangeArrowheads="1"/>
              </p:cNvSpPr>
              <p:nvPr/>
            </p:nvSpPr>
            <p:spPr bwMode="auto">
              <a:xfrm>
                <a:off x="1962" y="3265"/>
                <a:ext cx="1" cy="1"/>
              </a:xfrm>
              <a:prstGeom prst="rect">
                <a:avLst/>
              </a:pr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13" name="Freeform 739"/>
              <p:cNvSpPr>
                <a:spLocks/>
              </p:cNvSpPr>
              <p:nvPr/>
            </p:nvSpPr>
            <p:spPr bwMode="auto">
              <a:xfrm>
                <a:off x="1959" y="3265"/>
                <a:ext cx="129" cy="60"/>
              </a:xfrm>
              <a:custGeom>
                <a:avLst/>
                <a:gdLst>
                  <a:gd name="T0" fmla="*/ 129 w 129"/>
                  <a:gd name="T1" fmla="*/ 57 h 60"/>
                  <a:gd name="T2" fmla="*/ 126 w 129"/>
                  <a:gd name="T3" fmla="*/ 54 h 60"/>
                  <a:gd name="T4" fmla="*/ 3 w 129"/>
                  <a:gd name="T5" fmla="*/ 0 h 60"/>
                  <a:gd name="T6" fmla="*/ 0 w 129"/>
                  <a:gd name="T7" fmla="*/ 6 h 60"/>
                  <a:gd name="T8" fmla="*/ 123 w 129"/>
                  <a:gd name="T9" fmla="*/ 60 h 60"/>
                  <a:gd name="T10" fmla="*/ 129 w 129"/>
                  <a:gd name="T11" fmla="*/ 57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"/>
                  <a:gd name="T19" fmla="*/ 0 h 60"/>
                  <a:gd name="T20" fmla="*/ 129 w 129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" h="60">
                    <a:moveTo>
                      <a:pt x="129" y="57"/>
                    </a:moveTo>
                    <a:lnTo>
                      <a:pt x="126" y="54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123" y="60"/>
                    </a:lnTo>
                    <a:lnTo>
                      <a:pt x="129" y="57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14" name="Freeform 740"/>
              <p:cNvSpPr>
                <a:spLocks/>
              </p:cNvSpPr>
              <p:nvPr/>
            </p:nvSpPr>
            <p:spPr bwMode="auto">
              <a:xfrm>
                <a:off x="2085" y="3319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15" name="Freeform 741"/>
              <p:cNvSpPr>
                <a:spLocks/>
              </p:cNvSpPr>
              <p:nvPr/>
            </p:nvSpPr>
            <p:spPr bwMode="auto">
              <a:xfrm>
                <a:off x="2082" y="3322"/>
                <a:ext cx="9" cy="222"/>
              </a:xfrm>
              <a:custGeom>
                <a:avLst/>
                <a:gdLst>
                  <a:gd name="T0" fmla="*/ 3 w 9"/>
                  <a:gd name="T1" fmla="*/ 222 h 222"/>
                  <a:gd name="T2" fmla="*/ 9 w 9"/>
                  <a:gd name="T3" fmla="*/ 219 h 222"/>
                  <a:gd name="T4" fmla="*/ 6 w 9"/>
                  <a:gd name="T5" fmla="*/ 0 h 222"/>
                  <a:gd name="T6" fmla="*/ 0 w 9"/>
                  <a:gd name="T7" fmla="*/ 0 h 222"/>
                  <a:gd name="T8" fmla="*/ 0 w 9"/>
                  <a:gd name="T9" fmla="*/ 219 h 222"/>
                  <a:gd name="T10" fmla="*/ 3 w 9"/>
                  <a:gd name="T11" fmla="*/ 222 h 2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22"/>
                  <a:gd name="T20" fmla="*/ 9 w 9"/>
                  <a:gd name="T21" fmla="*/ 222 h 2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22">
                    <a:moveTo>
                      <a:pt x="3" y="222"/>
                    </a:moveTo>
                    <a:lnTo>
                      <a:pt x="9" y="219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19"/>
                    </a:lnTo>
                    <a:lnTo>
                      <a:pt x="3" y="222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16" name="Freeform 742"/>
              <p:cNvSpPr>
                <a:spLocks/>
              </p:cNvSpPr>
              <p:nvPr/>
            </p:nvSpPr>
            <p:spPr bwMode="auto">
              <a:xfrm>
                <a:off x="2082" y="3541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3 h 3"/>
                  <a:gd name="T4" fmla="*/ 0 w 3"/>
                  <a:gd name="T5" fmla="*/ 0 h 3"/>
                  <a:gd name="T6" fmla="*/ 3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3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17" name="Freeform 743"/>
              <p:cNvSpPr>
                <a:spLocks/>
              </p:cNvSpPr>
              <p:nvPr/>
            </p:nvSpPr>
            <p:spPr bwMode="auto">
              <a:xfrm>
                <a:off x="2085" y="3538"/>
                <a:ext cx="168" cy="51"/>
              </a:xfrm>
              <a:custGeom>
                <a:avLst/>
                <a:gdLst>
                  <a:gd name="T0" fmla="*/ 168 w 168"/>
                  <a:gd name="T1" fmla="*/ 45 h 51"/>
                  <a:gd name="T2" fmla="*/ 3 w 168"/>
                  <a:gd name="T3" fmla="*/ 0 h 51"/>
                  <a:gd name="T4" fmla="*/ 0 w 168"/>
                  <a:gd name="T5" fmla="*/ 6 h 51"/>
                  <a:gd name="T6" fmla="*/ 165 w 168"/>
                  <a:gd name="T7" fmla="*/ 51 h 51"/>
                  <a:gd name="T8" fmla="*/ 168 w 168"/>
                  <a:gd name="T9" fmla="*/ 45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8"/>
                  <a:gd name="T16" fmla="*/ 0 h 51"/>
                  <a:gd name="T17" fmla="*/ 168 w 168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8" h="51">
                    <a:moveTo>
                      <a:pt x="168" y="45"/>
                    </a:moveTo>
                    <a:lnTo>
                      <a:pt x="3" y="0"/>
                    </a:lnTo>
                    <a:lnTo>
                      <a:pt x="0" y="6"/>
                    </a:lnTo>
                    <a:lnTo>
                      <a:pt x="165" y="51"/>
                    </a:lnTo>
                    <a:lnTo>
                      <a:pt x="168" y="45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18" name="Freeform 744"/>
              <p:cNvSpPr>
                <a:spLocks/>
              </p:cNvSpPr>
              <p:nvPr/>
            </p:nvSpPr>
            <p:spPr bwMode="auto">
              <a:xfrm>
                <a:off x="2238" y="3568"/>
                <a:ext cx="96" cy="42"/>
              </a:xfrm>
              <a:custGeom>
                <a:avLst/>
                <a:gdLst>
                  <a:gd name="T0" fmla="*/ 96 w 96"/>
                  <a:gd name="T1" fmla="*/ 42 h 42"/>
                  <a:gd name="T2" fmla="*/ 9 w 96"/>
                  <a:gd name="T3" fmla="*/ 0 h 42"/>
                  <a:gd name="T4" fmla="*/ 0 w 96"/>
                  <a:gd name="T5" fmla="*/ 33 h 42"/>
                  <a:gd name="T6" fmla="*/ 96 w 96"/>
                  <a:gd name="T7" fmla="*/ 42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42"/>
                  <a:gd name="T14" fmla="*/ 96 w 96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42">
                    <a:moveTo>
                      <a:pt x="96" y="42"/>
                    </a:moveTo>
                    <a:lnTo>
                      <a:pt x="9" y="0"/>
                    </a:lnTo>
                    <a:lnTo>
                      <a:pt x="0" y="33"/>
                    </a:lnTo>
                    <a:lnTo>
                      <a:pt x="96" y="42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19" name="Freeform 745"/>
              <p:cNvSpPr>
                <a:spLocks/>
              </p:cNvSpPr>
              <p:nvPr/>
            </p:nvSpPr>
            <p:spPr bwMode="auto">
              <a:xfrm>
                <a:off x="2079" y="3280"/>
                <a:ext cx="63" cy="48"/>
              </a:xfrm>
              <a:custGeom>
                <a:avLst/>
                <a:gdLst>
                  <a:gd name="T0" fmla="*/ 0 w 21"/>
                  <a:gd name="T1" fmla="*/ 200884698 h 16"/>
                  <a:gd name="T2" fmla="*/ 286978140 w 21"/>
                  <a:gd name="T3" fmla="*/ 0 h 16"/>
                  <a:gd name="T4" fmla="*/ 301327047 w 21"/>
                  <a:gd name="T5" fmla="*/ 28697814 h 16"/>
                  <a:gd name="T6" fmla="*/ 14348907 w 21"/>
                  <a:gd name="T7" fmla="*/ 229582512 h 16"/>
                  <a:gd name="T8" fmla="*/ 0 w 21"/>
                  <a:gd name="T9" fmla="*/ 200884698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6"/>
                  <a:gd name="T17" fmla="*/ 21 w 21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6">
                    <a:moveTo>
                      <a:pt x="0" y="14"/>
                    </a:moveTo>
                    <a:lnTo>
                      <a:pt x="20" y="0"/>
                    </a:lnTo>
                    <a:lnTo>
                      <a:pt x="21" y="2"/>
                    </a:lnTo>
                    <a:lnTo>
                      <a:pt x="1" y="1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20" name="Freeform 746"/>
              <p:cNvSpPr>
                <a:spLocks/>
              </p:cNvSpPr>
              <p:nvPr/>
            </p:nvSpPr>
            <p:spPr bwMode="auto">
              <a:xfrm>
                <a:off x="581" y="3076"/>
                <a:ext cx="1699" cy="378"/>
              </a:xfrm>
              <a:custGeom>
                <a:avLst/>
                <a:gdLst>
                  <a:gd name="T0" fmla="*/ 0 w 566"/>
                  <a:gd name="T1" fmla="*/ 1807962282 h 126"/>
                  <a:gd name="T2" fmla="*/ 795400610 w 566"/>
                  <a:gd name="T3" fmla="*/ 1406192886 h 126"/>
                  <a:gd name="T4" fmla="*/ 1491112485 w 566"/>
                  <a:gd name="T5" fmla="*/ 889632234 h 126"/>
                  <a:gd name="T6" fmla="*/ 1910117467 w 566"/>
                  <a:gd name="T7" fmla="*/ 746143164 h 126"/>
                  <a:gd name="T8" fmla="*/ 2147483647 w 566"/>
                  <a:gd name="T9" fmla="*/ 430467210 h 126"/>
                  <a:gd name="T10" fmla="*/ 2147483647 w 566"/>
                  <a:gd name="T11" fmla="*/ 14348907 h 126"/>
                  <a:gd name="T12" fmla="*/ 2147483647 w 566"/>
                  <a:gd name="T13" fmla="*/ 100442349 h 126"/>
                  <a:gd name="T14" fmla="*/ 2147483647 w 566"/>
                  <a:gd name="T15" fmla="*/ 57395628 h 126"/>
                  <a:gd name="T16" fmla="*/ 2147483647 w 566"/>
                  <a:gd name="T17" fmla="*/ 71744535 h 126"/>
                  <a:gd name="T18" fmla="*/ 2147483647 w 566"/>
                  <a:gd name="T19" fmla="*/ 344373768 h 126"/>
                  <a:gd name="T20" fmla="*/ 2147483647 w 566"/>
                  <a:gd name="T21" fmla="*/ 344373768 h 126"/>
                  <a:gd name="T22" fmla="*/ 2147483647 w 566"/>
                  <a:gd name="T23" fmla="*/ 473513931 h 126"/>
                  <a:gd name="T24" fmla="*/ 2147483647 w 566"/>
                  <a:gd name="T25" fmla="*/ 961376769 h 126"/>
                  <a:gd name="T26" fmla="*/ 2147483647 w 566"/>
                  <a:gd name="T27" fmla="*/ 1391843979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66"/>
                  <a:gd name="T43" fmla="*/ 0 h 126"/>
                  <a:gd name="T44" fmla="*/ 566 w 566"/>
                  <a:gd name="T45" fmla="*/ 126 h 1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66" h="126">
                    <a:moveTo>
                      <a:pt x="0" y="126"/>
                    </a:moveTo>
                    <a:cubicBezTo>
                      <a:pt x="19" y="118"/>
                      <a:pt x="36" y="113"/>
                      <a:pt x="55" y="98"/>
                    </a:cubicBezTo>
                    <a:cubicBezTo>
                      <a:pt x="68" y="88"/>
                      <a:pt x="84" y="73"/>
                      <a:pt x="103" y="62"/>
                    </a:cubicBezTo>
                    <a:cubicBezTo>
                      <a:pt x="112" y="57"/>
                      <a:pt x="122" y="57"/>
                      <a:pt x="132" y="52"/>
                    </a:cubicBezTo>
                    <a:cubicBezTo>
                      <a:pt x="147" y="44"/>
                      <a:pt x="165" y="38"/>
                      <a:pt x="182" y="30"/>
                    </a:cubicBezTo>
                    <a:cubicBezTo>
                      <a:pt x="200" y="20"/>
                      <a:pt x="227" y="2"/>
                      <a:pt x="246" y="1"/>
                    </a:cubicBezTo>
                    <a:cubicBezTo>
                      <a:pt x="262" y="0"/>
                      <a:pt x="269" y="5"/>
                      <a:pt x="286" y="7"/>
                    </a:cubicBezTo>
                    <a:cubicBezTo>
                      <a:pt x="294" y="8"/>
                      <a:pt x="302" y="5"/>
                      <a:pt x="310" y="4"/>
                    </a:cubicBezTo>
                    <a:cubicBezTo>
                      <a:pt x="320" y="3"/>
                      <a:pt x="329" y="4"/>
                      <a:pt x="340" y="5"/>
                    </a:cubicBezTo>
                    <a:cubicBezTo>
                      <a:pt x="358" y="7"/>
                      <a:pt x="381" y="22"/>
                      <a:pt x="399" y="24"/>
                    </a:cubicBezTo>
                    <a:cubicBezTo>
                      <a:pt x="424" y="26"/>
                      <a:pt x="442" y="21"/>
                      <a:pt x="464" y="24"/>
                    </a:cubicBezTo>
                    <a:cubicBezTo>
                      <a:pt x="472" y="25"/>
                      <a:pt x="480" y="29"/>
                      <a:pt x="486" y="33"/>
                    </a:cubicBezTo>
                    <a:cubicBezTo>
                      <a:pt x="499" y="44"/>
                      <a:pt x="511" y="57"/>
                      <a:pt x="524" y="67"/>
                    </a:cubicBezTo>
                    <a:lnTo>
                      <a:pt x="566" y="97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21" name="Freeform 747"/>
              <p:cNvSpPr>
                <a:spLocks/>
              </p:cNvSpPr>
              <p:nvPr/>
            </p:nvSpPr>
            <p:spPr bwMode="auto">
              <a:xfrm>
                <a:off x="578" y="3085"/>
                <a:ext cx="1699" cy="378"/>
              </a:xfrm>
              <a:custGeom>
                <a:avLst/>
                <a:gdLst>
                  <a:gd name="T0" fmla="*/ 0 w 566"/>
                  <a:gd name="T1" fmla="*/ 1807962282 h 126"/>
                  <a:gd name="T2" fmla="*/ 795400610 w 566"/>
                  <a:gd name="T3" fmla="*/ 1420541793 h 126"/>
                  <a:gd name="T4" fmla="*/ 1505555294 w 566"/>
                  <a:gd name="T5" fmla="*/ 889632234 h 126"/>
                  <a:gd name="T6" fmla="*/ 1910117467 w 566"/>
                  <a:gd name="T7" fmla="*/ 746143164 h 126"/>
                  <a:gd name="T8" fmla="*/ 2147483647 w 566"/>
                  <a:gd name="T9" fmla="*/ 430467210 h 126"/>
                  <a:gd name="T10" fmla="*/ 2147483647 w 566"/>
                  <a:gd name="T11" fmla="*/ 14348907 h 126"/>
                  <a:gd name="T12" fmla="*/ 2147483647 w 566"/>
                  <a:gd name="T13" fmla="*/ 100442349 h 126"/>
                  <a:gd name="T14" fmla="*/ 2147483647 w 566"/>
                  <a:gd name="T15" fmla="*/ 71744535 h 126"/>
                  <a:gd name="T16" fmla="*/ 2147483647 w 566"/>
                  <a:gd name="T17" fmla="*/ 71744535 h 126"/>
                  <a:gd name="T18" fmla="*/ 2147483647 w 566"/>
                  <a:gd name="T19" fmla="*/ 344373768 h 126"/>
                  <a:gd name="T20" fmla="*/ 2147483647 w 566"/>
                  <a:gd name="T21" fmla="*/ 344373768 h 126"/>
                  <a:gd name="T22" fmla="*/ 2147483647 w 566"/>
                  <a:gd name="T23" fmla="*/ 487862838 h 126"/>
                  <a:gd name="T24" fmla="*/ 2147483647 w 566"/>
                  <a:gd name="T25" fmla="*/ 961376769 h 126"/>
                  <a:gd name="T26" fmla="*/ 2147483647 w 566"/>
                  <a:gd name="T27" fmla="*/ 1391843979 h 1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66"/>
                  <a:gd name="T43" fmla="*/ 0 h 126"/>
                  <a:gd name="T44" fmla="*/ 566 w 566"/>
                  <a:gd name="T45" fmla="*/ 126 h 1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66" h="126">
                    <a:moveTo>
                      <a:pt x="0" y="126"/>
                    </a:moveTo>
                    <a:cubicBezTo>
                      <a:pt x="20" y="118"/>
                      <a:pt x="37" y="113"/>
                      <a:pt x="55" y="99"/>
                    </a:cubicBezTo>
                    <a:cubicBezTo>
                      <a:pt x="69" y="89"/>
                      <a:pt x="85" y="73"/>
                      <a:pt x="104" y="62"/>
                    </a:cubicBezTo>
                    <a:cubicBezTo>
                      <a:pt x="112" y="57"/>
                      <a:pt x="122" y="57"/>
                      <a:pt x="132" y="52"/>
                    </a:cubicBezTo>
                    <a:cubicBezTo>
                      <a:pt x="148" y="44"/>
                      <a:pt x="166" y="38"/>
                      <a:pt x="182" y="30"/>
                    </a:cubicBezTo>
                    <a:cubicBezTo>
                      <a:pt x="201" y="21"/>
                      <a:pt x="227" y="2"/>
                      <a:pt x="247" y="1"/>
                    </a:cubicBezTo>
                    <a:cubicBezTo>
                      <a:pt x="263" y="0"/>
                      <a:pt x="270" y="5"/>
                      <a:pt x="287" y="7"/>
                    </a:cubicBezTo>
                    <a:cubicBezTo>
                      <a:pt x="295" y="8"/>
                      <a:pt x="303" y="5"/>
                      <a:pt x="310" y="5"/>
                    </a:cubicBezTo>
                    <a:cubicBezTo>
                      <a:pt x="320" y="4"/>
                      <a:pt x="330" y="4"/>
                      <a:pt x="340" y="5"/>
                    </a:cubicBezTo>
                    <a:cubicBezTo>
                      <a:pt x="359" y="7"/>
                      <a:pt x="381" y="22"/>
                      <a:pt x="399" y="24"/>
                    </a:cubicBezTo>
                    <a:cubicBezTo>
                      <a:pt x="424" y="26"/>
                      <a:pt x="443" y="21"/>
                      <a:pt x="464" y="24"/>
                    </a:cubicBezTo>
                    <a:cubicBezTo>
                      <a:pt x="473" y="25"/>
                      <a:pt x="480" y="29"/>
                      <a:pt x="487" y="34"/>
                    </a:cubicBezTo>
                    <a:cubicBezTo>
                      <a:pt x="500" y="44"/>
                      <a:pt x="511" y="57"/>
                      <a:pt x="524" y="67"/>
                    </a:cubicBezTo>
                    <a:lnTo>
                      <a:pt x="566" y="97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22" name="Freeform 748"/>
              <p:cNvSpPr>
                <a:spLocks/>
              </p:cNvSpPr>
              <p:nvPr/>
            </p:nvSpPr>
            <p:spPr bwMode="auto">
              <a:xfrm>
                <a:off x="1058" y="2806"/>
                <a:ext cx="525" cy="843"/>
              </a:xfrm>
              <a:custGeom>
                <a:avLst/>
                <a:gdLst>
                  <a:gd name="T0" fmla="*/ 2147483647 w 175"/>
                  <a:gd name="T1" fmla="*/ 0 h 281"/>
                  <a:gd name="T2" fmla="*/ 2147483647 w 175"/>
                  <a:gd name="T3" fmla="*/ 516560652 h 281"/>
                  <a:gd name="T4" fmla="*/ 2147483647 w 175"/>
                  <a:gd name="T5" fmla="*/ 947027862 h 281"/>
                  <a:gd name="T6" fmla="*/ 2123638236 w 175"/>
                  <a:gd name="T7" fmla="*/ 1320099444 h 281"/>
                  <a:gd name="T8" fmla="*/ 961376769 w 175"/>
                  <a:gd name="T9" fmla="*/ 1721868840 h 281"/>
                  <a:gd name="T10" fmla="*/ 444816117 w 175"/>
                  <a:gd name="T11" fmla="*/ 1807962282 h 281"/>
                  <a:gd name="T12" fmla="*/ 0 w 175"/>
                  <a:gd name="T13" fmla="*/ 1822311189 h 281"/>
                  <a:gd name="T14" fmla="*/ 186535791 w 175"/>
                  <a:gd name="T15" fmla="*/ 2147483647 h 281"/>
                  <a:gd name="T16" fmla="*/ 416118303 w 175"/>
                  <a:gd name="T17" fmla="*/ 2147483647 h 281"/>
                  <a:gd name="T18" fmla="*/ 373071582 w 175"/>
                  <a:gd name="T19" fmla="*/ 2147483647 h 2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5"/>
                  <a:gd name="T31" fmla="*/ 0 h 281"/>
                  <a:gd name="T32" fmla="*/ 175 w 175"/>
                  <a:gd name="T33" fmla="*/ 281 h 2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5" h="281">
                    <a:moveTo>
                      <a:pt x="175" y="0"/>
                    </a:moveTo>
                    <a:cubicBezTo>
                      <a:pt x="169" y="13"/>
                      <a:pt x="165" y="22"/>
                      <a:pt x="161" y="36"/>
                    </a:cubicBezTo>
                    <a:cubicBezTo>
                      <a:pt x="159" y="39"/>
                      <a:pt x="157" y="51"/>
                      <a:pt x="154" y="66"/>
                    </a:cubicBezTo>
                    <a:cubicBezTo>
                      <a:pt x="153" y="74"/>
                      <a:pt x="152" y="84"/>
                      <a:pt x="148" y="92"/>
                    </a:cubicBezTo>
                    <a:cubicBezTo>
                      <a:pt x="142" y="104"/>
                      <a:pt x="101" y="111"/>
                      <a:pt x="67" y="120"/>
                    </a:cubicBezTo>
                    <a:cubicBezTo>
                      <a:pt x="54" y="123"/>
                      <a:pt x="42" y="126"/>
                      <a:pt x="31" y="126"/>
                    </a:cubicBezTo>
                    <a:cubicBezTo>
                      <a:pt x="17" y="125"/>
                      <a:pt x="5" y="126"/>
                      <a:pt x="0" y="127"/>
                    </a:cubicBezTo>
                    <a:cubicBezTo>
                      <a:pt x="0" y="134"/>
                      <a:pt x="4" y="154"/>
                      <a:pt x="13" y="170"/>
                    </a:cubicBezTo>
                    <a:cubicBezTo>
                      <a:pt x="20" y="181"/>
                      <a:pt x="26" y="197"/>
                      <a:pt x="29" y="210"/>
                    </a:cubicBezTo>
                    <a:cubicBezTo>
                      <a:pt x="36" y="244"/>
                      <a:pt x="27" y="281"/>
                      <a:pt x="26" y="277"/>
                    </a:cubicBez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23" name="Line 749"/>
              <p:cNvSpPr>
                <a:spLocks noChangeShapeType="1"/>
              </p:cNvSpPr>
              <p:nvPr/>
            </p:nvSpPr>
            <p:spPr bwMode="auto">
              <a:xfrm>
                <a:off x="1574" y="2797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24" name="Line 750"/>
              <p:cNvSpPr>
                <a:spLocks noChangeShapeType="1"/>
              </p:cNvSpPr>
              <p:nvPr/>
            </p:nvSpPr>
            <p:spPr bwMode="auto">
              <a:xfrm>
                <a:off x="1568" y="2812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25" name="Line 751"/>
              <p:cNvSpPr>
                <a:spLocks noChangeShapeType="1"/>
              </p:cNvSpPr>
              <p:nvPr/>
            </p:nvSpPr>
            <p:spPr bwMode="auto">
              <a:xfrm>
                <a:off x="1562" y="2827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26" name="Line 752"/>
              <p:cNvSpPr>
                <a:spLocks noChangeShapeType="1"/>
              </p:cNvSpPr>
              <p:nvPr/>
            </p:nvSpPr>
            <p:spPr bwMode="auto">
              <a:xfrm>
                <a:off x="1556" y="2842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27" name="Line 753"/>
              <p:cNvSpPr>
                <a:spLocks noChangeShapeType="1"/>
              </p:cNvSpPr>
              <p:nvPr/>
            </p:nvSpPr>
            <p:spPr bwMode="auto">
              <a:xfrm flipH="1">
                <a:off x="1550" y="2857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28" name="Line 754"/>
              <p:cNvSpPr>
                <a:spLocks noChangeShapeType="1"/>
              </p:cNvSpPr>
              <p:nvPr/>
            </p:nvSpPr>
            <p:spPr bwMode="auto">
              <a:xfrm flipH="1">
                <a:off x="1544" y="2872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29" name="Line 755"/>
              <p:cNvSpPr>
                <a:spLocks noChangeShapeType="1"/>
              </p:cNvSpPr>
              <p:nvPr/>
            </p:nvSpPr>
            <p:spPr bwMode="auto">
              <a:xfrm>
                <a:off x="1529" y="2914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30" name="Line 756"/>
              <p:cNvSpPr>
                <a:spLocks noChangeShapeType="1"/>
              </p:cNvSpPr>
              <p:nvPr/>
            </p:nvSpPr>
            <p:spPr bwMode="auto">
              <a:xfrm>
                <a:off x="1523" y="2947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31" name="Line 757"/>
              <p:cNvSpPr>
                <a:spLocks noChangeShapeType="1"/>
              </p:cNvSpPr>
              <p:nvPr/>
            </p:nvSpPr>
            <p:spPr bwMode="auto">
              <a:xfrm>
                <a:off x="1520" y="2962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32" name="Line 758"/>
              <p:cNvSpPr>
                <a:spLocks noChangeShapeType="1"/>
              </p:cNvSpPr>
              <p:nvPr/>
            </p:nvSpPr>
            <p:spPr bwMode="auto">
              <a:xfrm>
                <a:off x="1517" y="2977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33" name="Line 759"/>
              <p:cNvSpPr>
                <a:spLocks noChangeShapeType="1"/>
              </p:cNvSpPr>
              <p:nvPr/>
            </p:nvSpPr>
            <p:spPr bwMode="auto">
              <a:xfrm flipH="1">
                <a:off x="1514" y="2992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34" name="Line 760"/>
              <p:cNvSpPr>
                <a:spLocks noChangeShapeType="1"/>
              </p:cNvSpPr>
              <p:nvPr/>
            </p:nvSpPr>
            <p:spPr bwMode="auto">
              <a:xfrm flipH="1">
                <a:off x="1511" y="3007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35" name="Line 761"/>
              <p:cNvSpPr>
                <a:spLocks noChangeShapeType="1"/>
              </p:cNvSpPr>
              <p:nvPr/>
            </p:nvSpPr>
            <p:spPr bwMode="auto">
              <a:xfrm flipH="1">
                <a:off x="1505" y="3040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36" name="Line 762"/>
              <p:cNvSpPr>
                <a:spLocks noChangeShapeType="1"/>
              </p:cNvSpPr>
              <p:nvPr/>
            </p:nvSpPr>
            <p:spPr bwMode="auto">
              <a:xfrm>
                <a:off x="1502" y="3055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37" name="Line 763"/>
              <p:cNvSpPr>
                <a:spLocks noChangeShapeType="1"/>
              </p:cNvSpPr>
              <p:nvPr/>
            </p:nvSpPr>
            <p:spPr bwMode="auto">
              <a:xfrm flipH="1">
                <a:off x="1496" y="3070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38" name="Line 764"/>
              <p:cNvSpPr>
                <a:spLocks noChangeShapeType="1"/>
              </p:cNvSpPr>
              <p:nvPr/>
            </p:nvSpPr>
            <p:spPr bwMode="auto">
              <a:xfrm flipH="1">
                <a:off x="1487" y="3082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39" name="Line 765"/>
              <p:cNvSpPr>
                <a:spLocks noChangeShapeType="1"/>
              </p:cNvSpPr>
              <p:nvPr/>
            </p:nvSpPr>
            <p:spPr bwMode="auto">
              <a:xfrm flipH="1">
                <a:off x="1475" y="3091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40" name="Freeform 766"/>
              <p:cNvSpPr>
                <a:spLocks/>
              </p:cNvSpPr>
              <p:nvPr/>
            </p:nvSpPr>
            <p:spPr bwMode="auto">
              <a:xfrm>
                <a:off x="1460" y="3100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0 60000 65536"/>
                  <a:gd name="T4" fmla="*/ 0 60000 65536"/>
                  <a:gd name="T5" fmla="*/ 0 60000 65536"/>
                  <a:gd name="T6" fmla="*/ 0 w 3"/>
                  <a:gd name="T7" fmla="*/ 3 w 3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41" name="Line 767"/>
              <p:cNvSpPr>
                <a:spLocks noChangeShapeType="1"/>
              </p:cNvSpPr>
              <p:nvPr/>
            </p:nvSpPr>
            <p:spPr bwMode="auto">
              <a:xfrm>
                <a:off x="1418" y="3115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42" name="Line 768"/>
              <p:cNvSpPr>
                <a:spLocks noChangeShapeType="1"/>
              </p:cNvSpPr>
              <p:nvPr/>
            </p:nvSpPr>
            <p:spPr bwMode="auto">
              <a:xfrm>
                <a:off x="1388" y="3124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43" name="Line 769"/>
              <p:cNvSpPr>
                <a:spLocks noChangeShapeType="1"/>
              </p:cNvSpPr>
              <p:nvPr/>
            </p:nvSpPr>
            <p:spPr bwMode="auto">
              <a:xfrm flipH="1">
                <a:off x="1370" y="3130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44" name="Line 770"/>
              <p:cNvSpPr>
                <a:spLocks noChangeShapeType="1"/>
              </p:cNvSpPr>
              <p:nvPr/>
            </p:nvSpPr>
            <p:spPr bwMode="auto">
              <a:xfrm flipH="1">
                <a:off x="1355" y="3133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45" name="Line 771"/>
              <p:cNvSpPr>
                <a:spLocks noChangeShapeType="1"/>
              </p:cNvSpPr>
              <p:nvPr/>
            </p:nvSpPr>
            <p:spPr bwMode="auto">
              <a:xfrm flipH="1">
                <a:off x="1340" y="3136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46" name="Line 772"/>
              <p:cNvSpPr>
                <a:spLocks noChangeShapeType="1"/>
              </p:cNvSpPr>
              <p:nvPr/>
            </p:nvSpPr>
            <p:spPr bwMode="auto">
              <a:xfrm flipH="1">
                <a:off x="1325" y="3142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47" name="Line 773"/>
              <p:cNvSpPr>
                <a:spLocks noChangeShapeType="1"/>
              </p:cNvSpPr>
              <p:nvPr/>
            </p:nvSpPr>
            <p:spPr bwMode="auto">
              <a:xfrm flipH="1">
                <a:off x="1310" y="3145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48" name="Line 774"/>
              <p:cNvSpPr>
                <a:spLocks noChangeShapeType="1"/>
              </p:cNvSpPr>
              <p:nvPr/>
            </p:nvSpPr>
            <p:spPr bwMode="auto">
              <a:xfrm flipH="1">
                <a:off x="1295" y="3148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49" name="Line 775"/>
              <p:cNvSpPr>
                <a:spLocks noChangeShapeType="1"/>
              </p:cNvSpPr>
              <p:nvPr/>
            </p:nvSpPr>
            <p:spPr bwMode="auto">
              <a:xfrm flipH="1">
                <a:off x="1280" y="3151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50" name="Line 776"/>
              <p:cNvSpPr>
                <a:spLocks noChangeShapeType="1"/>
              </p:cNvSpPr>
              <p:nvPr/>
            </p:nvSpPr>
            <p:spPr bwMode="auto">
              <a:xfrm flipH="1">
                <a:off x="1265" y="3157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51" name="Freeform 777"/>
              <p:cNvSpPr>
                <a:spLocks/>
              </p:cNvSpPr>
              <p:nvPr/>
            </p:nvSpPr>
            <p:spPr bwMode="auto">
              <a:xfrm>
                <a:off x="1250" y="3160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0 w 3"/>
                  <a:gd name="T3" fmla="*/ 0 w 3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3"/>
                  <a:gd name="T9" fmla="*/ 3 w 3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52" name="Line 778"/>
              <p:cNvSpPr>
                <a:spLocks noChangeShapeType="1"/>
              </p:cNvSpPr>
              <p:nvPr/>
            </p:nvSpPr>
            <p:spPr bwMode="auto">
              <a:xfrm flipH="1">
                <a:off x="1235" y="3163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53" name="Line 779"/>
              <p:cNvSpPr>
                <a:spLocks noChangeShapeType="1"/>
              </p:cNvSpPr>
              <p:nvPr/>
            </p:nvSpPr>
            <p:spPr bwMode="auto">
              <a:xfrm>
                <a:off x="1220" y="3166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54" name="Line 780"/>
              <p:cNvSpPr>
                <a:spLocks noChangeShapeType="1"/>
              </p:cNvSpPr>
              <p:nvPr/>
            </p:nvSpPr>
            <p:spPr bwMode="auto">
              <a:xfrm flipH="1">
                <a:off x="1202" y="3172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55" name="Line 781"/>
              <p:cNvSpPr>
                <a:spLocks noChangeShapeType="1"/>
              </p:cNvSpPr>
              <p:nvPr/>
            </p:nvSpPr>
            <p:spPr bwMode="auto">
              <a:xfrm flipH="1">
                <a:off x="1187" y="3172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56" name="Line 782"/>
              <p:cNvSpPr>
                <a:spLocks noChangeShapeType="1"/>
              </p:cNvSpPr>
              <p:nvPr/>
            </p:nvSpPr>
            <p:spPr bwMode="auto">
              <a:xfrm flipH="1">
                <a:off x="1172" y="3175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57" name="Line 783"/>
              <p:cNvSpPr>
                <a:spLocks noChangeShapeType="1"/>
              </p:cNvSpPr>
              <p:nvPr/>
            </p:nvSpPr>
            <p:spPr bwMode="auto">
              <a:xfrm flipH="1">
                <a:off x="1157" y="3178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58" name="Line 784"/>
              <p:cNvSpPr>
                <a:spLocks noChangeShapeType="1"/>
              </p:cNvSpPr>
              <p:nvPr/>
            </p:nvSpPr>
            <p:spPr bwMode="auto">
              <a:xfrm flipH="1">
                <a:off x="1124" y="3178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59" name="Line 785"/>
              <p:cNvSpPr>
                <a:spLocks noChangeShapeType="1"/>
              </p:cNvSpPr>
              <p:nvPr/>
            </p:nvSpPr>
            <p:spPr bwMode="auto">
              <a:xfrm flipH="1">
                <a:off x="1109" y="3178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60" name="Line 786"/>
              <p:cNvSpPr>
                <a:spLocks noChangeShapeType="1"/>
              </p:cNvSpPr>
              <p:nvPr/>
            </p:nvSpPr>
            <p:spPr bwMode="auto">
              <a:xfrm flipH="1">
                <a:off x="1094" y="3178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61" name="Line 787"/>
              <p:cNvSpPr>
                <a:spLocks noChangeShapeType="1"/>
              </p:cNvSpPr>
              <p:nvPr/>
            </p:nvSpPr>
            <p:spPr bwMode="auto">
              <a:xfrm flipH="1">
                <a:off x="1061" y="3178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62" name="Line 788"/>
              <p:cNvSpPr>
                <a:spLocks noChangeShapeType="1"/>
              </p:cNvSpPr>
              <p:nvPr/>
            </p:nvSpPr>
            <p:spPr bwMode="auto">
              <a:xfrm flipH="1">
                <a:off x="1049" y="3184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63" name="Line 789"/>
              <p:cNvSpPr>
                <a:spLocks noChangeShapeType="1"/>
              </p:cNvSpPr>
              <p:nvPr/>
            </p:nvSpPr>
            <p:spPr bwMode="auto">
              <a:xfrm>
                <a:off x="1052" y="3199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64" name="Line 790"/>
              <p:cNvSpPr>
                <a:spLocks noChangeShapeType="1"/>
              </p:cNvSpPr>
              <p:nvPr/>
            </p:nvSpPr>
            <p:spPr bwMode="auto">
              <a:xfrm>
                <a:off x="1055" y="3214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65" name="Line 791"/>
              <p:cNvSpPr>
                <a:spLocks noChangeShapeType="1"/>
              </p:cNvSpPr>
              <p:nvPr/>
            </p:nvSpPr>
            <p:spPr bwMode="auto">
              <a:xfrm>
                <a:off x="1058" y="3229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66" name="Line 792"/>
              <p:cNvSpPr>
                <a:spLocks noChangeShapeType="1"/>
              </p:cNvSpPr>
              <p:nvPr/>
            </p:nvSpPr>
            <p:spPr bwMode="auto">
              <a:xfrm>
                <a:off x="1061" y="3244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67" name="Line 793"/>
              <p:cNvSpPr>
                <a:spLocks noChangeShapeType="1"/>
              </p:cNvSpPr>
              <p:nvPr/>
            </p:nvSpPr>
            <p:spPr bwMode="auto">
              <a:xfrm>
                <a:off x="1067" y="3259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68" name="Line 794"/>
              <p:cNvSpPr>
                <a:spLocks noChangeShapeType="1"/>
              </p:cNvSpPr>
              <p:nvPr/>
            </p:nvSpPr>
            <p:spPr bwMode="auto">
              <a:xfrm>
                <a:off x="1073" y="3274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69" name="Line 795"/>
              <p:cNvSpPr>
                <a:spLocks noChangeShapeType="1"/>
              </p:cNvSpPr>
              <p:nvPr/>
            </p:nvSpPr>
            <p:spPr bwMode="auto">
              <a:xfrm>
                <a:off x="1079" y="3289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70" name="Line 796"/>
              <p:cNvSpPr>
                <a:spLocks noChangeShapeType="1"/>
              </p:cNvSpPr>
              <p:nvPr/>
            </p:nvSpPr>
            <p:spPr bwMode="auto">
              <a:xfrm>
                <a:off x="1085" y="3304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71" name="Line 797"/>
              <p:cNvSpPr>
                <a:spLocks noChangeShapeType="1"/>
              </p:cNvSpPr>
              <p:nvPr/>
            </p:nvSpPr>
            <p:spPr bwMode="auto">
              <a:xfrm>
                <a:off x="1094" y="3316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72" name="Line 798"/>
              <p:cNvSpPr>
                <a:spLocks noChangeShapeType="1"/>
              </p:cNvSpPr>
              <p:nvPr/>
            </p:nvSpPr>
            <p:spPr bwMode="auto">
              <a:xfrm>
                <a:off x="1100" y="3331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73" name="Line 799"/>
              <p:cNvSpPr>
                <a:spLocks noChangeShapeType="1"/>
              </p:cNvSpPr>
              <p:nvPr/>
            </p:nvSpPr>
            <p:spPr bwMode="auto">
              <a:xfrm>
                <a:off x="1106" y="3346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74" name="Line 800"/>
              <p:cNvSpPr>
                <a:spLocks noChangeShapeType="1"/>
              </p:cNvSpPr>
              <p:nvPr/>
            </p:nvSpPr>
            <p:spPr bwMode="auto">
              <a:xfrm>
                <a:off x="1121" y="3373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75" name="Line 801"/>
              <p:cNvSpPr>
                <a:spLocks noChangeShapeType="1"/>
              </p:cNvSpPr>
              <p:nvPr/>
            </p:nvSpPr>
            <p:spPr bwMode="auto">
              <a:xfrm>
                <a:off x="1124" y="3388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76" name="Line 802"/>
              <p:cNvSpPr>
                <a:spLocks noChangeShapeType="1"/>
              </p:cNvSpPr>
              <p:nvPr/>
            </p:nvSpPr>
            <p:spPr bwMode="auto">
              <a:xfrm>
                <a:off x="1130" y="3403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77" name="Line 803"/>
              <p:cNvSpPr>
                <a:spLocks noChangeShapeType="1"/>
              </p:cNvSpPr>
              <p:nvPr/>
            </p:nvSpPr>
            <p:spPr bwMode="auto">
              <a:xfrm>
                <a:off x="1133" y="3418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78" name="Line 804"/>
              <p:cNvSpPr>
                <a:spLocks noChangeShapeType="1"/>
              </p:cNvSpPr>
              <p:nvPr/>
            </p:nvSpPr>
            <p:spPr bwMode="auto">
              <a:xfrm>
                <a:off x="1139" y="3433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79" name="Freeform 805"/>
              <p:cNvSpPr>
                <a:spLocks/>
              </p:cNvSpPr>
              <p:nvPr/>
            </p:nvSpPr>
            <p:spPr bwMode="auto">
              <a:xfrm>
                <a:off x="1139" y="3451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3"/>
                  <a:gd name="T11" fmla="*/ 3 w 3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3">
                    <a:moveTo>
                      <a:pt x="0" y="0"/>
                    </a:move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80" name="Line 806"/>
              <p:cNvSpPr>
                <a:spLocks noChangeShapeType="1"/>
              </p:cNvSpPr>
              <p:nvPr/>
            </p:nvSpPr>
            <p:spPr bwMode="auto">
              <a:xfrm>
                <a:off x="1142" y="3466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81" name="Line 807"/>
              <p:cNvSpPr>
                <a:spLocks noChangeShapeType="1"/>
              </p:cNvSpPr>
              <p:nvPr/>
            </p:nvSpPr>
            <p:spPr bwMode="auto">
              <a:xfrm>
                <a:off x="1145" y="3481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82" name="Line 808"/>
              <p:cNvSpPr>
                <a:spLocks noChangeShapeType="1"/>
              </p:cNvSpPr>
              <p:nvPr/>
            </p:nvSpPr>
            <p:spPr bwMode="auto">
              <a:xfrm>
                <a:off x="1145" y="3496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83" name="Line 809"/>
              <p:cNvSpPr>
                <a:spLocks noChangeShapeType="1"/>
              </p:cNvSpPr>
              <p:nvPr/>
            </p:nvSpPr>
            <p:spPr bwMode="auto">
              <a:xfrm>
                <a:off x="1145" y="3529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84" name="Freeform 810"/>
              <p:cNvSpPr>
                <a:spLocks/>
              </p:cNvSpPr>
              <p:nvPr/>
            </p:nvSpPr>
            <p:spPr bwMode="auto">
              <a:xfrm>
                <a:off x="1145" y="3544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60000 65536"/>
                  <a:gd name="T4" fmla="*/ 0 60000 65536"/>
                  <a:gd name="T5" fmla="*/ 0 60000 65536"/>
                  <a:gd name="T6" fmla="*/ 0 h 3"/>
                  <a:gd name="T7" fmla="*/ 3 h 3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85" name="Freeform 811"/>
              <p:cNvSpPr>
                <a:spLocks/>
              </p:cNvSpPr>
              <p:nvPr/>
            </p:nvSpPr>
            <p:spPr bwMode="auto">
              <a:xfrm>
                <a:off x="1142" y="355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3 h 3"/>
                  <a:gd name="T4" fmla="*/ 0 w 3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3"/>
                  <a:gd name="T11" fmla="*/ 3 w 3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86" name="Freeform 812"/>
              <p:cNvSpPr>
                <a:spLocks/>
              </p:cNvSpPr>
              <p:nvPr/>
            </p:nvSpPr>
            <p:spPr bwMode="auto">
              <a:xfrm>
                <a:off x="1142" y="357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3 h 3"/>
                  <a:gd name="T3" fmla="*/ 0 60000 65536"/>
                  <a:gd name="T4" fmla="*/ 0 60000 65536"/>
                  <a:gd name="T5" fmla="*/ 0 60000 65536"/>
                  <a:gd name="T6" fmla="*/ 0 h 3"/>
                  <a:gd name="T7" fmla="*/ 3 h 3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87" name="Line 813"/>
              <p:cNvSpPr>
                <a:spLocks noChangeShapeType="1"/>
              </p:cNvSpPr>
              <p:nvPr/>
            </p:nvSpPr>
            <p:spPr bwMode="auto">
              <a:xfrm>
                <a:off x="1139" y="3592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88" name="Line 814"/>
              <p:cNvSpPr>
                <a:spLocks noChangeShapeType="1"/>
              </p:cNvSpPr>
              <p:nvPr/>
            </p:nvSpPr>
            <p:spPr bwMode="auto">
              <a:xfrm>
                <a:off x="1136" y="3607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89" name="Freeform 815"/>
              <p:cNvSpPr>
                <a:spLocks/>
              </p:cNvSpPr>
              <p:nvPr/>
            </p:nvSpPr>
            <p:spPr bwMode="auto">
              <a:xfrm>
                <a:off x="1133" y="3622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60000 65536"/>
                  <a:gd name="T4" fmla="*/ 0 60000 65536"/>
                  <a:gd name="T5" fmla="*/ 0 60000 65536"/>
                  <a:gd name="T6" fmla="*/ 0 h 3"/>
                  <a:gd name="T7" fmla="*/ 3 h 3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90" name="Freeform 816"/>
              <p:cNvSpPr>
                <a:spLocks/>
              </p:cNvSpPr>
              <p:nvPr/>
            </p:nvSpPr>
            <p:spPr bwMode="auto">
              <a:xfrm>
                <a:off x="1127" y="3634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0 60000 65536"/>
                  <a:gd name="T4" fmla="*/ 0 60000 65536"/>
                  <a:gd name="T5" fmla="*/ 0 60000 65536"/>
                  <a:gd name="T6" fmla="*/ 0 h 3"/>
                  <a:gd name="T7" fmla="*/ 3 h 3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91" name="Freeform 817"/>
              <p:cNvSpPr>
                <a:spLocks/>
              </p:cNvSpPr>
              <p:nvPr/>
            </p:nvSpPr>
            <p:spPr bwMode="auto">
              <a:xfrm>
                <a:off x="1127" y="3634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0 60000 65536"/>
                  <a:gd name="T4" fmla="*/ 0 60000 65536"/>
                  <a:gd name="T5" fmla="*/ 0 60000 65536"/>
                  <a:gd name="T6" fmla="*/ 0 h 3"/>
                  <a:gd name="T7" fmla="*/ 3 h 3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92" name="Freeform 818"/>
              <p:cNvSpPr>
                <a:spLocks/>
              </p:cNvSpPr>
              <p:nvPr/>
            </p:nvSpPr>
            <p:spPr bwMode="auto">
              <a:xfrm>
                <a:off x="1280" y="1414"/>
                <a:ext cx="207" cy="564"/>
              </a:xfrm>
              <a:custGeom>
                <a:avLst/>
                <a:gdLst>
                  <a:gd name="T0" fmla="*/ 0 w 69"/>
                  <a:gd name="T1" fmla="*/ 0 h 188"/>
                  <a:gd name="T2" fmla="*/ 530909559 w 69"/>
                  <a:gd name="T3" fmla="*/ 286978140 h 188"/>
                  <a:gd name="T4" fmla="*/ 846585513 w 69"/>
                  <a:gd name="T5" fmla="*/ 846585513 h 188"/>
                  <a:gd name="T6" fmla="*/ 889632234 w 69"/>
                  <a:gd name="T7" fmla="*/ 961376769 h 188"/>
                  <a:gd name="T8" fmla="*/ 875283327 w 69"/>
                  <a:gd name="T9" fmla="*/ 1822311189 h 188"/>
                  <a:gd name="T10" fmla="*/ 990074583 w 69"/>
                  <a:gd name="T11" fmla="*/ 2147483647 h 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"/>
                  <a:gd name="T19" fmla="*/ 0 h 188"/>
                  <a:gd name="T20" fmla="*/ 69 w 69"/>
                  <a:gd name="T21" fmla="*/ 188 h 18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" h="188">
                    <a:moveTo>
                      <a:pt x="0" y="0"/>
                    </a:moveTo>
                    <a:cubicBezTo>
                      <a:pt x="7" y="17"/>
                      <a:pt x="25" y="12"/>
                      <a:pt x="37" y="20"/>
                    </a:cubicBezTo>
                    <a:cubicBezTo>
                      <a:pt x="43" y="21"/>
                      <a:pt x="58" y="52"/>
                      <a:pt x="59" y="59"/>
                    </a:cubicBezTo>
                    <a:cubicBezTo>
                      <a:pt x="59" y="61"/>
                      <a:pt x="62" y="64"/>
                      <a:pt x="62" y="67"/>
                    </a:cubicBezTo>
                    <a:cubicBezTo>
                      <a:pt x="62" y="69"/>
                      <a:pt x="66" y="99"/>
                      <a:pt x="61" y="127"/>
                    </a:cubicBezTo>
                    <a:cubicBezTo>
                      <a:pt x="56" y="156"/>
                      <a:pt x="65" y="186"/>
                      <a:pt x="69" y="188"/>
                    </a:cubicBez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93" name="Line 819"/>
              <p:cNvSpPr>
                <a:spLocks noChangeShapeType="1"/>
              </p:cNvSpPr>
              <p:nvPr/>
            </p:nvSpPr>
            <p:spPr bwMode="auto">
              <a:xfrm>
                <a:off x="1274" y="1411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94" name="Line 820"/>
              <p:cNvSpPr>
                <a:spLocks noChangeShapeType="1"/>
              </p:cNvSpPr>
              <p:nvPr/>
            </p:nvSpPr>
            <p:spPr bwMode="auto">
              <a:xfrm>
                <a:off x="1280" y="1426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95" name="Line 821"/>
              <p:cNvSpPr>
                <a:spLocks noChangeShapeType="1"/>
              </p:cNvSpPr>
              <p:nvPr/>
            </p:nvSpPr>
            <p:spPr bwMode="auto">
              <a:xfrm>
                <a:off x="1292" y="1438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96" name="Line 822"/>
              <p:cNvSpPr>
                <a:spLocks noChangeShapeType="1"/>
              </p:cNvSpPr>
              <p:nvPr/>
            </p:nvSpPr>
            <p:spPr bwMode="auto">
              <a:xfrm>
                <a:off x="1304" y="1447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97" name="Line 823"/>
              <p:cNvSpPr>
                <a:spLocks noChangeShapeType="1"/>
              </p:cNvSpPr>
              <p:nvPr/>
            </p:nvSpPr>
            <p:spPr bwMode="auto">
              <a:xfrm>
                <a:off x="1319" y="1453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98" name="Line 824"/>
              <p:cNvSpPr>
                <a:spLocks noChangeShapeType="1"/>
              </p:cNvSpPr>
              <p:nvPr/>
            </p:nvSpPr>
            <p:spPr bwMode="auto">
              <a:xfrm>
                <a:off x="1334" y="1456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199" name="Line 825"/>
              <p:cNvSpPr>
                <a:spLocks noChangeShapeType="1"/>
              </p:cNvSpPr>
              <p:nvPr/>
            </p:nvSpPr>
            <p:spPr bwMode="auto">
              <a:xfrm>
                <a:off x="1349" y="1459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00" name="Line 826"/>
              <p:cNvSpPr>
                <a:spLocks noChangeShapeType="1"/>
              </p:cNvSpPr>
              <p:nvPr/>
            </p:nvSpPr>
            <p:spPr bwMode="auto">
              <a:xfrm>
                <a:off x="1364" y="1465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01" name="Line 827"/>
              <p:cNvSpPr>
                <a:spLocks noChangeShapeType="1"/>
              </p:cNvSpPr>
              <p:nvPr/>
            </p:nvSpPr>
            <p:spPr bwMode="auto">
              <a:xfrm>
                <a:off x="1379" y="1471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02" name="Line 828"/>
              <p:cNvSpPr>
                <a:spLocks noChangeShapeType="1"/>
              </p:cNvSpPr>
              <p:nvPr/>
            </p:nvSpPr>
            <p:spPr bwMode="auto">
              <a:xfrm>
                <a:off x="1391" y="1480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03" name="Freeform 829"/>
              <p:cNvSpPr>
                <a:spLocks/>
              </p:cNvSpPr>
              <p:nvPr/>
            </p:nvSpPr>
            <p:spPr bwMode="auto">
              <a:xfrm>
                <a:off x="1409" y="1504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3"/>
                  <a:gd name="T11" fmla="*/ 3 w 3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04" name="Line 830"/>
              <p:cNvSpPr>
                <a:spLocks noChangeShapeType="1"/>
              </p:cNvSpPr>
              <p:nvPr/>
            </p:nvSpPr>
            <p:spPr bwMode="auto">
              <a:xfrm>
                <a:off x="1418" y="1519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05" name="Line 831"/>
              <p:cNvSpPr>
                <a:spLocks noChangeShapeType="1"/>
              </p:cNvSpPr>
              <p:nvPr/>
            </p:nvSpPr>
            <p:spPr bwMode="auto">
              <a:xfrm>
                <a:off x="1427" y="1531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06" name="Line 832"/>
              <p:cNvSpPr>
                <a:spLocks noChangeShapeType="1"/>
              </p:cNvSpPr>
              <p:nvPr/>
            </p:nvSpPr>
            <p:spPr bwMode="auto">
              <a:xfrm>
                <a:off x="1433" y="1546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07" name="Line 833"/>
              <p:cNvSpPr>
                <a:spLocks noChangeShapeType="1"/>
              </p:cNvSpPr>
              <p:nvPr/>
            </p:nvSpPr>
            <p:spPr bwMode="auto">
              <a:xfrm>
                <a:off x="1448" y="1591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08" name="Freeform 834"/>
              <p:cNvSpPr>
                <a:spLocks/>
              </p:cNvSpPr>
              <p:nvPr/>
            </p:nvSpPr>
            <p:spPr bwMode="auto">
              <a:xfrm>
                <a:off x="1454" y="1603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3"/>
                  <a:gd name="T11" fmla="*/ 3 w 3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09" name="Freeform 835"/>
              <p:cNvSpPr>
                <a:spLocks/>
              </p:cNvSpPr>
              <p:nvPr/>
            </p:nvSpPr>
            <p:spPr bwMode="auto">
              <a:xfrm>
                <a:off x="1457" y="1621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60000 65536"/>
                  <a:gd name="T4" fmla="*/ 0 60000 65536"/>
                  <a:gd name="T5" fmla="*/ 0 60000 65536"/>
                  <a:gd name="T6" fmla="*/ 0 w 3"/>
                  <a:gd name="T7" fmla="*/ 3 w 3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10" name="Line 836"/>
              <p:cNvSpPr>
                <a:spLocks noChangeShapeType="1"/>
              </p:cNvSpPr>
              <p:nvPr/>
            </p:nvSpPr>
            <p:spPr bwMode="auto">
              <a:xfrm>
                <a:off x="1460" y="1636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211" name="Freeform 837"/>
              <p:cNvSpPr>
                <a:spLocks/>
              </p:cNvSpPr>
              <p:nvPr/>
            </p:nvSpPr>
            <p:spPr bwMode="auto">
              <a:xfrm>
                <a:off x="1460" y="1651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60000 65536"/>
                  <a:gd name="T4" fmla="*/ 0 60000 65536"/>
                  <a:gd name="T5" fmla="*/ 0 60000 65536"/>
                  <a:gd name="T6" fmla="*/ 0 h 3"/>
                  <a:gd name="T7" fmla="*/ 3 h 3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</p:grpSp>
        <p:grpSp>
          <p:nvGrpSpPr>
            <p:cNvPr id="17" name="Group 1039"/>
            <p:cNvGrpSpPr>
              <a:grpSpLocks/>
            </p:cNvGrpSpPr>
            <p:nvPr/>
          </p:nvGrpSpPr>
          <p:grpSpPr bwMode="auto">
            <a:xfrm>
              <a:off x="925748" y="1922134"/>
              <a:ext cx="2474136" cy="3159784"/>
              <a:chOff x="620" y="1303"/>
              <a:chExt cx="1657" cy="2142"/>
            </a:xfrm>
          </p:grpSpPr>
          <p:sp>
            <p:nvSpPr>
              <p:cNvPr id="812" name="Line 839"/>
              <p:cNvSpPr>
                <a:spLocks noChangeShapeType="1"/>
              </p:cNvSpPr>
              <p:nvPr/>
            </p:nvSpPr>
            <p:spPr bwMode="auto">
              <a:xfrm>
                <a:off x="1460" y="1666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13" name="Line 840"/>
              <p:cNvSpPr>
                <a:spLocks noChangeShapeType="1"/>
              </p:cNvSpPr>
              <p:nvPr/>
            </p:nvSpPr>
            <p:spPr bwMode="auto">
              <a:xfrm>
                <a:off x="1463" y="1699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14" name="Line 841"/>
              <p:cNvSpPr>
                <a:spLocks noChangeShapeType="1"/>
              </p:cNvSpPr>
              <p:nvPr/>
            </p:nvSpPr>
            <p:spPr bwMode="auto">
              <a:xfrm>
                <a:off x="1463" y="1714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15" name="Freeform 842"/>
              <p:cNvSpPr>
                <a:spLocks/>
              </p:cNvSpPr>
              <p:nvPr/>
            </p:nvSpPr>
            <p:spPr bwMode="auto">
              <a:xfrm>
                <a:off x="1460" y="1729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3 h 3"/>
                  <a:gd name="T3" fmla="*/ 0 60000 65536"/>
                  <a:gd name="T4" fmla="*/ 0 60000 65536"/>
                  <a:gd name="T5" fmla="*/ 0 60000 65536"/>
                  <a:gd name="T6" fmla="*/ 0 h 3"/>
                  <a:gd name="T7" fmla="*/ 3 h 3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16" name="Freeform 843"/>
              <p:cNvSpPr>
                <a:spLocks/>
              </p:cNvSpPr>
              <p:nvPr/>
            </p:nvSpPr>
            <p:spPr bwMode="auto">
              <a:xfrm>
                <a:off x="1460" y="174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3 h 3"/>
                  <a:gd name="T3" fmla="*/ 0 60000 65536"/>
                  <a:gd name="T4" fmla="*/ 0 60000 65536"/>
                  <a:gd name="T5" fmla="*/ 0 60000 65536"/>
                  <a:gd name="T6" fmla="*/ 0 h 3"/>
                  <a:gd name="T7" fmla="*/ 3 h 3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17" name="Freeform 844"/>
              <p:cNvSpPr>
                <a:spLocks/>
              </p:cNvSpPr>
              <p:nvPr/>
            </p:nvSpPr>
            <p:spPr bwMode="auto">
              <a:xfrm>
                <a:off x="1457" y="1762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0 w 3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3"/>
                  <a:gd name="T11" fmla="*/ 3 w 3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18" name="Freeform 845"/>
              <p:cNvSpPr>
                <a:spLocks/>
              </p:cNvSpPr>
              <p:nvPr/>
            </p:nvSpPr>
            <p:spPr bwMode="auto">
              <a:xfrm>
                <a:off x="1457" y="177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3 h 3"/>
                  <a:gd name="T3" fmla="*/ 0 60000 65536"/>
                  <a:gd name="T4" fmla="*/ 0 60000 65536"/>
                  <a:gd name="T5" fmla="*/ 0 60000 65536"/>
                  <a:gd name="T6" fmla="*/ 0 h 3"/>
                  <a:gd name="T7" fmla="*/ 3 h 3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19" name="Freeform 846"/>
              <p:cNvSpPr>
                <a:spLocks/>
              </p:cNvSpPr>
              <p:nvPr/>
            </p:nvSpPr>
            <p:spPr bwMode="auto">
              <a:xfrm>
                <a:off x="1454" y="1792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3 h 3"/>
                  <a:gd name="T3" fmla="*/ 3 h 3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3"/>
                  <a:gd name="T9" fmla="*/ 3 h 3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20" name="Line 847"/>
              <p:cNvSpPr>
                <a:spLocks noChangeShapeType="1"/>
              </p:cNvSpPr>
              <p:nvPr/>
            </p:nvSpPr>
            <p:spPr bwMode="auto">
              <a:xfrm>
                <a:off x="1451" y="1807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21" name="Line 848"/>
              <p:cNvSpPr>
                <a:spLocks noChangeShapeType="1"/>
              </p:cNvSpPr>
              <p:nvPr/>
            </p:nvSpPr>
            <p:spPr bwMode="auto">
              <a:xfrm>
                <a:off x="1451" y="1840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22" name="Line 849"/>
              <p:cNvSpPr>
                <a:spLocks noChangeShapeType="1"/>
              </p:cNvSpPr>
              <p:nvPr/>
            </p:nvSpPr>
            <p:spPr bwMode="auto">
              <a:xfrm>
                <a:off x="1451" y="1855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23" name="Line 850"/>
              <p:cNvSpPr>
                <a:spLocks noChangeShapeType="1"/>
              </p:cNvSpPr>
              <p:nvPr/>
            </p:nvSpPr>
            <p:spPr bwMode="auto">
              <a:xfrm>
                <a:off x="1451" y="1870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24" name="Freeform 851"/>
              <p:cNvSpPr>
                <a:spLocks/>
              </p:cNvSpPr>
              <p:nvPr/>
            </p:nvSpPr>
            <p:spPr bwMode="auto">
              <a:xfrm>
                <a:off x="1454" y="188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3 h 3"/>
                  <a:gd name="T3" fmla="*/ 0 60000 65536"/>
                  <a:gd name="T4" fmla="*/ 0 60000 65536"/>
                  <a:gd name="T5" fmla="*/ 0 60000 65536"/>
                  <a:gd name="T6" fmla="*/ 0 h 3"/>
                  <a:gd name="T7" fmla="*/ 3 h 3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25" name="Freeform 852"/>
              <p:cNvSpPr>
                <a:spLocks/>
              </p:cNvSpPr>
              <p:nvPr/>
            </p:nvSpPr>
            <p:spPr bwMode="auto">
              <a:xfrm>
                <a:off x="1454" y="1903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60000 65536"/>
                  <a:gd name="T4" fmla="*/ 0 60000 65536"/>
                  <a:gd name="T5" fmla="*/ 0 60000 65536"/>
                  <a:gd name="T6" fmla="*/ 0 h 3"/>
                  <a:gd name="T7" fmla="*/ 3 h 3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26" name="Line 853"/>
              <p:cNvSpPr>
                <a:spLocks noChangeShapeType="1"/>
              </p:cNvSpPr>
              <p:nvPr/>
            </p:nvSpPr>
            <p:spPr bwMode="auto">
              <a:xfrm>
                <a:off x="1457" y="1918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27" name="Line 854"/>
              <p:cNvSpPr>
                <a:spLocks noChangeShapeType="1"/>
              </p:cNvSpPr>
              <p:nvPr/>
            </p:nvSpPr>
            <p:spPr bwMode="auto">
              <a:xfrm>
                <a:off x="1460" y="1933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28" name="Freeform 855"/>
              <p:cNvSpPr>
                <a:spLocks/>
              </p:cNvSpPr>
              <p:nvPr/>
            </p:nvSpPr>
            <p:spPr bwMode="auto">
              <a:xfrm>
                <a:off x="1466" y="1948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60000 65536"/>
                  <a:gd name="T4" fmla="*/ 0 60000 65536"/>
                  <a:gd name="T5" fmla="*/ 0 60000 65536"/>
                  <a:gd name="T6" fmla="*/ 0 h 3"/>
                  <a:gd name="T7" fmla="*/ 3 h 3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29" name="Freeform 856"/>
              <p:cNvSpPr>
                <a:spLocks/>
              </p:cNvSpPr>
              <p:nvPr/>
            </p:nvSpPr>
            <p:spPr bwMode="auto">
              <a:xfrm>
                <a:off x="1472" y="1963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60000 65536"/>
                  <a:gd name="T4" fmla="*/ 0 60000 65536"/>
                  <a:gd name="T5" fmla="*/ 0 60000 65536"/>
                  <a:gd name="T6" fmla="*/ 0 h 3"/>
                  <a:gd name="T7" fmla="*/ 3 h 3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30" name="Freeform 857"/>
              <p:cNvSpPr>
                <a:spLocks/>
              </p:cNvSpPr>
              <p:nvPr/>
            </p:nvSpPr>
            <p:spPr bwMode="auto">
              <a:xfrm>
                <a:off x="1496" y="1630"/>
                <a:ext cx="150" cy="369"/>
              </a:xfrm>
              <a:custGeom>
                <a:avLst/>
                <a:gdLst>
                  <a:gd name="T0" fmla="*/ 717445350 w 50"/>
                  <a:gd name="T1" fmla="*/ 0 h 123"/>
                  <a:gd name="T2" fmla="*/ 186535791 w 50"/>
                  <a:gd name="T3" fmla="*/ 860934420 h 123"/>
                  <a:gd name="T4" fmla="*/ 43046721 w 50"/>
                  <a:gd name="T5" fmla="*/ 1764915561 h 123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23"/>
                  <a:gd name="T11" fmla="*/ 50 w 50"/>
                  <a:gd name="T12" fmla="*/ 123 h 1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23">
                    <a:moveTo>
                      <a:pt x="50" y="0"/>
                    </a:moveTo>
                    <a:cubicBezTo>
                      <a:pt x="42" y="20"/>
                      <a:pt x="19" y="34"/>
                      <a:pt x="13" y="60"/>
                    </a:cubicBezTo>
                    <a:cubicBezTo>
                      <a:pt x="4" y="81"/>
                      <a:pt x="0" y="102"/>
                      <a:pt x="3" y="123"/>
                    </a:cubicBez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31" name="Freeform 858"/>
              <p:cNvSpPr>
                <a:spLocks/>
              </p:cNvSpPr>
              <p:nvPr/>
            </p:nvSpPr>
            <p:spPr bwMode="auto">
              <a:xfrm>
                <a:off x="1505" y="1627"/>
                <a:ext cx="150" cy="375"/>
              </a:xfrm>
              <a:custGeom>
                <a:avLst/>
                <a:gdLst>
                  <a:gd name="T0" fmla="*/ 717445350 w 50"/>
                  <a:gd name="T1" fmla="*/ 0 h 125"/>
                  <a:gd name="T2" fmla="*/ 186535791 w 50"/>
                  <a:gd name="T3" fmla="*/ 860934420 h 125"/>
                  <a:gd name="T4" fmla="*/ 28697814 w 50"/>
                  <a:gd name="T5" fmla="*/ 1793613375 h 125"/>
                  <a:gd name="T6" fmla="*/ 0 60000 65536"/>
                  <a:gd name="T7" fmla="*/ 0 60000 65536"/>
                  <a:gd name="T8" fmla="*/ 0 60000 65536"/>
                  <a:gd name="T9" fmla="*/ 0 w 50"/>
                  <a:gd name="T10" fmla="*/ 0 h 125"/>
                  <a:gd name="T11" fmla="*/ 50 w 50"/>
                  <a:gd name="T12" fmla="*/ 125 h 1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0" h="125">
                    <a:moveTo>
                      <a:pt x="50" y="0"/>
                    </a:moveTo>
                    <a:cubicBezTo>
                      <a:pt x="41" y="21"/>
                      <a:pt x="19" y="35"/>
                      <a:pt x="13" y="60"/>
                    </a:cubicBezTo>
                    <a:cubicBezTo>
                      <a:pt x="4" y="82"/>
                      <a:pt x="0" y="105"/>
                      <a:pt x="2" y="125"/>
                    </a:cubicBez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32" name="Freeform 859"/>
              <p:cNvSpPr>
                <a:spLocks/>
              </p:cNvSpPr>
              <p:nvPr/>
            </p:nvSpPr>
            <p:spPr bwMode="auto">
              <a:xfrm>
                <a:off x="1592" y="2539"/>
                <a:ext cx="433" cy="231"/>
              </a:xfrm>
              <a:custGeom>
                <a:avLst/>
                <a:gdLst>
                  <a:gd name="T0" fmla="*/ 0 w 144"/>
                  <a:gd name="T1" fmla="*/ 1104865839 h 77"/>
                  <a:gd name="T2" fmla="*/ 371588407 w 144"/>
                  <a:gd name="T3" fmla="*/ 789189885 h 77"/>
                  <a:gd name="T4" fmla="*/ 1353948124 w 144"/>
                  <a:gd name="T5" fmla="*/ 401769396 h 77"/>
                  <a:gd name="T6" fmla="*/ 2139111279 w 144"/>
                  <a:gd name="T7" fmla="*/ 0 h 7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77"/>
                  <a:gd name="T14" fmla="*/ 144 w 144"/>
                  <a:gd name="T15" fmla="*/ 77 h 7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77">
                    <a:moveTo>
                      <a:pt x="0" y="77"/>
                    </a:moveTo>
                    <a:cubicBezTo>
                      <a:pt x="8" y="69"/>
                      <a:pt x="15" y="60"/>
                      <a:pt x="25" y="55"/>
                    </a:cubicBezTo>
                    <a:cubicBezTo>
                      <a:pt x="42" y="46"/>
                      <a:pt x="73" y="36"/>
                      <a:pt x="91" y="28"/>
                    </a:cubicBezTo>
                    <a:cubicBezTo>
                      <a:pt x="112" y="18"/>
                      <a:pt x="125" y="12"/>
                      <a:pt x="144" y="0"/>
                    </a:cubicBez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33" name="Line 860"/>
              <p:cNvSpPr>
                <a:spLocks noChangeShapeType="1"/>
              </p:cNvSpPr>
              <p:nvPr/>
            </p:nvSpPr>
            <p:spPr bwMode="auto">
              <a:xfrm>
                <a:off x="1592" y="2764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34" name="Line 861"/>
              <p:cNvSpPr>
                <a:spLocks noChangeShapeType="1"/>
              </p:cNvSpPr>
              <p:nvPr/>
            </p:nvSpPr>
            <p:spPr bwMode="auto">
              <a:xfrm flipV="1">
                <a:off x="1613" y="2740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35" name="Freeform 862"/>
              <p:cNvSpPr>
                <a:spLocks/>
              </p:cNvSpPr>
              <p:nvPr/>
            </p:nvSpPr>
            <p:spPr bwMode="auto">
              <a:xfrm>
                <a:off x="1625" y="272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3"/>
                  <a:gd name="T11" fmla="*/ 3 w 3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36" name="Line 863"/>
              <p:cNvSpPr>
                <a:spLocks noChangeShapeType="1"/>
              </p:cNvSpPr>
              <p:nvPr/>
            </p:nvSpPr>
            <p:spPr bwMode="auto">
              <a:xfrm>
                <a:off x="1637" y="2719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37" name="Freeform 864"/>
              <p:cNvSpPr>
                <a:spLocks/>
              </p:cNvSpPr>
              <p:nvPr/>
            </p:nvSpPr>
            <p:spPr bwMode="auto">
              <a:xfrm>
                <a:off x="1649" y="2710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3 w 3"/>
                  <a:gd name="T3" fmla="*/ 0 60000 65536"/>
                  <a:gd name="T4" fmla="*/ 0 60000 65536"/>
                  <a:gd name="T5" fmla="*/ 0 60000 65536"/>
                  <a:gd name="T6" fmla="*/ 0 w 3"/>
                  <a:gd name="T7" fmla="*/ 3 w 3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38" name="Line 865"/>
              <p:cNvSpPr>
                <a:spLocks noChangeShapeType="1"/>
              </p:cNvSpPr>
              <p:nvPr/>
            </p:nvSpPr>
            <p:spPr bwMode="auto">
              <a:xfrm>
                <a:off x="1676" y="2695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39" name="Line 866"/>
              <p:cNvSpPr>
                <a:spLocks noChangeShapeType="1"/>
              </p:cNvSpPr>
              <p:nvPr/>
            </p:nvSpPr>
            <p:spPr bwMode="auto">
              <a:xfrm flipV="1">
                <a:off x="1691" y="2686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40" name="Line 867"/>
              <p:cNvSpPr>
                <a:spLocks noChangeShapeType="1"/>
              </p:cNvSpPr>
              <p:nvPr/>
            </p:nvSpPr>
            <p:spPr bwMode="auto">
              <a:xfrm flipV="1">
                <a:off x="1706" y="2680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41" name="Line 868"/>
              <p:cNvSpPr>
                <a:spLocks noChangeShapeType="1"/>
              </p:cNvSpPr>
              <p:nvPr/>
            </p:nvSpPr>
            <p:spPr bwMode="auto">
              <a:xfrm flipV="1">
                <a:off x="1721" y="2674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42" name="Line 869"/>
              <p:cNvSpPr>
                <a:spLocks noChangeShapeType="1"/>
              </p:cNvSpPr>
              <p:nvPr/>
            </p:nvSpPr>
            <p:spPr bwMode="auto">
              <a:xfrm flipV="1">
                <a:off x="1733" y="2668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43" name="Line 870"/>
              <p:cNvSpPr>
                <a:spLocks noChangeShapeType="1"/>
              </p:cNvSpPr>
              <p:nvPr/>
            </p:nvSpPr>
            <p:spPr bwMode="auto">
              <a:xfrm flipV="1">
                <a:off x="1748" y="2662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44" name="Freeform 871"/>
              <p:cNvSpPr>
                <a:spLocks/>
              </p:cNvSpPr>
              <p:nvPr/>
            </p:nvSpPr>
            <p:spPr bwMode="auto">
              <a:xfrm>
                <a:off x="1763" y="265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3 w 3"/>
                  <a:gd name="T3" fmla="*/ 0 60000 65536"/>
                  <a:gd name="T4" fmla="*/ 0 60000 65536"/>
                  <a:gd name="T5" fmla="*/ 0 60000 65536"/>
                  <a:gd name="T6" fmla="*/ 0 w 3"/>
                  <a:gd name="T7" fmla="*/ 3 w 3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45" name="Line 872"/>
              <p:cNvSpPr>
                <a:spLocks noChangeShapeType="1"/>
              </p:cNvSpPr>
              <p:nvPr/>
            </p:nvSpPr>
            <p:spPr bwMode="auto">
              <a:xfrm>
                <a:off x="1778" y="2653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46" name="Line 873"/>
              <p:cNvSpPr>
                <a:spLocks noChangeShapeType="1"/>
              </p:cNvSpPr>
              <p:nvPr/>
            </p:nvSpPr>
            <p:spPr bwMode="auto">
              <a:xfrm>
                <a:off x="1793" y="2647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47" name="Line 874"/>
              <p:cNvSpPr>
                <a:spLocks noChangeShapeType="1"/>
              </p:cNvSpPr>
              <p:nvPr/>
            </p:nvSpPr>
            <p:spPr bwMode="auto">
              <a:xfrm>
                <a:off x="1808" y="2641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48" name="Line 875"/>
              <p:cNvSpPr>
                <a:spLocks noChangeShapeType="1"/>
              </p:cNvSpPr>
              <p:nvPr/>
            </p:nvSpPr>
            <p:spPr bwMode="auto">
              <a:xfrm>
                <a:off x="1823" y="2635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49" name="Line 876"/>
              <p:cNvSpPr>
                <a:spLocks noChangeShapeType="1"/>
              </p:cNvSpPr>
              <p:nvPr/>
            </p:nvSpPr>
            <p:spPr bwMode="auto">
              <a:xfrm>
                <a:off x="1850" y="2623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50" name="Line 877"/>
              <p:cNvSpPr>
                <a:spLocks noChangeShapeType="1"/>
              </p:cNvSpPr>
              <p:nvPr/>
            </p:nvSpPr>
            <p:spPr bwMode="auto">
              <a:xfrm>
                <a:off x="1865" y="2617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51" name="Line 878"/>
              <p:cNvSpPr>
                <a:spLocks noChangeShapeType="1"/>
              </p:cNvSpPr>
              <p:nvPr/>
            </p:nvSpPr>
            <p:spPr bwMode="auto">
              <a:xfrm flipV="1">
                <a:off x="1880" y="2608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52" name="Line 879"/>
              <p:cNvSpPr>
                <a:spLocks noChangeShapeType="1"/>
              </p:cNvSpPr>
              <p:nvPr/>
            </p:nvSpPr>
            <p:spPr bwMode="auto">
              <a:xfrm>
                <a:off x="1907" y="2596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53" name="Line 880"/>
              <p:cNvSpPr>
                <a:spLocks noChangeShapeType="1"/>
              </p:cNvSpPr>
              <p:nvPr/>
            </p:nvSpPr>
            <p:spPr bwMode="auto">
              <a:xfrm flipV="1">
                <a:off x="1922" y="2587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54" name="Line 881"/>
              <p:cNvSpPr>
                <a:spLocks noChangeShapeType="1"/>
              </p:cNvSpPr>
              <p:nvPr/>
            </p:nvSpPr>
            <p:spPr bwMode="auto">
              <a:xfrm flipV="1">
                <a:off x="1950" y="2572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55" name="Line 882"/>
              <p:cNvSpPr>
                <a:spLocks noChangeShapeType="1"/>
              </p:cNvSpPr>
              <p:nvPr/>
            </p:nvSpPr>
            <p:spPr bwMode="auto">
              <a:xfrm>
                <a:off x="1965" y="2566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56" name="Line 883"/>
              <p:cNvSpPr>
                <a:spLocks noChangeShapeType="1"/>
              </p:cNvSpPr>
              <p:nvPr/>
            </p:nvSpPr>
            <p:spPr bwMode="auto">
              <a:xfrm flipV="1">
                <a:off x="1980" y="2557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57" name="Line 884"/>
              <p:cNvSpPr>
                <a:spLocks noChangeShapeType="1"/>
              </p:cNvSpPr>
              <p:nvPr/>
            </p:nvSpPr>
            <p:spPr bwMode="auto">
              <a:xfrm>
                <a:off x="1992" y="2551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58" name="Line 885"/>
              <p:cNvSpPr>
                <a:spLocks noChangeShapeType="1"/>
              </p:cNvSpPr>
              <p:nvPr/>
            </p:nvSpPr>
            <p:spPr bwMode="auto">
              <a:xfrm flipV="1">
                <a:off x="2007" y="2542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59" name="Line 886"/>
              <p:cNvSpPr>
                <a:spLocks noChangeShapeType="1"/>
              </p:cNvSpPr>
              <p:nvPr/>
            </p:nvSpPr>
            <p:spPr bwMode="auto">
              <a:xfrm>
                <a:off x="2019" y="2536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60" name="Freeform 887"/>
              <p:cNvSpPr>
                <a:spLocks/>
              </p:cNvSpPr>
              <p:nvPr/>
            </p:nvSpPr>
            <p:spPr bwMode="auto">
              <a:xfrm>
                <a:off x="1496" y="2062"/>
                <a:ext cx="102" cy="672"/>
              </a:xfrm>
              <a:custGeom>
                <a:avLst/>
                <a:gdLst>
                  <a:gd name="T0" fmla="*/ 71744535 w 34"/>
                  <a:gd name="T1" fmla="*/ 0 h 224"/>
                  <a:gd name="T2" fmla="*/ 28697814 w 34"/>
                  <a:gd name="T3" fmla="*/ 1076168025 h 224"/>
                  <a:gd name="T4" fmla="*/ 186535791 w 34"/>
                  <a:gd name="T5" fmla="*/ 2094940422 h 224"/>
                  <a:gd name="T6" fmla="*/ 473513931 w 34"/>
                  <a:gd name="T7" fmla="*/ 2147483647 h 2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"/>
                  <a:gd name="T13" fmla="*/ 0 h 224"/>
                  <a:gd name="T14" fmla="*/ 34 w 34"/>
                  <a:gd name="T15" fmla="*/ 224 h 2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" h="224">
                    <a:moveTo>
                      <a:pt x="5" y="0"/>
                    </a:moveTo>
                    <a:cubicBezTo>
                      <a:pt x="0" y="25"/>
                      <a:pt x="0" y="51"/>
                      <a:pt x="2" y="75"/>
                    </a:cubicBezTo>
                    <a:cubicBezTo>
                      <a:pt x="4" y="102"/>
                      <a:pt x="6" y="125"/>
                      <a:pt x="13" y="146"/>
                    </a:cubicBezTo>
                    <a:cubicBezTo>
                      <a:pt x="14" y="150"/>
                      <a:pt x="34" y="221"/>
                      <a:pt x="33" y="224"/>
                    </a:cubicBez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61" name="Line 888"/>
              <p:cNvSpPr>
                <a:spLocks noChangeShapeType="1"/>
              </p:cNvSpPr>
              <p:nvPr/>
            </p:nvSpPr>
            <p:spPr bwMode="auto">
              <a:xfrm>
                <a:off x="1505" y="2062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62" name="Line 889"/>
              <p:cNvSpPr>
                <a:spLocks noChangeShapeType="1"/>
              </p:cNvSpPr>
              <p:nvPr/>
            </p:nvSpPr>
            <p:spPr bwMode="auto">
              <a:xfrm>
                <a:off x="1502" y="2077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63" name="Line 890"/>
              <p:cNvSpPr>
                <a:spLocks noChangeShapeType="1"/>
              </p:cNvSpPr>
              <p:nvPr/>
            </p:nvSpPr>
            <p:spPr bwMode="auto">
              <a:xfrm>
                <a:off x="1499" y="2092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64" name="Line 891"/>
              <p:cNvSpPr>
                <a:spLocks noChangeShapeType="1"/>
              </p:cNvSpPr>
              <p:nvPr/>
            </p:nvSpPr>
            <p:spPr bwMode="auto">
              <a:xfrm flipH="1">
                <a:off x="1496" y="2110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65" name="Line 892"/>
              <p:cNvSpPr>
                <a:spLocks noChangeShapeType="1"/>
              </p:cNvSpPr>
              <p:nvPr/>
            </p:nvSpPr>
            <p:spPr bwMode="auto">
              <a:xfrm>
                <a:off x="1496" y="2125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66" name="Line 893"/>
              <p:cNvSpPr>
                <a:spLocks noChangeShapeType="1"/>
              </p:cNvSpPr>
              <p:nvPr/>
            </p:nvSpPr>
            <p:spPr bwMode="auto">
              <a:xfrm>
                <a:off x="1496" y="2140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67" name="Line 894"/>
              <p:cNvSpPr>
                <a:spLocks noChangeShapeType="1"/>
              </p:cNvSpPr>
              <p:nvPr/>
            </p:nvSpPr>
            <p:spPr bwMode="auto">
              <a:xfrm>
                <a:off x="1493" y="2155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68" name="Line 895"/>
              <p:cNvSpPr>
                <a:spLocks noChangeShapeType="1"/>
              </p:cNvSpPr>
              <p:nvPr/>
            </p:nvSpPr>
            <p:spPr bwMode="auto">
              <a:xfrm>
                <a:off x="1493" y="2188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69" name="Freeform 896"/>
              <p:cNvSpPr>
                <a:spLocks/>
              </p:cNvSpPr>
              <p:nvPr/>
            </p:nvSpPr>
            <p:spPr bwMode="auto">
              <a:xfrm>
                <a:off x="1493" y="2203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60000 65536"/>
                  <a:gd name="T4" fmla="*/ 0 60000 65536"/>
                  <a:gd name="T5" fmla="*/ 0 60000 65536"/>
                  <a:gd name="T6" fmla="*/ 0 h 3"/>
                  <a:gd name="T7" fmla="*/ 3 h 3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70" name="Line 897"/>
              <p:cNvSpPr>
                <a:spLocks noChangeShapeType="1"/>
              </p:cNvSpPr>
              <p:nvPr/>
            </p:nvSpPr>
            <p:spPr bwMode="auto">
              <a:xfrm>
                <a:off x="1493" y="2218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71" name="Line 898"/>
              <p:cNvSpPr>
                <a:spLocks noChangeShapeType="1"/>
              </p:cNvSpPr>
              <p:nvPr/>
            </p:nvSpPr>
            <p:spPr bwMode="auto">
              <a:xfrm>
                <a:off x="1493" y="2251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72" name="Line 899"/>
              <p:cNvSpPr>
                <a:spLocks noChangeShapeType="1"/>
              </p:cNvSpPr>
              <p:nvPr/>
            </p:nvSpPr>
            <p:spPr bwMode="auto">
              <a:xfrm>
                <a:off x="1496" y="2266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73" name="Line 900"/>
              <p:cNvSpPr>
                <a:spLocks noChangeShapeType="1"/>
              </p:cNvSpPr>
              <p:nvPr/>
            </p:nvSpPr>
            <p:spPr bwMode="auto">
              <a:xfrm>
                <a:off x="1496" y="2281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74" name="Line 901"/>
              <p:cNvSpPr>
                <a:spLocks noChangeShapeType="1"/>
              </p:cNvSpPr>
              <p:nvPr/>
            </p:nvSpPr>
            <p:spPr bwMode="auto">
              <a:xfrm>
                <a:off x="1499" y="2314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75" name="Line 902"/>
              <p:cNvSpPr>
                <a:spLocks noChangeShapeType="1"/>
              </p:cNvSpPr>
              <p:nvPr/>
            </p:nvSpPr>
            <p:spPr bwMode="auto">
              <a:xfrm>
                <a:off x="1499" y="2329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76" name="Freeform 903"/>
              <p:cNvSpPr>
                <a:spLocks/>
              </p:cNvSpPr>
              <p:nvPr/>
            </p:nvSpPr>
            <p:spPr bwMode="auto">
              <a:xfrm>
                <a:off x="1502" y="234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3 h 3"/>
                  <a:gd name="T3" fmla="*/ 0 60000 65536"/>
                  <a:gd name="T4" fmla="*/ 0 60000 65536"/>
                  <a:gd name="T5" fmla="*/ 0 60000 65536"/>
                  <a:gd name="T6" fmla="*/ 0 h 3"/>
                  <a:gd name="T7" fmla="*/ 3 h 3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77" name="Line 904"/>
              <p:cNvSpPr>
                <a:spLocks noChangeShapeType="1"/>
              </p:cNvSpPr>
              <p:nvPr/>
            </p:nvSpPr>
            <p:spPr bwMode="auto">
              <a:xfrm>
                <a:off x="1502" y="2359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78" name="Line 905"/>
              <p:cNvSpPr>
                <a:spLocks noChangeShapeType="1"/>
              </p:cNvSpPr>
              <p:nvPr/>
            </p:nvSpPr>
            <p:spPr bwMode="auto">
              <a:xfrm>
                <a:off x="1505" y="2377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79" name="Line 906"/>
              <p:cNvSpPr>
                <a:spLocks noChangeShapeType="1"/>
              </p:cNvSpPr>
              <p:nvPr/>
            </p:nvSpPr>
            <p:spPr bwMode="auto">
              <a:xfrm>
                <a:off x="1505" y="2392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80" name="Line 907"/>
              <p:cNvSpPr>
                <a:spLocks noChangeShapeType="1"/>
              </p:cNvSpPr>
              <p:nvPr/>
            </p:nvSpPr>
            <p:spPr bwMode="auto">
              <a:xfrm>
                <a:off x="1508" y="2407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81" name="Line 908"/>
              <p:cNvSpPr>
                <a:spLocks noChangeShapeType="1"/>
              </p:cNvSpPr>
              <p:nvPr/>
            </p:nvSpPr>
            <p:spPr bwMode="auto">
              <a:xfrm>
                <a:off x="1511" y="2422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82" name="Freeform 909"/>
              <p:cNvSpPr>
                <a:spLocks/>
              </p:cNvSpPr>
              <p:nvPr/>
            </p:nvSpPr>
            <p:spPr bwMode="auto">
              <a:xfrm>
                <a:off x="1514" y="2437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3 h 3"/>
                  <a:gd name="T3" fmla="*/ 0 60000 65536"/>
                  <a:gd name="T4" fmla="*/ 0 60000 65536"/>
                  <a:gd name="T5" fmla="*/ 0 60000 65536"/>
                  <a:gd name="T6" fmla="*/ 0 h 3"/>
                  <a:gd name="T7" fmla="*/ 3 h 3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83" name="Line 910"/>
              <p:cNvSpPr>
                <a:spLocks noChangeShapeType="1"/>
              </p:cNvSpPr>
              <p:nvPr/>
            </p:nvSpPr>
            <p:spPr bwMode="auto">
              <a:xfrm>
                <a:off x="1520" y="2470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84" name="Line 911"/>
              <p:cNvSpPr>
                <a:spLocks noChangeShapeType="1"/>
              </p:cNvSpPr>
              <p:nvPr/>
            </p:nvSpPr>
            <p:spPr bwMode="auto">
              <a:xfrm>
                <a:off x="1523" y="2485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85" name="Freeform 912"/>
              <p:cNvSpPr>
                <a:spLocks/>
              </p:cNvSpPr>
              <p:nvPr/>
            </p:nvSpPr>
            <p:spPr bwMode="auto">
              <a:xfrm>
                <a:off x="1529" y="2500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0 h 3"/>
                  <a:gd name="T3" fmla="*/ 3 h 3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3"/>
                  <a:gd name="T9" fmla="*/ 3 h 3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86" name="Line 913"/>
              <p:cNvSpPr>
                <a:spLocks noChangeShapeType="1"/>
              </p:cNvSpPr>
              <p:nvPr/>
            </p:nvSpPr>
            <p:spPr bwMode="auto">
              <a:xfrm>
                <a:off x="1535" y="2515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87" name="Line 914"/>
              <p:cNvSpPr>
                <a:spLocks noChangeShapeType="1"/>
              </p:cNvSpPr>
              <p:nvPr/>
            </p:nvSpPr>
            <p:spPr bwMode="auto">
              <a:xfrm>
                <a:off x="1538" y="2530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88" name="Line 915"/>
              <p:cNvSpPr>
                <a:spLocks noChangeShapeType="1"/>
              </p:cNvSpPr>
              <p:nvPr/>
            </p:nvSpPr>
            <p:spPr bwMode="auto">
              <a:xfrm>
                <a:off x="1541" y="2545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89" name="Line 916"/>
              <p:cNvSpPr>
                <a:spLocks noChangeShapeType="1"/>
              </p:cNvSpPr>
              <p:nvPr/>
            </p:nvSpPr>
            <p:spPr bwMode="auto">
              <a:xfrm>
                <a:off x="1547" y="2560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90" name="Freeform 917"/>
              <p:cNvSpPr>
                <a:spLocks/>
              </p:cNvSpPr>
              <p:nvPr/>
            </p:nvSpPr>
            <p:spPr bwMode="auto">
              <a:xfrm>
                <a:off x="1550" y="2575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3"/>
                  <a:gd name="T11" fmla="*/ 3 w 3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91" name="Line 918"/>
              <p:cNvSpPr>
                <a:spLocks noChangeShapeType="1"/>
              </p:cNvSpPr>
              <p:nvPr/>
            </p:nvSpPr>
            <p:spPr bwMode="auto">
              <a:xfrm>
                <a:off x="1556" y="2590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92" name="Line 919"/>
              <p:cNvSpPr>
                <a:spLocks noChangeShapeType="1"/>
              </p:cNvSpPr>
              <p:nvPr/>
            </p:nvSpPr>
            <p:spPr bwMode="auto">
              <a:xfrm>
                <a:off x="1559" y="2605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93" name="Line 920"/>
              <p:cNvSpPr>
                <a:spLocks noChangeShapeType="1"/>
              </p:cNvSpPr>
              <p:nvPr/>
            </p:nvSpPr>
            <p:spPr bwMode="auto">
              <a:xfrm>
                <a:off x="1562" y="2620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94" name="Line 921"/>
              <p:cNvSpPr>
                <a:spLocks noChangeShapeType="1"/>
              </p:cNvSpPr>
              <p:nvPr/>
            </p:nvSpPr>
            <p:spPr bwMode="auto">
              <a:xfrm>
                <a:off x="1568" y="2635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95" name="Line 922"/>
              <p:cNvSpPr>
                <a:spLocks noChangeShapeType="1"/>
              </p:cNvSpPr>
              <p:nvPr/>
            </p:nvSpPr>
            <p:spPr bwMode="auto">
              <a:xfrm>
                <a:off x="1571" y="2650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96" name="Line 923"/>
              <p:cNvSpPr>
                <a:spLocks noChangeShapeType="1"/>
              </p:cNvSpPr>
              <p:nvPr/>
            </p:nvSpPr>
            <p:spPr bwMode="auto">
              <a:xfrm>
                <a:off x="1574" y="2665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97" name="Line 924"/>
              <p:cNvSpPr>
                <a:spLocks noChangeShapeType="1"/>
              </p:cNvSpPr>
              <p:nvPr/>
            </p:nvSpPr>
            <p:spPr bwMode="auto">
              <a:xfrm>
                <a:off x="1580" y="2680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98" name="Line 925"/>
              <p:cNvSpPr>
                <a:spLocks noChangeShapeType="1"/>
              </p:cNvSpPr>
              <p:nvPr/>
            </p:nvSpPr>
            <p:spPr bwMode="auto">
              <a:xfrm>
                <a:off x="1589" y="2728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99" name="Freeform 926"/>
              <p:cNvSpPr>
                <a:spLocks/>
              </p:cNvSpPr>
              <p:nvPr/>
            </p:nvSpPr>
            <p:spPr bwMode="auto">
              <a:xfrm>
                <a:off x="1100" y="2725"/>
                <a:ext cx="480" cy="168"/>
              </a:xfrm>
              <a:custGeom>
                <a:avLst/>
                <a:gdLst>
                  <a:gd name="T0" fmla="*/ 0 w 160"/>
                  <a:gd name="T1" fmla="*/ 0 h 56"/>
                  <a:gd name="T2" fmla="*/ 975725676 w 160"/>
                  <a:gd name="T3" fmla="*/ 717445350 h 56"/>
                  <a:gd name="T4" fmla="*/ 1822311189 w 160"/>
                  <a:gd name="T5" fmla="*/ 602654094 h 56"/>
                  <a:gd name="T6" fmla="*/ 2147483647 w 160"/>
                  <a:gd name="T7" fmla="*/ 401769396 h 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56"/>
                  <a:gd name="T14" fmla="*/ 160 w 160"/>
                  <a:gd name="T15" fmla="*/ 56 h 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56">
                    <a:moveTo>
                      <a:pt x="0" y="0"/>
                    </a:moveTo>
                    <a:cubicBezTo>
                      <a:pt x="17" y="20"/>
                      <a:pt x="42" y="56"/>
                      <a:pt x="68" y="50"/>
                    </a:cubicBezTo>
                    <a:cubicBezTo>
                      <a:pt x="77" y="48"/>
                      <a:pt x="111" y="46"/>
                      <a:pt x="127" y="42"/>
                    </a:cubicBezTo>
                    <a:cubicBezTo>
                      <a:pt x="145" y="38"/>
                      <a:pt x="159" y="32"/>
                      <a:pt x="160" y="28"/>
                    </a:cubicBez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00" name="Line 927"/>
              <p:cNvSpPr>
                <a:spLocks noChangeShapeType="1"/>
              </p:cNvSpPr>
              <p:nvPr/>
            </p:nvSpPr>
            <p:spPr bwMode="auto">
              <a:xfrm>
                <a:off x="1097" y="2725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01" name="Line 928"/>
              <p:cNvSpPr>
                <a:spLocks noChangeShapeType="1"/>
              </p:cNvSpPr>
              <p:nvPr/>
            </p:nvSpPr>
            <p:spPr bwMode="auto">
              <a:xfrm>
                <a:off x="1124" y="2764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02" name="Line 929"/>
              <p:cNvSpPr>
                <a:spLocks noChangeShapeType="1"/>
              </p:cNvSpPr>
              <p:nvPr/>
            </p:nvSpPr>
            <p:spPr bwMode="auto">
              <a:xfrm>
                <a:off x="1133" y="2776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03" name="Line 930"/>
              <p:cNvSpPr>
                <a:spLocks noChangeShapeType="1"/>
              </p:cNvSpPr>
              <p:nvPr/>
            </p:nvSpPr>
            <p:spPr bwMode="auto">
              <a:xfrm>
                <a:off x="1145" y="2788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04" name="Line 931"/>
              <p:cNvSpPr>
                <a:spLocks noChangeShapeType="1"/>
              </p:cNvSpPr>
              <p:nvPr/>
            </p:nvSpPr>
            <p:spPr bwMode="auto">
              <a:xfrm>
                <a:off x="1154" y="2800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05" name="Line 932"/>
              <p:cNvSpPr>
                <a:spLocks noChangeShapeType="1"/>
              </p:cNvSpPr>
              <p:nvPr/>
            </p:nvSpPr>
            <p:spPr bwMode="auto">
              <a:xfrm>
                <a:off x="1166" y="2812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06" name="Line 933"/>
              <p:cNvSpPr>
                <a:spLocks noChangeShapeType="1"/>
              </p:cNvSpPr>
              <p:nvPr/>
            </p:nvSpPr>
            <p:spPr bwMode="auto">
              <a:xfrm>
                <a:off x="1175" y="2824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07" name="Line 934"/>
              <p:cNvSpPr>
                <a:spLocks noChangeShapeType="1"/>
              </p:cNvSpPr>
              <p:nvPr/>
            </p:nvSpPr>
            <p:spPr bwMode="auto">
              <a:xfrm>
                <a:off x="1187" y="2836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08" name="Freeform 935"/>
              <p:cNvSpPr>
                <a:spLocks/>
              </p:cNvSpPr>
              <p:nvPr/>
            </p:nvSpPr>
            <p:spPr bwMode="auto">
              <a:xfrm>
                <a:off x="1199" y="284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3 h 3"/>
                  <a:gd name="T3" fmla="*/ 0 60000 65536"/>
                  <a:gd name="T4" fmla="*/ 0 60000 65536"/>
                  <a:gd name="T5" fmla="*/ 0 60000 65536"/>
                  <a:gd name="T6" fmla="*/ 0 h 3"/>
                  <a:gd name="T7" fmla="*/ 3 h 3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09" name="Line 936"/>
              <p:cNvSpPr>
                <a:spLocks noChangeShapeType="1"/>
              </p:cNvSpPr>
              <p:nvPr/>
            </p:nvSpPr>
            <p:spPr bwMode="auto">
              <a:xfrm>
                <a:off x="1211" y="2854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10" name="Line 937"/>
              <p:cNvSpPr>
                <a:spLocks noChangeShapeType="1"/>
              </p:cNvSpPr>
              <p:nvPr/>
            </p:nvSpPr>
            <p:spPr bwMode="auto">
              <a:xfrm>
                <a:off x="1223" y="2863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11" name="Line 938"/>
              <p:cNvSpPr>
                <a:spLocks noChangeShapeType="1"/>
              </p:cNvSpPr>
              <p:nvPr/>
            </p:nvSpPr>
            <p:spPr bwMode="auto">
              <a:xfrm>
                <a:off x="1238" y="2872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12" name="Line 939"/>
              <p:cNvSpPr>
                <a:spLocks noChangeShapeType="1"/>
              </p:cNvSpPr>
              <p:nvPr/>
            </p:nvSpPr>
            <p:spPr bwMode="auto">
              <a:xfrm>
                <a:off x="1250" y="2878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13" name="Line 940"/>
              <p:cNvSpPr>
                <a:spLocks noChangeShapeType="1"/>
              </p:cNvSpPr>
              <p:nvPr/>
            </p:nvSpPr>
            <p:spPr bwMode="auto">
              <a:xfrm>
                <a:off x="1265" y="2884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14" name="Line 941"/>
              <p:cNvSpPr>
                <a:spLocks noChangeShapeType="1"/>
              </p:cNvSpPr>
              <p:nvPr/>
            </p:nvSpPr>
            <p:spPr bwMode="auto">
              <a:xfrm>
                <a:off x="1283" y="2884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15" name="Line 942"/>
              <p:cNvSpPr>
                <a:spLocks noChangeShapeType="1"/>
              </p:cNvSpPr>
              <p:nvPr/>
            </p:nvSpPr>
            <p:spPr bwMode="auto">
              <a:xfrm>
                <a:off x="1298" y="2884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16" name="Freeform 943"/>
              <p:cNvSpPr>
                <a:spLocks/>
              </p:cNvSpPr>
              <p:nvPr/>
            </p:nvSpPr>
            <p:spPr bwMode="auto">
              <a:xfrm>
                <a:off x="1313" y="2881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60000 65536"/>
                  <a:gd name="T4" fmla="*/ 0 60000 65536"/>
                  <a:gd name="T5" fmla="*/ 0 60000 65536"/>
                  <a:gd name="T6" fmla="*/ 0 w 3"/>
                  <a:gd name="T7" fmla="*/ 3 w 3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17" name="Line 944"/>
              <p:cNvSpPr>
                <a:spLocks noChangeShapeType="1"/>
              </p:cNvSpPr>
              <p:nvPr/>
            </p:nvSpPr>
            <p:spPr bwMode="auto">
              <a:xfrm>
                <a:off x="1328" y="2878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18" name="Line 945"/>
              <p:cNvSpPr>
                <a:spLocks noChangeShapeType="1"/>
              </p:cNvSpPr>
              <p:nvPr/>
            </p:nvSpPr>
            <p:spPr bwMode="auto">
              <a:xfrm>
                <a:off x="1343" y="2878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19" name="Line 946"/>
              <p:cNvSpPr>
                <a:spLocks noChangeShapeType="1"/>
              </p:cNvSpPr>
              <p:nvPr/>
            </p:nvSpPr>
            <p:spPr bwMode="auto">
              <a:xfrm>
                <a:off x="1361" y="2875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20" name="Line 947"/>
              <p:cNvSpPr>
                <a:spLocks noChangeShapeType="1"/>
              </p:cNvSpPr>
              <p:nvPr/>
            </p:nvSpPr>
            <p:spPr bwMode="auto">
              <a:xfrm flipV="1">
                <a:off x="1376" y="2872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21" name="Line 948"/>
              <p:cNvSpPr>
                <a:spLocks noChangeShapeType="1"/>
              </p:cNvSpPr>
              <p:nvPr/>
            </p:nvSpPr>
            <p:spPr bwMode="auto">
              <a:xfrm>
                <a:off x="1391" y="2872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22" name="Line 949"/>
              <p:cNvSpPr>
                <a:spLocks noChangeShapeType="1"/>
              </p:cNvSpPr>
              <p:nvPr/>
            </p:nvSpPr>
            <p:spPr bwMode="auto">
              <a:xfrm>
                <a:off x="1406" y="2869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23" name="Line 950"/>
              <p:cNvSpPr>
                <a:spLocks noChangeShapeType="1"/>
              </p:cNvSpPr>
              <p:nvPr/>
            </p:nvSpPr>
            <p:spPr bwMode="auto">
              <a:xfrm flipV="1">
                <a:off x="1424" y="2866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24" name="Line 951"/>
              <p:cNvSpPr>
                <a:spLocks noChangeShapeType="1"/>
              </p:cNvSpPr>
              <p:nvPr/>
            </p:nvSpPr>
            <p:spPr bwMode="auto">
              <a:xfrm>
                <a:off x="1439" y="2866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25" name="Freeform 952"/>
              <p:cNvSpPr>
                <a:spLocks/>
              </p:cNvSpPr>
              <p:nvPr/>
            </p:nvSpPr>
            <p:spPr bwMode="auto">
              <a:xfrm>
                <a:off x="1454" y="2863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3 w 3"/>
                  <a:gd name="T3" fmla="*/ 0 60000 65536"/>
                  <a:gd name="T4" fmla="*/ 0 60000 65536"/>
                  <a:gd name="T5" fmla="*/ 0 60000 65536"/>
                  <a:gd name="T6" fmla="*/ 0 w 3"/>
                  <a:gd name="T7" fmla="*/ 3 w 3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26" name="Line 953"/>
              <p:cNvSpPr>
                <a:spLocks noChangeShapeType="1"/>
              </p:cNvSpPr>
              <p:nvPr/>
            </p:nvSpPr>
            <p:spPr bwMode="auto">
              <a:xfrm>
                <a:off x="1469" y="2860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27" name="Line 954"/>
              <p:cNvSpPr>
                <a:spLocks noChangeShapeType="1"/>
              </p:cNvSpPr>
              <p:nvPr/>
            </p:nvSpPr>
            <p:spPr bwMode="auto">
              <a:xfrm flipV="1">
                <a:off x="1484" y="2854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28" name="Line 955"/>
              <p:cNvSpPr>
                <a:spLocks noChangeShapeType="1"/>
              </p:cNvSpPr>
              <p:nvPr/>
            </p:nvSpPr>
            <p:spPr bwMode="auto">
              <a:xfrm>
                <a:off x="1499" y="2851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29" name="Line 956"/>
              <p:cNvSpPr>
                <a:spLocks noChangeShapeType="1"/>
              </p:cNvSpPr>
              <p:nvPr/>
            </p:nvSpPr>
            <p:spPr bwMode="auto">
              <a:xfrm flipV="1">
                <a:off x="1514" y="2845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30" name="Freeform 957"/>
              <p:cNvSpPr>
                <a:spLocks/>
              </p:cNvSpPr>
              <p:nvPr/>
            </p:nvSpPr>
            <p:spPr bwMode="auto">
              <a:xfrm>
                <a:off x="1529" y="284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60000 65536"/>
                  <a:gd name="T4" fmla="*/ 0 60000 65536"/>
                  <a:gd name="T5" fmla="*/ 0 60000 65536"/>
                  <a:gd name="T6" fmla="*/ 0 w 3"/>
                  <a:gd name="T7" fmla="*/ 3 w 3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31" name="Freeform 958"/>
              <p:cNvSpPr>
                <a:spLocks/>
              </p:cNvSpPr>
              <p:nvPr/>
            </p:nvSpPr>
            <p:spPr bwMode="auto">
              <a:xfrm>
                <a:off x="1544" y="2836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60000 65536"/>
                  <a:gd name="T4" fmla="*/ 0 60000 65536"/>
                  <a:gd name="T5" fmla="*/ 0 60000 65536"/>
                  <a:gd name="T6" fmla="*/ 0 w 3"/>
                  <a:gd name="T7" fmla="*/ 3 w 3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32" name="Line 959"/>
              <p:cNvSpPr>
                <a:spLocks noChangeShapeType="1"/>
              </p:cNvSpPr>
              <p:nvPr/>
            </p:nvSpPr>
            <p:spPr bwMode="auto">
              <a:xfrm flipV="1">
                <a:off x="1559" y="2827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33" name="Freeform 960"/>
              <p:cNvSpPr>
                <a:spLocks/>
              </p:cNvSpPr>
              <p:nvPr/>
            </p:nvSpPr>
            <p:spPr bwMode="auto">
              <a:xfrm>
                <a:off x="1571" y="2818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3 w 3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3"/>
                  <a:gd name="T11" fmla="*/ 3 w 3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34" name="Freeform 961"/>
              <p:cNvSpPr>
                <a:spLocks/>
              </p:cNvSpPr>
              <p:nvPr/>
            </p:nvSpPr>
            <p:spPr bwMode="auto">
              <a:xfrm>
                <a:off x="1595" y="2806"/>
                <a:ext cx="388" cy="342"/>
              </a:xfrm>
              <a:custGeom>
                <a:avLst/>
                <a:gdLst>
                  <a:gd name="T0" fmla="*/ 0 w 129"/>
                  <a:gd name="T1" fmla="*/ 0 h 114"/>
                  <a:gd name="T2" fmla="*/ 387437156 w 129"/>
                  <a:gd name="T3" fmla="*/ 889632234 h 114"/>
                  <a:gd name="T4" fmla="*/ 1923994820 w 129"/>
                  <a:gd name="T5" fmla="*/ 1635775398 h 114"/>
                  <a:gd name="T6" fmla="*/ 0 60000 65536"/>
                  <a:gd name="T7" fmla="*/ 0 60000 65536"/>
                  <a:gd name="T8" fmla="*/ 0 60000 65536"/>
                  <a:gd name="T9" fmla="*/ 0 w 129"/>
                  <a:gd name="T10" fmla="*/ 0 h 114"/>
                  <a:gd name="T11" fmla="*/ 129 w 129"/>
                  <a:gd name="T12" fmla="*/ 114 h 1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9" h="114">
                    <a:moveTo>
                      <a:pt x="0" y="0"/>
                    </a:moveTo>
                    <a:cubicBezTo>
                      <a:pt x="8" y="21"/>
                      <a:pt x="8" y="43"/>
                      <a:pt x="26" y="62"/>
                    </a:cubicBezTo>
                    <a:cubicBezTo>
                      <a:pt x="57" y="78"/>
                      <a:pt x="97" y="106"/>
                      <a:pt x="129" y="114"/>
                    </a:cubicBez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35" name="Line 962"/>
              <p:cNvSpPr>
                <a:spLocks noChangeShapeType="1"/>
              </p:cNvSpPr>
              <p:nvPr/>
            </p:nvSpPr>
            <p:spPr bwMode="auto">
              <a:xfrm>
                <a:off x="1601" y="2842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36" name="Line 963"/>
              <p:cNvSpPr>
                <a:spLocks noChangeShapeType="1"/>
              </p:cNvSpPr>
              <p:nvPr/>
            </p:nvSpPr>
            <p:spPr bwMode="auto">
              <a:xfrm>
                <a:off x="1616" y="2887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37" name="Line 964"/>
              <p:cNvSpPr>
                <a:spLocks noChangeShapeType="1"/>
              </p:cNvSpPr>
              <p:nvPr/>
            </p:nvSpPr>
            <p:spPr bwMode="auto">
              <a:xfrm>
                <a:off x="1619" y="2902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38" name="Freeform 965"/>
              <p:cNvSpPr>
                <a:spLocks/>
              </p:cNvSpPr>
              <p:nvPr/>
            </p:nvSpPr>
            <p:spPr bwMode="auto">
              <a:xfrm>
                <a:off x="1625" y="2917"/>
                <a:ext cx="0" cy="3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0 60000 65536"/>
                  <a:gd name="T4" fmla="*/ 0 60000 65536"/>
                  <a:gd name="T5" fmla="*/ 0 60000 65536"/>
                  <a:gd name="T6" fmla="*/ 0 h 3"/>
                  <a:gd name="T7" fmla="*/ 3 h 3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39" name="Line 966"/>
              <p:cNvSpPr>
                <a:spLocks noChangeShapeType="1"/>
              </p:cNvSpPr>
              <p:nvPr/>
            </p:nvSpPr>
            <p:spPr bwMode="auto">
              <a:xfrm>
                <a:off x="1628" y="2932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40" name="Line 967"/>
              <p:cNvSpPr>
                <a:spLocks noChangeShapeType="1"/>
              </p:cNvSpPr>
              <p:nvPr/>
            </p:nvSpPr>
            <p:spPr bwMode="auto">
              <a:xfrm>
                <a:off x="1634" y="2947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41" name="Line 968"/>
              <p:cNvSpPr>
                <a:spLocks noChangeShapeType="1"/>
              </p:cNvSpPr>
              <p:nvPr/>
            </p:nvSpPr>
            <p:spPr bwMode="auto">
              <a:xfrm>
                <a:off x="1643" y="2959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42" name="Line 969"/>
              <p:cNvSpPr>
                <a:spLocks noChangeShapeType="1"/>
              </p:cNvSpPr>
              <p:nvPr/>
            </p:nvSpPr>
            <p:spPr bwMode="auto">
              <a:xfrm>
                <a:off x="1673" y="2995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43" name="Freeform 970"/>
              <p:cNvSpPr>
                <a:spLocks/>
              </p:cNvSpPr>
              <p:nvPr/>
            </p:nvSpPr>
            <p:spPr bwMode="auto">
              <a:xfrm>
                <a:off x="1685" y="3004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3 w 3"/>
                  <a:gd name="T3" fmla="*/ 0 60000 65536"/>
                  <a:gd name="T4" fmla="*/ 0 60000 65536"/>
                  <a:gd name="T5" fmla="*/ 0 60000 65536"/>
                  <a:gd name="T6" fmla="*/ 0 w 3"/>
                  <a:gd name="T7" fmla="*/ 3 w 3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44" name="Line 971"/>
              <p:cNvSpPr>
                <a:spLocks noChangeShapeType="1"/>
              </p:cNvSpPr>
              <p:nvPr/>
            </p:nvSpPr>
            <p:spPr bwMode="auto">
              <a:xfrm>
                <a:off x="1700" y="3010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45" name="Line 972"/>
              <p:cNvSpPr>
                <a:spLocks noChangeShapeType="1"/>
              </p:cNvSpPr>
              <p:nvPr/>
            </p:nvSpPr>
            <p:spPr bwMode="auto">
              <a:xfrm>
                <a:off x="1712" y="3019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46" name="Line 973"/>
              <p:cNvSpPr>
                <a:spLocks noChangeShapeType="1"/>
              </p:cNvSpPr>
              <p:nvPr/>
            </p:nvSpPr>
            <p:spPr bwMode="auto">
              <a:xfrm>
                <a:off x="1727" y="3028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47" name="Freeform 974"/>
              <p:cNvSpPr>
                <a:spLocks/>
              </p:cNvSpPr>
              <p:nvPr/>
            </p:nvSpPr>
            <p:spPr bwMode="auto">
              <a:xfrm>
                <a:off x="1739" y="3037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3 w 3"/>
                  <a:gd name="T3" fmla="*/ 0 60000 65536"/>
                  <a:gd name="T4" fmla="*/ 0 60000 65536"/>
                  <a:gd name="T5" fmla="*/ 0 60000 65536"/>
                  <a:gd name="T6" fmla="*/ 0 w 3"/>
                  <a:gd name="T7" fmla="*/ 3 w 3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48" name="Line 975"/>
              <p:cNvSpPr>
                <a:spLocks noChangeShapeType="1"/>
              </p:cNvSpPr>
              <p:nvPr/>
            </p:nvSpPr>
            <p:spPr bwMode="auto">
              <a:xfrm>
                <a:off x="1754" y="3043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49" name="Line 976"/>
              <p:cNvSpPr>
                <a:spLocks noChangeShapeType="1"/>
              </p:cNvSpPr>
              <p:nvPr/>
            </p:nvSpPr>
            <p:spPr bwMode="auto">
              <a:xfrm>
                <a:off x="1766" y="3052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50" name="Line 977"/>
              <p:cNvSpPr>
                <a:spLocks noChangeShapeType="1"/>
              </p:cNvSpPr>
              <p:nvPr/>
            </p:nvSpPr>
            <p:spPr bwMode="auto">
              <a:xfrm>
                <a:off x="1793" y="3070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51" name="Line 978"/>
              <p:cNvSpPr>
                <a:spLocks noChangeShapeType="1"/>
              </p:cNvSpPr>
              <p:nvPr/>
            </p:nvSpPr>
            <p:spPr bwMode="auto">
              <a:xfrm>
                <a:off x="1808" y="3076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52" name="Line 979"/>
              <p:cNvSpPr>
                <a:spLocks noChangeShapeType="1"/>
              </p:cNvSpPr>
              <p:nvPr/>
            </p:nvSpPr>
            <p:spPr bwMode="auto">
              <a:xfrm>
                <a:off x="1820" y="3085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53" name="Line 980"/>
              <p:cNvSpPr>
                <a:spLocks noChangeShapeType="1"/>
              </p:cNvSpPr>
              <p:nvPr/>
            </p:nvSpPr>
            <p:spPr bwMode="auto">
              <a:xfrm>
                <a:off x="1847" y="3100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54" name="Freeform 981"/>
              <p:cNvSpPr>
                <a:spLocks/>
              </p:cNvSpPr>
              <p:nvPr/>
            </p:nvSpPr>
            <p:spPr bwMode="auto">
              <a:xfrm>
                <a:off x="1862" y="310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3 w 3"/>
                  <a:gd name="T3" fmla="*/ 0 60000 65536"/>
                  <a:gd name="T4" fmla="*/ 0 60000 65536"/>
                  <a:gd name="T5" fmla="*/ 0 60000 65536"/>
                  <a:gd name="T6" fmla="*/ 0 w 3"/>
                  <a:gd name="T7" fmla="*/ 3 w 3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55" name="Line 982"/>
              <p:cNvSpPr>
                <a:spLocks noChangeShapeType="1"/>
              </p:cNvSpPr>
              <p:nvPr/>
            </p:nvSpPr>
            <p:spPr bwMode="auto">
              <a:xfrm>
                <a:off x="1877" y="3115"/>
                <a:ext cx="0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56" name="Line 983"/>
              <p:cNvSpPr>
                <a:spLocks noChangeShapeType="1"/>
              </p:cNvSpPr>
              <p:nvPr/>
            </p:nvSpPr>
            <p:spPr bwMode="auto">
              <a:xfrm>
                <a:off x="1889" y="3121"/>
                <a:ext cx="3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57" name="Line 984"/>
              <p:cNvSpPr>
                <a:spLocks noChangeShapeType="1"/>
              </p:cNvSpPr>
              <p:nvPr/>
            </p:nvSpPr>
            <p:spPr bwMode="auto">
              <a:xfrm>
                <a:off x="1904" y="3130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58" name="Line 985"/>
              <p:cNvSpPr>
                <a:spLocks noChangeShapeType="1"/>
              </p:cNvSpPr>
              <p:nvPr/>
            </p:nvSpPr>
            <p:spPr bwMode="auto">
              <a:xfrm>
                <a:off x="1919" y="3136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59" name="Freeform 986"/>
              <p:cNvSpPr>
                <a:spLocks/>
              </p:cNvSpPr>
              <p:nvPr/>
            </p:nvSpPr>
            <p:spPr bwMode="auto">
              <a:xfrm>
                <a:off x="1935" y="3139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3 w 3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3"/>
                  <a:gd name="T11" fmla="*/ 3 w 3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60" name="Line 987"/>
              <p:cNvSpPr>
                <a:spLocks noChangeShapeType="1"/>
              </p:cNvSpPr>
              <p:nvPr/>
            </p:nvSpPr>
            <p:spPr bwMode="auto">
              <a:xfrm>
                <a:off x="1950" y="3145"/>
                <a:ext cx="3" cy="0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61" name="Freeform 988"/>
              <p:cNvSpPr>
                <a:spLocks/>
              </p:cNvSpPr>
              <p:nvPr/>
            </p:nvSpPr>
            <p:spPr bwMode="auto">
              <a:xfrm>
                <a:off x="938" y="1303"/>
                <a:ext cx="30" cy="24"/>
              </a:xfrm>
              <a:custGeom>
                <a:avLst/>
                <a:gdLst>
                  <a:gd name="T0" fmla="*/ 14348907 w 10"/>
                  <a:gd name="T1" fmla="*/ 0 h 8"/>
                  <a:gd name="T2" fmla="*/ 143489070 w 10"/>
                  <a:gd name="T3" fmla="*/ 71744535 h 8"/>
                  <a:gd name="T4" fmla="*/ 143489070 w 10"/>
                  <a:gd name="T5" fmla="*/ 114791256 h 8"/>
                  <a:gd name="T6" fmla="*/ 0 w 10"/>
                  <a:gd name="T7" fmla="*/ 43046721 h 8"/>
                  <a:gd name="T8" fmla="*/ 14348907 w 10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1" y="0"/>
                    </a:moveTo>
                    <a:lnTo>
                      <a:pt x="10" y="5"/>
                    </a:lnTo>
                    <a:lnTo>
                      <a:pt x="10" y="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62" name="Freeform 989"/>
              <p:cNvSpPr>
                <a:spLocks/>
              </p:cNvSpPr>
              <p:nvPr/>
            </p:nvSpPr>
            <p:spPr bwMode="auto">
              <a:xfrm>
                <a:off x="1007" y="1339"/>
                <a:ext cx="33" cy="21"/>
              </a:xfrm>
              <a:custGeom>
                <a:avLst/>
                <a:gdLst>
                  <a:gd name="T0" fmla="*/ 14348907 w 11"/>
                  <a:gd name="T1" fmla="*/ 0 h 7"/>
                  <a:gd name="T2" fmla="*/ 157837977 w 11"/>
                  <a:gd name="T3" fmla="*/ 71744535 h 7"/>
                  <a:gd name="T4" fmla="*/ 143489070 w 11"/>
                  <a:gd name="T5" fmla="*/ 100442349 h 7"/>
                  <a:gd name="T6" fmla="*/ 0 w 11"/>
                  <a:gd name="T7" fmla="*/ 43046721 h 7"/>
                  <a:gd name="T8" fmla="*/ 14348907 w 11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7"/>
                  <a:gd name="T17" fmla="*/ 11 w 1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7">
                    <a:moveTo>
                      <a:pt x="1" y="0"/>
                    </a:moveTo>
                    <a:lnTo>
                      <a:pt x="11" y="5"/>
                    </a:lnTo>
                    <a:lnTo>
                      <a:pt x="10" y="7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63" name="Freeform 990"/>
              <p:cNvSpPr>
                <a:spLocks/>
              </p:cNvSpPr>
              <p:nvPr/>
            </p:nvSpPr>
            <p:spPr bwMode="auto">
              <a:xfrm>
                <a:off x="1082" y="1366"/>
                <a:ext cx="36" cy="18"/>
              </a:xfrm>
              <a:custGeom>
                <a:avLst/>
                <a:gdLst>
                  <a:gd name="T0" fmla="*/ 14348907 w 12"/>
                  <a:gd name="T1" fmla="*/ 0 h 6"/>
                  <a:gd name="T2" fmla="*/ 172186884 w 12"/>
                  <a:gd name="T3" fmla="*/ 43046721 h 6"/>
                  <a:gd name="T4" fmla="*/ 157837977 w 12"/>
                  <a:gd name="T5" fmla="*/ 86093442 h 6"/>
                  <a:gd name="T6" fmla="*/ 0 w 12"/>
                  <a:gd name="T7" fmla="*/ 28697814 h 6"/>
                  <a:gd name="T8" fmla="*/ 14348907 w 12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6"/>
                  <a:gd name="T17" fmla="*/ 12 w 12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6">
                    <a:moveTo>
                      <a:pt x="1" y="0"/>
                    </a:moveTo>
                    <a:lnTo>
                      <a:pt x="12" y="3"/>
                    </a:lnTo>
                    <a:lnTo>
                      <a:pt x="11" y="6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64" name="Freeform 991"/>
              <p:cNvSpPr>
                <a:spLocks/>
              </p:cNvSpPr>
              <p:nvPr/>
            </p:nvSpPr>
            <p:spPr bwMode="auto">
              <a:xfrm>
                <a:off x="1163" y="1384"/>
                <a:ext cx="33" cy="12"/>
              </a:xfrm>
              <a:custGeom>
                <a:avLst/>
                <a:gdLst>
                  <a:gd name="T0" fmla="*/ 0 w 11"/>
                  <a:gd name="T1" fmla="*/ 0 h 4"/>
                  <a:gd name="T2" fmla="*/ 157837977 w 11"/>
                  <a:gd name="T3" fmla="*/ 28697814 h 4"/>
                  <a:gd name="T4" fmla="*/ 157837977 w 11"/>
                  <a:gd name="T5" fmla="*/ 57395628 h 4"/>
                  <a:gd name="T6" fmla="*/ 0 w 11"/>
                  <a:gd name="T7" fmla="*/ 43046721 h 4"/>
                  <a:gd name="T8" fmla="*/ 0 w 11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"/>
                  <a:gd name="T17" fmla="*/ 11 w 1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">
                    <a:moveTo>
                      <a:pt x="0" y="0"/>
                    </a:moveTo>
                    <a:lnTo>
                      <a:pt x="11" y="2"/>
                    </a:lnTo>
                    <a:lnTo>
                      <a:pt x="11" y="4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65" name="Freeform 992"/>
              <p:cNvSpPr>
                <a:spLocks/>
              </p:cNvSpPr>
              <p:nvPr/>
            </p:nvSpPr>
            <p:spPr bwMode="auto">
              <a:xfrm>
                <a:off x="1232" y="1393"/>
                <a:ext cx="36" cy="21"/>
              </a:xfrm>
              <a:custGeom>
                <a:avLst/>
                <a:gdLst>
                  <a:gd name="T0" fmla="*/ 0 w 12"/>
                  <a:gd name="T1" fmla="*/ 0 h 7"/>
                  <a:gd name="T2" fmla="*/ 172186884 w 12"/>
                  <a:gd name="T3" fmla="*/ 57395628 h 7"/>
                  <a:gd name="T4" fmla="*/ 157837977 w 12"/>
                  <a:gd name="T5" fmla="*/ 100442349 h 7"/>
                  <a:gd name="T6" fmla="*/ 0 w 12"/>
                  <a:gd name="T7" fmla="*/ 43046721 h 7"/>
                  <a:gd name="T8" fmla="*/ 0 w 12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7"/>
                  <a:gd name="T17" fmla="*/ 12 w 1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7">
                    <a:moveTo>
                      <a:pt x="0" y="0"/>
                    </a:moveTo>
                    <a:cubicBezTo>
                      <a:pt x="4" y="2"/>
                      <a:pt x="8" y="2"/>
                      <a:pt x="12" y="4"/>
                    </a:cubicBezTo>
                    <a:lnTo>
                      <a:pt x="11" y="7"/>
                    </a:lnTo>
                    <a:cubicBezTo>
                      <a:pt x="8" y="5"/>
                      <a:pt x="4" y="3"/>
                      <a:pt x="0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66" name="Freeform 993"/>
              <p:cNvSpPr>
                <a:spLocks/>
              </p:cNvSpPr>
              <p:nvPr/>
            </p:nvSpPr>
            <p:spPr bwMode="auto">
              <a:xfrm>
                <a:off x="1319" y="1435"/>
                <a:ext cx="33" cy="33"/>
              </a:xfrm>
              <a:custGeom>
                <a:avLst/>
                <a:gdLst>
                  <a:gd name="T0" fmla="*/ 14348907 w 11"/>
                  <a:gd name="T1" fmla="*/ 0 h 11"/>
                  <a:gd name="T2" fmla="*/ 157837977 w 11"/>
                  <a:gd name="T3" fmla="*/ 129140163 h 11"/>
                  <a:gd name="T4" fmla="*/ 157837977 w 11"/>
                  <a:gd name="T5" fmla="*/ 157837977 h 11"/>
                  <a:gd name="T6" fmla="*/ 0 w 11"/>
                  <a:gd name="T7" fmla="*/ 43046721 h 11"/>
                  <a:gd name="T8" fmla="*/ 14348907 w 11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1"/>
                  <a:gd name="T17" fmla="*/ 11 w 11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1">
                    <a:moveTo>
                      <a:pt x="1" y="0"/>
                    </a:moveTo>
                    <a:cubicBezTo>
                      <a:pt x="4" y="2"/>
                      <a:pt x="8" y="5"/>
                      <a:pt x="11" y="9"/>
                    </a:cubicBezTo>
                    <a:lnTo>
                      <a:pt x="11" y="11"/>
                    </a:lnTo>
                    <a:cubicBezTo>
                      <a:pt x="7" y="9"/>
                      <a:pt x="3" y="4"/>
                      <a:pt x="0" y="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67" name="Freeform 994"/>
              <p:cNvSpPr>
                <a:spLocks/>
              </p:cNvSpPr>
              <p:nvPr/>
            </p:nvSpPr>
            <p:spPr bwMode="auto">
              <a:xfrm>
                <a:off x="1397" y="1501"/>
                <a:ext cx="33" cy="36"/>
              </a:xfrm>
              <a:custGeom>
                <a:avLst/>
                <a:gdLst>
                  <a:gd name="T0" fmla="*/ 14348907 w 11"/>
                  <a:gd name="T1" fmla="*/ 0 h 12"/>
                  <a:gd name="T2" fmla="*/ 157837977 w 11"/>
                  <a:gd name="T3" fmla="*/ 129140163 h 12"/>
                  <a:gd name="T4" fmla="*/ 143489070 w 11"/>
                  <a:gd name="T5" fmla="*/ 172186884 h 12"/>
                  <a:gd name="T6" fmla="*/ 0 w 11"/>
                  <a:gd name="T7" fmla="*/ 43046721 h 12"/>
                  <a:gd name="T8" fmla="*/ 14348907 w 11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2"/>
                  <a:gd name="T17" fmla="*/ 11 w 1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2">
                    <a:moveTo>
                      <a:pt x="1" y="0"/>
                    </a:moveTo>
                    <a:cubicBezTo>
                      <a:pt x="4" y="3"/>
                      <a:pt x="7" y="6"/>
                      <a:pt x="11" y="9"/>
                    </a:cubicBezTo>
                    <a:lnTo>
                      <a:pt x="10" y="12"/>
                    </a:lnTo>
                    <a:cubicBezTo>
                      <a:pt x="6" y="9"/>
                      <a:pt x="3" y="5"/>
                      <a:pt x="0" y="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68" name="Freeform 995"/>
              <p:cNvSpPr>
                <a:spLocks/>
              </p:cNvSpPr>
              <p:nvPr/>
            </p:nvSpPr>
            <p:spPr bwMode="auto">
              <a:xfrm>
                <a:off x="1466" y="1555"/>
                <a:ext cx="36" cy="30"/>
              </a:xfrm>
              <a:custGeom>
                <a:avLst/>
                <a:gdLst>
                  <a:gd name="T0" fmla="*/ 14348907 w 12"/>
                  <a:gd name="T1" fmla="*/ 0 h 10"/>
                  <a:gd name="T2" fmla="*/ 172186884 w 12"/>
                  <a:gd name="T3" fmla="*/ 100442349 h 10"/>
                  <a:gd name="T4" fmla="*/ 157837977 w 12"/>
                  <a:gd name="T5" fmla="*/ 143489070 h 10"/>
                  <a:gd name="T6" fmla="*/ 0 w 12"/>
                  <a:gd name="T7" fmla="*/ 43046721 h 10"/>
                  <a:gd name="T8" fmla="*/ 14348907 w 12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0"/>
                  <a:gd name="T17" fmla="*/ 12 w 12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0">
                    <a:moveTo>
                      <a:pt x="1" y="0"/>
                    </a:moveTo>
                    <a:cubicBezTo>
                      <a:pt x="4" y="2"/>
                      <a:pt x="8" y="4"/>
                      <a:pt x="12" y="7"/>
                    </a:cubicBezTo>
                    <a:lnTo>
                      <a:pt x="11" y="10"/>
                    </a:lnTo>
                    <a:cubicBezTo>
                      <a:pt x="7" y="7"/>
                      <a:pt x="3" y="4"/>
                      <a:pt x="0" y="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69" name="Freeform 996"/>
              <p:cNvSpPr>
                <a:spLocks/>
              </p:cNvSpPr>
              <p:nvPr/>
            </p:nvSpPr>
            <p:spPr bwMode="auto">
              <a:xfrm>
                <a:off x="1550" y="1603"/>
                <a:ext cx="45" cy="18"/>
              </a:xfrm>
              <a:custGeom>
                <a:avLst/>
                <a:gdLst>
                  <a:gd name="T0" fmla="*/ 14348907 w 15"/>
                  <a:gd name="T1" fmla="*/ 0 h 6"/>
                  <a:gd name="T2" fmla="*/ 215233605 w 15"/>
                  <a:gd name="T3" fmla="*/ 43046721 h 6"/>
                  <a:gd name="T4" fmla="*/ 200884698 w 15"/>
                  <a:gd name="T5" fmla="*/ 86093442 h 6"/>
                  <a:gd name="T6" fmla="*/ 0 w 15"/>
                  <a:gd name="T7" fmla="*/ 43046721 h 6"/>
                  <a:gd name="T8" fmla="*/ 14348907 w 15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6"/>
                  <a:gd name="T17" fmla="*/ 15 w 1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6">
                    <a:moveTo>
                      <a:pt x="1" y="0"/>
                    </a:moveTo>
                    <a:cubicBezTo>
                      <a:pt x="5" y="1"/>
                      <a:pt x="9" y="3"/>
                      <a:pt x="15" y="3"/>
                    </a:cubicBezTo>
                    <a:lnTo>
                      <a:pt x="14" y="6"/>
                    </a:lnTo>
                    <a:cubicBezTo>
                      <a:pt x="10" y="5"/>
                      <a:pt x="4" y="4"/>
                      <a:pt x="0" y="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70" name="Freeform 997"/>
              <p:cNvSpPr>
                <a:spLocks/>
              </p:cNvSpPr>
              <p:nvPr/>
            </p:nvSpPr>
            <p:spPr bwMode="auto">
              <a:xfrm>
                <a:off x="1637" y="1618"/>
                <a:ext cx="45" cy="12"/>
              </a:xfrm>
              <a:custGeom>
                <a:avLst/>
                <a:gdLst>
                  <a:gd name="T0" fmla="*/ 0 w 15"/>
                  <a:gd name="T1" fmla="*/ 0 h 4"/>
                  <a:gd name="T2" fmla="*/ 215233605 w 15"/>
                  <a:gd name="T3" fmla="*/ 14348907 h 4"/>
                  <a:gd name="T4" fmla="*/ 215233605 w 15"/>
                  <a:gd name="T5" fmla="*/ 57395628 h 4"/>
                  <a:gd name="T6" fmla="*/ 0 w 15"/>
                  <a:gd name="T7" fmla="*/ 43046721 h 4"/>
                  <a:gd name="T8" fmla="*/ 0 w 1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4"/>
                  <a:gd name="T17" fmla="*/ 15 w 1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4">
                    <a:moveTo>
                      <a:pt x="0" y="0"/>
                    </a:moveTo>
                    <a:lnTo>
                      <a:pt x="15" y="1"/>
                    </a:lnTo>
                    <a:lnTo>
                      <a:pt x="15" y="4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71" name="Freeform 998"/>
              <p:cNvSpPr>
                <a:spLocks/>
              </p:cNvSpPr>
              <p:nvPr/>
            </p:nvSpPr>
            <p:spPr bwMode="auto">
              <a:xfrm>
                <a:off x="1778" y="1600"/>
                <a:ext cx="45" cy="15"/>
              </a:xfrm>
              <a:custGeom>
                <a:avLst/>
                <a:gdLst>
                  <a:gd name="T0" fmla="*/ 0 w 15"/>
                  <a:gd name="T1" fmla="*/ 43046721 h 5"/>
                  <a:gd name="T2" fmla="*/ 215233605 w 15"/>
                  <a:gd name="T3" fmla="*/ 0 h 5"/>
                  <a:gd name="T4" fmla="*/ 215233605 w 15"/>
                  <a:gd name="T5" fmla="*/ 43046721 h 5"/>
                  <a:gd name="T6" fmla="*/ 0 w 15"/>
                  <a:gd name="T7" fmla="*/ 71744535 h 5"/>
                  <a:gd name="T8" fmla="*/ 0 w 15"/>
                  <a:gd name="T9" fmla="*/ 43046721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5"/>
                  <a:gd name="T17" fmla="*/ 15 w 15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5">
                    <a:moveTo>
                      <a:pt x="0" y="3"/>
                    </a:moveTo>
                    <a:lnTo>
                      <a:pt x="15" y="0"/>
                    </a:lnTo>
                    <a:lnTo>
                      <a:pt x="15" y="3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72" name="Freeform 999"/>
              <p:cNvSpPr>
                <a:spLocks/>
              </p:cNvSpPr>
              <p:nvPr/>
            </p:nvSpPr>
            <p:spPr bwMode="auto">
              <a:xfrm>
                <a:off x="1868" y="1591"/>
                <a:ext cx="45" cy="12"/>
              </a:xfrm>
              <a:custGeom>
                <a:avLst/>
                <a:gdLst>
                  <a:gd name="T0" fmla="*/ 0 w 15"/>
                  <a:gd name="T1" fmla="*/ 28697814 h 4"/>
                  <a:gd name="T2" fmla="*/ 215233605 w 15"/>
                  <a:gd name="T3" fmla="*/ 0 h 4"/>
                  <a:gd name="T4" fmla="*/ 215233605 w 15"/>
                  <a:gd name="T5" fmla="*/ 43046721 h 4"/>
                  <a:gd name="T6" fmla="*/ 0 w 15"/>
                  <a:gd name="T7" fmla="*/ 57395628 h 4"/>
                  <a:gd name="T8" fmla="*/ 0 w 15"/>
                  <a:gd name="T9" fmla="*/ 2869781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4"/>
                  <a:gd name="T17" fmla="*/ 15 w 1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4">
                    <a:moveTo>
                      <a:pt x="0" y="2"/>
                    </a:moveTo>
                    <a:lnTo>
                      <a:pt x="15" y="0"/>
                    </a:lnTo>
                    <a:lnTo>
                      <a:pt x="15" y="3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73" name="Freeform 1000"/>
              <p:cNvSpPr>
                <a:spLocks/>
              </p:cNvSpPr>
              <p:nvPr/>
            </p:nvSpPr>
            <p:spPr bwMode="auto">
              <a:xfrm>
                <a:off x="1959" y="1573"/>
                <a:ext cx="45" cy="18"/>
              </a:xfrm>
              <a:custGeom>
                <a:avLst/>
                <a:gdLst>
                  <a:gd name="T0" fmla="*/ 0 w 15"/>
                  <a:gd name="T1" fmla="*/ 57395628 h 6"/>
                  <a:gd name="T2" fmla="*/ 200884698 w 15"/>
                  <a:gd name="T3" fmla="*/ 0 h 6"/>
                  <a:gd name="T4" fmla="*/ 215233605 w 15"/>
                  <a:gd name="T5" fmla="*/ 43046721 h 6"/>
                  <a:gd name="T6" fmla="*/ 0 w 15"/>
                  <a:gd name="T7" fmla="*/ 86093442 h 6"/>
                  <a:gd name="T8" fmla="*/ 0 w 15"/>
                  <a:gd name="T9" fmla="*/ 57395628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6"/>
                  <a:gd name="T17" fmla="*/ 15 w 1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6">
                    <a:moveTo>
                      <a:pt x="0" y="4"/>
                    </a:moveTo>
                    <a:lnTo>
                      <a:pt x="14" y="0"/>
                    </a:lnTo>
                    <a:lnTo>
                      <a:pt x="15" y="3"/>
                    </a:lnTo>
                    <a:lnTo>
                      <a:pt x="0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74" name="Freeform 1001"/>
              <p:cNvSpPr>
                <a:spLocks/>
              </p:cNvSpPr>
              <p:nvPr/>
            </p:nvSpPr>
            <p:spPr bwMode="auto">
              <a:xfrm>
                <a:off x="1607" y="1660"/>
                <a:ext cx="27" cy="36"/>
              </a:xfrm>
              <a:custGeom>
                <a:avLst/>
                <a:gdLst>
                  <a:gd name="T0" fmla="*/ 129140163 w 9"/>
                  <a:gd name="T1" fmla="*/ 14348907 h 12"/>
                  <a:gd name="T2" fmla="*/ 114791256 w 9"/>
                  <a:gd name="T3" fmla="*/ 0 h 12"/>
                  <a:gd name="T4" fmla="*/ 0 w 9"/>
                  <a:gd name="T5" fmla="*/ 157837977 h 12"/>
                  <a:gd name="T6" fmla="*/ 14348907 w 9"/>
                  <a:gd name="T7" fmla="*/ 172186884 h 12"/>
                  <a:gd name="T8" fmla="*/ 129140163 w 9"/>
                  <a:gd name="T9" fmla="*/ 14348907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2"/>
                  <a:gd name="T17" fmla="*/ 9 w 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2">
                    <a:moveTo>
                      <a:pt x="9" y="1"/>
                    </a:moveTo>
                    <a:lnTo>
                      <a:pt x="8" y="0"/>
                    </a:lnTo>
                    <a:lnTo>
                      <a:pt x="0" y="11"/>
                    </a:lnTo>
                    <a:lnTo>
                      <a:pt x="1" y="12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75" name="Freeform 1002"/>
              <p:cNvSpPr>
                <a:spLocks/>
              </p:cNvSpPr>
              <p:nvPr/>
            </p:nvSpPr>
            <p:spPr bwMode="auto">
              <a:xfrm>
                <a:off x="1550" y="1735"/>
                <a:ext cx="27" cy="36"/>
              </a:xfrm>
              <a:custGeom>
                <a:avLst/>
                <a:gdLst>
                  <a:gd name="T0" fmla="*/ 129140163 w 9"/>
                  <a:gd name="T1" fmla="*/ 14348907 h 12"/>
                  <a:gd name="T2" fmla="*/ 114791256 w 9"/>
                  <a:gd name="T3" fmla="*/ 0 h 12"/>
                  <a:gd name="T4" fmla="*/ 0 w 9"/>
                  <a:gd name="T5" fmla="*/ 143489070 h 12"/>
                  <a:gd name="T6" fmla="*/ 28697814 w 9"/>
                  <a:gd name="T7" fmla="*/ 172186884 h 12"/>
                  <a:gd name="T8" fmla="*/ 129140163 w 9"/>
                  <a:gd name="T9" fmla="*/ 14348907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2"/>
                  <a:gd name="T17" fmla="*/ 9 w 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2">
                    <a:moveTo>
                      <a:pt x="9" y="1"/>
                    </a:moveTo>
                    <a:lnTo>
                      <a:pt x="8" y="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76" name="Freeform 1003"/>
              <p:cNvSpPr>
                <a:spLocks/>
              </p:cNvSpPr>
              <p:nvPr/>
            </p:nvSpPr>
            <p:spPr bwMode="auto">
              <a:xfrm>
                <a:off x="1523" y="1807"/>
                <a:ext cx="21" cy="39"/>
              </a:xfrm>
              <a:custGeom>
                <a:avLst/>
                <a:gdLst>
                  <a:gd name="T0" fmla="*/ 100442349 w 7"/>
                  <a:gd name="T1" fmla="*/ 0 h 13"/>
                  <a:gd name="T2" fmla="*/ 71744535 w 7"/>
                  <a:gd name="T3" fmla="*/ 0 h 13"/>
                  <a:gd name="T4" fmla="*/ 0 w 7"/>
                  <a:gd name="T5" fmla="*/ 172186884 h 13"/>
                  <a:gd name="T6" fmla="*/ 43046721 w 7"/>
                  <a:gd name="T7" fmla="*/ 186535791 h 13"/>
                  <a:gd name="T8" fmla="*/ 100442349 w 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3"/>
                  <a:gd name="T17" fmla="*/ 7 w 7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3">
                    <a:moveTo>
                      <a:pt x="7" y="0"/>
                    </a:moveTo>
                    <a:lnTo>
                      <a:pt x="5" y="0"/>
                    </a:lnTo>
                    <a:lnTo>
                      <a:pt x="0" y="12"/>
                    </a:lnTo>
                    <a:lnTo>
                      <a:pt x="3" y="1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77" name="Freeform 1004"/>
              <p:cNvSpPr>
                <a:spLocks/>
              </p:cNvSpPr>
              <p:nvPr/>
            </p:nvSpPr>
            <p:spPr bwMode="auto">
              <a:xfrm>
                <a:off x="1502" y="1945"/>
                <a:ext cx="9" cy="42"/>
              </a:xfrm>
              <a:custGeom>
                <a:avLst/>
                <a:gdLst>
                  <a:gd name="T0" fmla="*/ 43046721 w 3"/>
                  <a:gd name="T1" fmla="*/ 14348907 h 14"/>
                  <a:gd name="T2" fmla="*/ 0 w 3"/>
                  <a:gd name="T3" fmla="*/ 0 h 14"/>
                  <a:gd name="T4" fmla="*/ 14348907 w 3"/>
                  <a:gd name="T5" fmla="*/ 200884698 h 14"/>
                  <a:gd name="T6" fmla="*/ 43046721 w 3"/>
                  <a:gd name="T7" fmla="*/ 186535791 h 14"/>
                  <a:gd name="T8" fmla="*/ 43046721 w 3"/>
                  <a:gd name="T9" fmla="*/ 1434890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4"/>
                  <a:gd name="T17" fmla="*/ 3 w 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4">
                    <a:moveTo>
                      <a:pt x="3" y="1"/>
                    </a:moveTo>
                    <a:lnTo>
                      <a:pt x="0" y="0"/>
                    </a:lnTo>
                    <a:lnTo>
                      <a:pt x="1" y="14"/>
                    </a:lnTo>
                    <a:lnTo>
                      <a:pt x="3" y="1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78" name="Freeform 1005"/>
              <p:cNvSpPr>
                <a:spLocks/>
              </p:cNvSpPr>
              <p:nvPr/>
            </p:nvSpPr>
            <p:spPr bwMode="auto">
              <a:xfrm>
                <a:off x="1487" y="2077"/>
                <a:ext cx="12" cy="39"/>
              </a:xfrm>
              <a:custGeom>
                <a:avLst/>
                <a:gdLst>
                  <a:gd name="T0" fmla="*/ 57395628 w 4"/>
                  <a:gd name="T1" fmla="*/ 0 h 13"/>
                  <a:gd name="T2" fmla="*/ 14348907 w 4"/>
                  <a:gd name="T3" fmla="*/ 0 h 13"/>
                  <a:gd name="T4" fmla="*/ 0 w 4"/>
                  <a:gd name="T5" fmla="*/ 186535791 h 13"/>
                  <a:gd name="T6" fmla="*/ 43046721 w 4"/>
                  <a:gd name="T7" fmla="*/ 186535791 h 13"/>
                  <a:gd name="T8" fmla="*/ 57395628 w 4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0"/>
                    </a:moveTo>
                    <a:lnTo>
                      <a:pt x="1" y="0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79" name="Freeform 1006"/>
              <p:cNvSpPr>
                <a:spLocks/>
              </p:cNvSpPr>
              <p:nvPr/>
            </p:nvSpPr>
            <p:spPr bwMode="auto">
              <a:xfrm>
                <a:off x="1475" y="2164"/>
                <a:ext cx="15" cy="36"/>
              </a:xfrm>
              <a:custGeom>
                <a:avLst/>
                <a:gdLst>
                  <a:gd name="T0" fmla="*/ 71744535 w 5"/>
                  <a:gd name="T1" fmla="*/ 0 h 12"/>
                  <a:gd name="T2" fmla="*/ 43046721 w 5"/>
                  <a:gd name="T3" fmla="*/ 0 h 12"/>
                  <a:gd name="T4" fmla="*/ 0 w 5"/>
                  <a:gd name="T5" fmla="*/ 172186884 h 12"/>
                  <a:gd name="T6" fmla="*/ 28697814 w 5"/>
                  <a:gd name="T7" fmla="*/ 172186884 h 12"/>
                  <a:gd name="T8" fmla="*/ 71744535 w 5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2"/>
                  <a:gd name="T17" fmla="*/ 5 w 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2">
                    <a:moveTo>
                      <a:pt x="5" y="0"/>
                    </a:moveTo>
                    <a:lnTo>
                      <a:pt x="3" y="0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80" name="Freeform 1007"/>
              <p:cNvSpPr>
                <a:spLocks/>
              </p:cNvSpPr>
              <p:nvPr/>
            </p:nvSpPr>
            <p:spPr bwMode="auto">
              <a:xfrm>
                <a:off x="1469" y="2395"/>
                <a:ext cx="18" cy="45"/>
              </a:xfrm>
              <a:custGeom>
                <a:avLst/>
                <a:gdLst>
                  <a:gd name="T0" fmla="*/ 43046721 w 6"/>
                  <a:gd name="T1" fmla="*/ 0 h 15"/>
                  <a:gd name="T2" fmla="*/ 0 w 6"/>
                  <a:gd name="T3" fmla="*/ 14348907 h 15"/>
                  <a:gd name="T4" fmla="*/ 57395628 w 6"/>
                  <a:gd name="T5" fmla="*/ 215233605 h 15"/>
                  <a:gd name="T6" fmla="*/ 86093442 w 6"/>
                  <a:gd name="T7" fmla="*/ 200884698 h 15"/>
                  <a:gd name="T8" fmla="*/ 43046721 w 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5"/>
                  <a:gd name="T17" fmla="*/ 6 w 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5">
                    <a:moveTo>
                      <a:pt x="3" y="0"/>
                    </a:moveTo>
                    <a:lnTo>
                      <a:pt x="0" y="1"/>
                    </a:lnTo>
                    <a:lnTo>
                      <a:pt x="4" y="15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81" name="Freeform 1008"/>
              <p:cNvSpPr>
                <a:spLocks/>
              </p:cNvSpPr>
              <p:nvPr/>
            </p:nvSpPr>
            <p:spPr bwMode="auto">
              <a:xfrm>
                <a:off x="1493" y="2488"/>
                <a:ext cx="18" cy="45"/>
              </a:xfrm>
              <a:custGeom>
                <a:avLst/>
                <a:gdLst>
                  <a:gd name="T0" fmla="*/ 43046721 w 6"/>
                  <a:gd name="T1" fmla="*/ 0 h 15"/>
                  <a:gd name="T2" fmla="*/ 0 w 6"/>
                  <a:gd name="T3" fmla="*/ 14348907 h 15"/>
                  <a:gd name="T4" fmla="*/ 57395628 w 6"/>
                  <a:gd name="T5" fmla="*/ 215233605 h 15"/>
                  <a:gd name="T6" fmla="*/ 86093442 w 6"/>
                  <a:gd name="T7" fmla="*/ 200884698 h 15"/>
                  <a:gd name="T8" fmla="*/ 43046721 w 6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5"/>
                  <a:gd name="T17" fmla="*/ 6 w 6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5">
                    <a:moveTo>
                      <a:pt x="3" y="0"/>
                    </a:moveTo>
                    <a:lnTo>
                      <a:pt x="0" y="1"/>
                    </a:lnTo>
                    <a:lnTo>
                      <a:pt x="4" y="15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82" name="Freeform 1009"/>
              <p:cNvSpPr>
                <a:spLocks/>
              </p:cNvSpPr>
              <p:nvPr/>
            </p:nvSpPr>
            <p:spPr bwMode="auto">
              <a:xfrm>
                <a:off x="1547" y="2617"/>
                <a:ext cx="21" cy="48"/>
              </a:xfrm>
              <a:custGeom>
                <a:avLst/>
                <a:gdLst>
                  <a:gd name="T0" fmla="*/ 28697814 w 7"/>
                  <a:gd name="T1" fmla="*/ 0 h 16"/>
                  <a:gd name="T2" fmla="*/ 0 w 7"/>
                  <a:gd name="T3" fmla="*/ 28697814 h 16"/>
                  <a:gd name="T4" fmla="*/ 71744535 w 7"/>
                  <a:gd name="T5" fmla="*/ 229582512 h 16"/>
                  <a:gd name="T6" fmla="*/ 100442349 w 7"/>
                  <a:gd name="T7" fmla="*/ 200884698 h 16"/>
                  <a:gd name="T8" fmla="*/ 28697814 w 7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6"/>
                  <a:gd name="T17" fmla="*/ 7 w 7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6">
                    <a:moveTo>
                      <a:pt x="2" y="0"/>
                    </a:moveTo>
                    <a:lnTo>
                      <a:pt x="0" y="2"/>
                    </a:lnTo>
                    <a:lnTo>
                      <a:pt x="5" y="16"/>
                    </a:lnTo>
                    <a:lnTo>
                      <a:pt x="7" y="1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83" name="Freeform 1010"/>
              <p:cNvSpPr>
                <a:spLocks/>
              </p:cNvSpPr>
              <p:nvPr/>
            </p:nvSpPr>
            <p:spPr bwMode="auto">
              <a:xfrm>
                <a:off x="1571" y="2707"/>
                <a:ext cx="15" cy="48"/>
              </a:xfrm>
              <a:custGeom>
                <a:avLst/>
                <a:gdLst>
                  <a:gd name="T0" fmla="*/ 43046721 w 5"/>
                  <a:gd name="T1" fmla="*/ 0 h 16"/>
                  <a:gd name="T2" fmla="*/ 0 w 5"/>
                  <a:gd name="T3" fmla="*/ 0 h 16"/>
                  <a:gd name="T4" fmla="*/ 28697814 w 5"/>
                  <a:gd name="T5" fmla="*/ 229582512 h 16"/>
                  <a:gd name="T6" fmla="*/ 71744535 w 5"/>
                  <a:gd name="T7" fmla="*/ 215233605 h 16"/>
                  <a:gd name="T8" fmla="*/ 43046721 w 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6"/>
                  <a:gd name="T17" fmla="*/ 5 w 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6">
                    <a:moveTo>
                      <a:pt x="3" y="0"/>
                    </a:moveTo>
                    <a:lnTo>
                      <a:pt x="0" y="0"/>
                    </a:lnTo>
                    <a:lnTo>
                      <a:pt x="2" y="16"/>
                    </a:lnTo>
                    <a:lnTo>
                      <a:pt x="5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84" name="Freeform 1011"/>
              <p:cNvSpPr>
                <a:spLocks/>
              </p:cNvSpPr>
              <p:nvPr/>
            </p:nvSpPr>
            <p:spPr bwMode="auto">
              <a:xfrm>
                <a:off x="1574" y="2845"/>
                <a:ext cx="15" cy="48"/>
              </a:xfrm>
              <a:custGeom>
                <a:avLst/>
                <a:gdLst>
                  <a:gd name="T0" fmla="*/ 71744535 w 5"/>
                  <a:gd name="T1" fmla="*/ 0 h 16"/>
                  <a:gd name="T2" fmla="*/ 28697814 w 5"/>
                  <a:gd name="T3" fmla="*/ 0 h 16"/>
                  <a:gd name="T4" fmla="*/ 0 w 5"/>
                  <a:gd name="T5" fmla="*/ 215233605 h 16"/>
                  <a:gd name="T6" fmla="*/ 43046721 w 5"/>
                  <a:gd name="T7" fmla="*/ 229582512 h 16"/>
                  <a:gd name="T8" fmla="*/ 71744535 w 5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6"/>
                  <a:gd name="T17" fmla="*/ 5 w 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6">
                    <a:moveTo>
                      <a:pt x="5" y="0"/>
                    </a:moveTo>
                    <a:lnTo>
                      <a:pt x="2" y="0"/>
                    </a:lnTo>
                    <a:lnTo>
                      <a:pt x="0" y="15"/>
                    </a:lnTo>
                    <a:lnTo>
                      <a:pt x="3" y="1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85" name="Freeform 1012"/>
              <p:cNvSpPr>
                <a:spLocks/>
              </p:cNvSpPr>
              <p:nvPr/>
            </p:nvSpPr>
            <p:spPr bwMode="auto">
              <a:xfrm>
                <a:off x="1535" y="2992"/>
                <a:ext cx="21" cy="42"/>
              </a:xfrm>
              <a:custGeom>
                <a:avLst/>
                <a:gdLst>
                  <a:gd name="T0" fmla="*/ 100442349 w 7"/>
                  <a:gd name="T1" fmla="*/ 0 h 14"/>
                  <a:gd name="T2" fmla="*/ 57395628 w 7"/>
                  <a:gd name="T3" fmla="*/ 0 h 14"/>
                  <a:gd name="T4" fmla="*/ 0 w 7"/>
                  <a:gd name="T5" fmla="*/ 200884698 h 14"/>
                  <a:gd name="T6" fmla="*/ 43046721 w 7"/>
                  <a:gd name="T7" fmla="*/ 200884698 h 14"/>
                  <a:gd name="T8" fmla="*/ 100442349 w 7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4"/>
                  <a:gd name="T17" fmla="*/ 7 w 7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4">
                    <a:moveTo>
                      <a:pt x="7" y="0"/>
                    </a:moveTo>
                    <a:lnTo>
                      <a:pt x="4" y="0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86" name="Freeform 1013"/>
              <p:cNvSpPr>
                <a:spLocks/>
              </p:cNvSpPr>
              <p:nvPr/>
            </p:nvSpPr>
            <p:spPr bwMode="auto">
              <a:xfrm>
                <a:off x="620" y="3421"/>
                <a:ext cx="42" cy="24"/>
              </a:xfrm>
              <a:custGeom>
                <a:avLst/>
                <a:gdLst>
                  <a:gd name="T0" fmla="*/ 0 w 14"/>
                  <a:gd name="T1" fmla="*/ 86093442 h 8"/>
                  <a:gd name="T2" fmla="*/ 186535791 w 14"/>
                  <a:gd name="T3" fmla="*/ 0 h 8"/>
                  <a:gd name="T4" fmla="*/ 200884698 w 14"/>
                  <a:gd name="T5" fmla="*/ 43046721 h 8"/>
                  <a:gd name="T6" fmla="*/ 14348907 w 14"/>
                  <a:gd name="T7" fmla="*/ 114791256 h 8"/>
                  <a:gd name="T8" fmla="*/ 0 w 14"/>
                  <a:gd name="T9" fmla="*/ 86093442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8"/>
                  <a:gd name="T17" fmla="*/ 14 w 1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8">
                    <a:moveTo>
                      <a:pt x="0" y="6"/>
                    </a:moveTo>
                    <a:lnTo>
                      <a:pt x="13" y="0"/>
                    </a:lnTo>
                    <a:lnTo>
                      <a:pt x="14" y="3"/>
                    </a:lnTo>
                    <a:lnTo>
                      <a:pt x="1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87" name="Freeform 1014"/>
              <p:cNvSpPr>
                <a:spLocks/>
              </p:cNvSpPr>
              <p:nvPr/>
            </p:nvSpPr>
            <p:spPr bwMode="auto">
              <a:xfrm>
                <a:off x="713" y="3370"/>
                <a:ext cx="42" cy="30"/>
              </a:xfrm>
              <a:custGeom>
                <a:avLst/>
                <a:gdLst>
                  <a:gd name="T0" fmla="*/ 0 w 14"/>
                  <a:gd name="T1" fmla="*/ 114791256 h 10"/>
                  <a:gd name="T2" fmla="*/ 172186884 w 14"/>
                  <a:gd name="T3" fmla="*/ 0 h 10"/>
                  <a:gd name="T4" fmla="*/ 200884698 w 14"/>
                  <a:gd name="T5" fmla="*/ 14348907 h 10"/>
                  <a:gd name="T6" fmla="*/ 28697814 w 14"/>
                  <a:gd name="T7" fmla="*/ 143489070 h 10"/>
                  <a:gd name="T8" fmla="*/ 0 w 14"/>
                  <a:gd name="T9" fmla="*/ 114791256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0"/>
                  <a:gd name="T17" fmla="*/ 14 w 1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0">
                    <a:moveTo>
                      <a:pt x="0" y="8"/>
                    </a:moveTo>
                    <a:lnTo>
                      <a:pt x="12" y="0"/>
                    </a:lnTo>
                    <a:lnTo>
                      <a:pt x="14" y="1"/>
                    </a:lnTo>
                    <a:lnTo>
                      <a:pt x="2" y="1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88" name="Freeform 1015"/>
              <p:cNvSpPr>
                <a:spLocks/>
              </p:cNvSpPr>
              <p:nvPr/>
            </p:nvSpPr>
            <p:spPr bwMode="auto">
              <a:xfrm>
                <a:off x="797" y="3301"/>
                <a:ext cx="42" cy="36"/>
              </a:xfrm>
              <a:custGeom>
                <a:avLst/>
                <a:gdLst>
                  <a:gd name="T0" fmla="*/ 0 w 14"/>
                  <a:gd name="T1" fmla="*/ 129140163 h 12"/>
                  <a:gd name="T2" fmla="*/ 172186884 w 14"/>
                  <a:gd name="T3" fmla="*/ 0 h 12"/>
                  <a:gd name="T4" fmla="*/ 200884698 w 14"/>
                  <a:gd name="T5" fmla="*/ 28697814 h 12"/>
                  <a:gd name="T6" fmla="*/ 14348907 w 14"/>
                  <a:gd name="T7" fmla="*/ 172186884 h 12"/>
                  <a:gd name="T8" fmla="*/ 0 w 14"/>
                  <a:gd name="T9" fmla="*/ 12914016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2"/>
                  <a:gd name="T17" fmla="*/ 14 w 14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2">
                    <a:moveTo>
                      <a:pt x="0" y="9"/>
                    </a:moveTo>
                    <a:lnTo>
                      <a:pt x="12" y="0"/>
                    </a:lnTo>
                    <a:lnTo>
                      <a:pt x="14" y="2"/>
                    </a:lnTo>
                    <a:lnTo>
                      <a:pt x="1" y="12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89" name="Freeform 1016"/>
              <p:cNvSpPr>
                <a:spLocks/>
              </p:cNvSpPr>
              <p:nvPr/>
            </p:nvSpPr>
            <p:spPr bwMode="auto">
              <a:xfrm>
                <a:off x="899" y="3244"/>
                <a:ext cx="45" cy="24"/>
              </a:xfrm>
              <a:custGeom>
                <a:avLst/>
                <a:gdLst>
                  <a:gd name="T0" fmla="*/ 0 w 15"/>
                  <a:gd name="T1" fmla="*/ 57395628 h 8"/>
                  <a:gd name="T2" fmla="*/ 200884698 w 15"/>
                  <a:gd name="T3" fmla="*/ 0 h 8"/>
                  <a:gd name="T4" fmla="*/ 215233605 w 15"/>
                  <a:gd name="T5" fmla="*/ 43046721 h 8"/>
                  <a:gd name="T6" fmla="*/ 14348907 w 15"/>
                  <a:gd name="T7" fmla="*/ 114791256 h 8"/>
                  <a:gd name="T8" fmla="*/ 0 w 15"/>
                  <a:gd name="T9" fmla="*/ 5739562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8"/>
                  <a:gd name="T17" fmla="*/ 15 w 1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8">
                    <a:moveTo>
                      <a:pt x="0" y="4"/>
                    </a:moveTo>
                    <a:lnTo>
                      <a:pt x="14" y="0"/>
                    </a:lnTo>
                    <a:lnTo>
                      <a:pt x="15" y="3"/>
                    </a:lnTo>
                    <a:lnTo>
                      <a:pt x="1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90" name="Freeform 1017"/>
              <p:cNvSpPr>
                <a:spLocks/>
              </p:cNvSpPr>
              <p:nvPr/>
            </p:nvSpPr>
            <p:spPr bwMode="auto">
              <a:xfrm>
                <a:off x="1004" y="3202"/>
                <a:ext cx="42" cy="24"/>
              </a:xfrm>
              <a:custGeom>
                <a:avLst/>
                <a:gdLst>
                  <a:gd name="T0" fmla="*/ 0 w 14"/>
                  <a:gd name="T1" fmla="*/ 86093442 h 8"/>
                  <a:gd name="T2" fmla="*/ 186535791 w 14"/>
                  <a:gd name="T3" fmla="*/ 0 h 8"/>
                  <a:gd name="T4" fmla="*/ 200884698 w 14"/>
                  <a:gd name="T5" fmla="*/ 43046721 h 8"/>
                  <a:gd name="T6" fmla="*/ 14348907 w 14"/>
                  <a:gd name="T7" fmla="*/ 114791256 h 8"/>
                  <a:gd name="T8" fmla="*/ 0 w 14"/>
                  <a:gd name="T9" fmla="*/ 86093442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8"/>
                  <a:gd name="T17" fmla="*/ 14 w 1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8">
                    <a:moveTo>
                      <a:pt x="0" y="6"/>
                    </a:moveTo>
                    <a:lnTo>
                      <a:pt x="13" y="0"/>
                    </a:lnTo>
                    <a:lnTo>
                      <a:pt x="14" y="3"/>
                    </a:lnTo>
                    <a:lnTo>
                      <a:pt x="1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91" name="Freeform 1018"/>
              <p:cNvSpPr>
                <a:spLocks/>
              </p:cNvSpPr>
              <p:nvPr/>
            </p:nvSpPr>
            <p:spPr bwMode="auto">
              <a:xfrm>
                <a:off x="1187" y="3109"/>
                <a:ext cx="42" cy="30"/>
              </a:xfrm>
              <a:custGeom>
                <a:avLst/>
                <a:gdLst>
                  <a:gd name="T0" fmla="*/ 0 w 14"/>
                  <a:gd name="T1" fmla="*/ 100442349 h 10"/>
                  <a:gd name="T2" fmla="*/ 186535791 w 14"/>
                  <a:gd name="T3" fmla="*/ 0 h 10"/>
                  <a:gd name="T4" fmla="*/ 200884698 w 14"/>
                  <a:gd name="T5" fmla="*/ 43046721 h 10"/>
                  <a:gd name="T6" fmla="*/ 14348907 w 14"/>
                  <a:gd name="T7" fmla="*/ 143489070 h 10"/>
                  <a:gd name="T8" fmla="*/ 0 w 14"/>
                  <a:gd name="T9" fmla="*/ 100442349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10"/>
                  <a:gd name="T17" fmla="*/ 14 w 14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10">
                    <a:moveTo>
                      <a:pt x="0" y="7"/>
                    </a:moveTo>
                    <a:lnTo>
                      <a:pt x="13" y="0"/>
                    </a:lnTo>
                    <a:lnTo>
                      <a:pt x="14" y="3"/>
                    </a:lnTo>
                    <a:lnTo>
                      <a:pt x="1" y="1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92" name="Freeform 1019"/>
              <p:cNvSpPr>
                <a:spLocks/>
              </p:cNvSpPr>
              <p:nvPr/>
            </p:nvSpPr>
            <p:spPr bwMode="auto">
              <a:xfrm>
                <a:off x="1292" y="3076"/>
                <a:ext cx="51" cy="18"/>
              </a:xfrm>
              <a:custGeom>
                <a:avLst/>
                <a:gdLst>
                  <a:gd name="T0" fmla="*/ 0 w 17"/>
                  <a:gd name="T1" fmla="*/ 28697814 h 6"/>
                  <a:gd name="T2" fmla="*/ 243931419 w 17"/>
                  <a:gd name="T3" fmla="*/ 14348907 h 6"/>
                  <a:gd name="T4" fmla="*/ 243931419 w 17"/>
                  <a:gd name="T5" fmla="*/ 57395628 h 6"/>
                  <a:gd name="T6" fmla="*/ 0 w 17"/>
                  <a:gd name="T7" fmla="*/ 86093442 h 6"/>
                  <a:gd name="T8" fmla="*/ 0 w 17"/>
                  <a:gd name="T9" fmla="*/ 2869781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6"/>
                  <a:gd name="T17" fmla="*/ 17 w 1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6">
                    <a:moveTo>
                      <a:pt x="0" y="2"/>
                    </a:moveTo>
                    <a:cubicBezTo>
                      <a:pt x="5" y="1"/>
                      <a:pt x="11" y="0"/>
                      <a:pt x="17" y="1"/>
                    </a:cubicBezTo>
                    <a:lnTo>
                      <a:pt x="17" y="4"/>
                    </a:lnTo>
                    <a:cubicBezTo>
                      <a:pt x="11" y="3"/>
                      <a:pt x="6" y="4"/>
                      <a:pt x="0" y="6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93" name="Freeform 1020"/>
              <p:cNvSpPr>
                <a:spLocks/>
              </p:cNvSpPr>
              <p:nvPr/>
            </p:nvSpPr>
            <p:spPr bwMode="auto">
              <a:xfrm>
                <a:off x="1406" y="3091"/>
                <a:ext cx="54" cy="18"/>
              </a:xfrm>
              <a:custGeom>
                <a:avLst/>
                <a:gdLst>
                  <a:gd name="T0" fmla="*/ 0 w 18"/>
                  <a:gd name="T1" fmla="*/ 0 h 6"/>
                  <a:gd name="T2" fmla="*/ 243931419 w 18"/>
                  <a:gd name="T3" fmla="*/ 28697814 h 6"/>
                  <a:gd name="T4" fmla="*/ 258280326 w 18"/>
                  <a:gd name="T5" fmla="*/ 71744535 h 6"/>
                  <a:gd name="T6" fmla="*/ 0 w 18"/>
                  <a:gd name="T7" fmla="*/ 57395628 h 6"/>
                  <a:gd name="T8" fmla="*/ 0 w 18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6"/>
                  <a:gd name="T17" fmla="*/ 18 w 1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6">
                    <a:moveTo>
                      <a:pt x="0" y="0"/>
                    </a:moveTo>
                    <a:cubicBezTo>
                      <a:pt x="5" y="1"/>
                      <a:pt x="12" y="3"/>
                      <a:pt x="17" y="2"/>
                    </a:cubicBezTo>
                    <a:lnTo>
                      <a:pt x="18" y="5"/>
                    </a:lnTo>
                    <a:cubicBezTo>
                      <a:pt x="12" y="6"/>
                      <a:pt x="6" y="4"/>
                      <a:pt x="0" y="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94" name="Freeform 1021"/>
              <p:cNvSpPr>
                <a:spLocks/>
              </p:cNvSpPr>
              <p:nvPr/>
            </p:nvSpPr>
            <p:spPr bwMode="auto">
              <a:xfrm>
                <a:off x="1562" y="3085"/>
                <a:ext cx="54" cy="18"/>
              </a:xfrm>
              <a:custGeom>
                <a:avLst/>
                <a:gdLst>
                  <a:gd name="T0" fmla="*/ 14348907 w 18"/>
                  <a:gd name="T1" fmla="*/ 14348907 h 6"/>
                  <a:gd name="T2" fmla="*/ 258280326 w 18"/>
                  <a:gd name="T3" fmla="*/ 43046721 h 6"/>
                  <a:gd name="T4" fmla="*/ 258280326 w 18"/>
                  <a:gd name="T5" fmla="*/ 86093442 h 6"/>
                  <a:gd name="T6" fmla="*/ 0 w 18"/>
                  <a:gd name="T7" fmla="*/ 57395628 h 6"/>
                  <a:gd name="T8" fmla="*/ 14348907 w 18"/>
                  <a:gd name="T9" fmla="*/ 14348907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6"/>
                  <a:gd name="T17" fmla="*/ 18 w 1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6">
                    <a:moveTo>
                      <a:pt x="1" y="1"/>
                    </a:moveTo>
                    <a:cubicBezTo>
                      <a:pt x="6" y="0"/>
                      <a:pt x="12" y="2"/>
                      <a:pt x="18" y="3"/>
                    </a:cubicBezTo>
                    <a:lnTo>
                      <a:pt x="18" y="6"/>
                    </a:lnTo>
                    <a:cubicBezTo>
                      <a:pt x="13" y="6"/>
                      <a:pt x="6" y="4"/>
                      <a:pt x="0" y="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95" name="Freeform 1022"/>
              <p:cNvSpPr>
                <a:spLocks/>
              </p:cNvSpPr>
              <p:nvPr/>
            </p:nvSpPr>
            <p:spPr bwMode="auto">
              <a:xfrm>
                <a:off x="1685" y="3118"/>
                <a:ext cx="57" cy="30"/>
              </a:xfrm>
              <a:custGeom>
                <a:avLst/>
                <a:gdLst>
                  <a:gd name="T0" fmla="*/ 28697814 w 19"/>
                  <a:gd name="T1" fmla="*/ 0 h 10"/>
                  <a:gd name="T2" fmla="*/ 272629233 w 19"/>
                  <a:gd name="T3" fmla="*/ 100442349 h 10"/>
                  <a:gd name="T4" fmla="*/ 258280326 w 19"/>
                  <a:gd name="T5" fmla="*/ 143489070 h 10"/>
                  <a:gd name="T6" fmla="*/ 0 w 19"/>
                  <a:gd name="T7" fmla="*/ 43046721 h 10"/>
                  <a:gd name="T8" fmla="*/ 28697814 w 19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0"/>
                  <a:gd name="T17" fmla="*/ 19 w 19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0">
                    <a:moveTo>
                      <a:pt x="2" y="0"/>
                    </a:moveTo>
                    <a:cubicBezTo>
                      <a:pt x="6" y="2"/>
                      <a:pt x="13" y="6"/>
                      <a:pt x="19" y="7"/>
                    </a:cubicBezTo>
                    <a:lnTo>
                      <a:pt x="18" y="10"/>
                    </a:lnTo>
                    <a:cubicBezTo>
                      <a:pt x="13" y="9"/>
                      <a:pt x="6" y="5"/>
                      <a:pt x="0" y="3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96" name="Freeform 1023"/>
              <p:cNvSpPr>
                <a:spLocks/>
              </p:cNvSpPr>
              <p:nvPr/>
            </p:nvSpPr>
            <p:spPr bwMode="auto">
              <a:xfrm>
                <a:off x="1826" y="3145"/>
                <a:ext cx="60" cy="15"/>
              </a:xfrm>
              <a:custGeom>
                <a:avLst/>
                <a:gdLst>
                  <a:gd name="T0" fmla="*/ 0 w 20"/>
                  <a:gd name="T1" fmla="*/ 14348907 h 5"/>
                  <a:gd name="T2" fmla="*/ 272629233 w 20"/>
                  <a:gd name="T3" fmla="*/ 0 h 5"/>
                  <a:gd name="T4" fmla="*/ 286978140 w 20"/>
                  <a:gd name="T5" fmla="*/ 57395628 h 5"/>
                  <a:gd name="T6" fmla="*/ 0 w 20"/>
                  <a:gd name="T7" fmla="*/ 71744535 h 5"/>
                  <a:gd name="T8" fmla="*/ 0 w 20"/>
                  <a:gd name="T9" fmla="*/ 14348907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5"/>
                  <a:gd name="T17" fmla="*/ 20 w 2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5">
                    <a:moveTo>
                      <a:pt x="0" y="1"/>
                    </a:moveTo>
                    <a:lnTo>
                      <a:pt x="19" y="0"/>
                    </a:lnTo>
                    <a:lnTo>
                      <a:pt x="20" y="4"/>
                    </a:lnTo>
                    <a:lnTo>
                      <a:pt x="0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97" name="Freeform 1024"/>
              <p:cNvSpPr>
                <a:spLocks/>
              </p:cNvSpPr>
              <p:nvPr/>
            </p:nvSpPr>
            <p:spPr bwMode="auto">
              <a:xfrm>
                <a:off x="2013" y="3160"/>
                <a:ext cx="45" cy="39"/>
              </a:xfrm>
              <a:custGeom>
                <a:avLst/>
                <a:gdLst>
                  <a:gd name="T0" fmla="*/ 14348907 w 15"/>
                  <a:gd name="T1" fmla="*/ 0 h 13"/>
                  <a:gd name="T2" fmla="*/ 215233605 w 15"/>
                  <a:gd name="T3" fmla="*/ 143489070 h 13"/>
                  <a:gd name="T4" fmla="*/ 200884698 w 15"/>
                  <a:gd name="T5" fmla="*/ 186535791 h 13"/>
                  <a:gd name="T6" fmla="*/ 0 w 15"/>
                  <a:gd name="T7" fmla="*/ 43046721 h 13"/>
                  <a:gd name="T8" fmla="*/ 14348907 w 15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3"/>
                  <a:gd name="T17" fmla="*/ 15 w 15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3">
                    <a:moveTo>
                      <a:pt x="1" y="0"/>
                    </a:moveTo>
                    <a:cubicBezTo>
                      <a:pt x="6" y="3"/>
                      <a:pt x="10" y="6"/>
                      <a:pt x="15" y="10"/>
                    </a:cubicBezTo>
                    <a:lnTo>
                      <a:pt x="14" y="13"/>
                    </a:lnTo>
                    <a:cubicBezTo>
                      <a:pt x="10" y="8"/>
                      <a:pt x="5" y="5"/>
                      <a:pt x="0" y="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98" name="Freeform 1025"/>
              <p:cNvSpPr>
                <a:spLocks/>
              </p:cNvSpPr>
              <p:nvPr/>
            </p:nvSpPr>
            <p:spPr bwMode="auto">
              <a:xfrm>
                <a:off x="2118" y="3253"/>
                <a:ext cx="18" cy="15"/>
              </a:xfrm>
              <a:custGeom>
                <a:avLst/>
                <a:gdLst>
                  <a:gd name="T0" fmla="*/ 28697814 w 6"/>
                  <a:gd name="T1" fmla="*/ 0 h 5"/>
                  <a:gd name="T2" fmla="*/ 86093442 w 6"/>
                  <a:gd name="T3" fmla="*/ 43046721 h 5"/>
                  <a:gd name="T4" fmla="*/ 57395628 w 6"/>
                  <a:gd name="T5" fmla="*/ 71744535 h 5"/>
                  <a:gd name="T6" fmla="*/ 0 w 6"/>
                  <a:gd name="T7" fmla="*/ 14348907 h 5"/>
                  <a:gd name="T8" fmla="*/ 28697814 w 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2" y="0"/>
                    </a:moveTo>
                    <a:lnTo>
                      <a:pt x="6" y="3"/>
                    </a:lnTo>
                    <a:lnTo>
                      <a:pt x="4" y="5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999" name="Freeform 1026"/>
              <p:cNvSpPr>
                <a:spLocks/>
              </p:cNvSpPr>
              <p:nvPr/>
            </p:nvSpPr>
            <p:spPr bwMode="auto">
              <a:xfrm>
                <a:off x="2247" y="3349"/>
                <a:ext cx="30" cy="24"/>
              </a:xfrm>
              <a:custGeom>
                <a:avLst/>
                <a:gdLst>
                  <a:gd name="T0" fmla="*/ 28697814 w 10"/>
                  <a:gd name="T1" fmla="*/ 0 h 8"/>
                  <a:gd name="T2" fmla="*/ 143489070 w 10"/>
                  <a:gd name="T3" fmla="*/ 86093442 h 8"/>
                  <a:gd name="T4" fmla="*/ 129140163 w 10"/>
                  <a:gd name="T5" fmla="*/ 114791256 h 8"/>
                  <a:gd name="T6" fmla="*/ 0 w 10"/>
                  <a:gd name="T7" fmla="*/ 28697814 h 8"/>
                  <a:gd name="T8" fmla="*/ 28697814 w 10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2" y="0"/>
                    </a:moveTo>
                    <a:lnTo>
                      <a:pt x="10" y="6"/>
                    </a:lnTo>
                    <a:lnTo>
                      <a:pt x="9" y="8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00" name="Freeform 1027"/>
              <p:cNvSpPr>
                <a:spLocks/>
              </p:cNvSpPr>
              <p:nvPr/>
            </p:nvSpPr>
            <p:spPr bwMode="auto">
              <a:xfrm>
                <a:off x="1965" y="2611"/>
                <a:ext cx="39" cy="33"/>
              </a:xfrm>
              <a:custGeom>
                <a:avLst/>
                <a:gdLst>
                  <a:gd name="T0" fmla="*/ 0 w 13"/>
                  <a:gd name="T1" fmla="*/ 129140163 h 11"/>
                  <a:gd name="T2" fmla="*/ 157837977 w 13"/>
                  <a:gd name="T3" fmla="*/ 0 h 11"/>
                  <a:gd name="T4" fmla="*/ 186535791 w 13"/>
                  <a:gd name="T5" fmla="*/ 28697814 h 11"/>
                  <a:gd name="T6" fmla="*/ 14348907 w 13"/>
                  <a:gd name="T7" fmla="*/ 157837977 h 11"/>
                  <a:gd name="T8" fmla="*/ 0 w 13"/>
                  <a:gd name="T9" fmla="*/ 129140163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1"/>
                  <a:gd name="T17" fmla="*/ 13 w 13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1">
                    <a:moveTo>
                      <a:pt x="0" y="9"/>
                    </a:moveTo>
                    <a:cubicBezTo>
                      <a:pt x="5" y="7"/>
                      <a:pt x="8" y="4"/>
                      <a:pt x="11" y="0"/>
                    </a:cubicBezTo>
                    <a:lnTo>
                      <a:pt x="13" y="2"/>
                    </a:lnTo>
                    <a:cubicBezTo>
                      <a:pt x="9" y="6"/>
                      <a:pt x="6" y="9"/>
                      <a:pt x="1" y="11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01" name="Freeform 1028"/>
              <p:cNvSpPr>
                <a:spLocks/>
              </p:cNvSpPr>
              <p:nvPr/>
            </p:nvSpPr>
            <p:spPr bwMode="auto">
              <a:xfrm>
                <a:off x="1859" y="2659"/>
                <a:ext cx="48" cy="24"/>
              </a:xfrm>
              <a:custGeom>
                <a:avLst/>
                <a:gdLst>
                  <a:gd name="T0" fmla="*/ 0 w 16"/>
                  <a:gd name="T1" fmla="*/ 71744535 h 8"/>
                  <a:gd name="T2" fmla="*/ 215233605 w 16"/>
                  <a:gd name="T3" fmla="*/ 0 h 8"/>
                  <a:gd name="T4" fmla="*/ 229582512 w 16"/>
                  <a:gd name="T5" fmla="*/ 28697814 h 8"/>
                  <a:gd name="T6" fmla="*/ 14348907 w 16"/>
                  <a:gd name="T7" fmla="*/ 114791256 h 8"/>
                  <a:gd name="T8" fmla="*/ 0 w 16"/>
                  <a:gd name="T9" fmla="*/ 7174453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5"/>
                    </a:moveTo>
                    <a:lnTo>
                      <a:pt x="15" y="0"/>
                    </a:lnTo>
                    <a:lnTo>
                      <a:pt x="16" y="2"/>
                    </a:lnTo>
                    <a:lnTo>
                      <a:pt x="1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02" name="Freeform 1029"/>
              <p:cNvSpPr>
                <a:spLocks/>
              </p:cNvSpPr>
              <p:nvPr/>
            </p:nvSpPr>
            <p:spPr bwMode="auto">
              <a:xfrm>
                <a:off x="1760" y="2695"/>
                <a:ext cx="48" cy="24"/>
              </a:xfrm>
              <a:custGeom>
                <a:avLst/>
                <a:gdLst>
                  <a:gd name="T0" fmla="*/ 0 w 16"/>
                  <a:gd name="T1" fmla="*/ 86093442 h 8"/>
                  <a:gd name="T2" fmla="*/ 215233605 w 16"/>
                  <a:gd name="T3" fmla="*/ 0 h 8"/>
                  <a:gd name="T4" fmla="*/ 229582512 w 16"/>
                  <a:gd name="T5" fmla="*/ 28697814 h 8"/>
                  <a:gd name="T6" fmla="*/ 14348907 w 16"/>
                  <a:gd name="T7" fmla="*/ 114791256 h 8"/>
                  <a:gd name="T8" fmla="*/ 0 w 16"/>
                  <a:gd name="T9" fmla="*/ 86093442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0" y="6"/>
                    </a:moveTo>
                    <a:lnTo>
                      <a:pt x="15" y="0"/>
                    </a:lnTo>
                    <a:lnTo>
                      <a:pt x="16" y="2"/>
                    </a:lnTo>
                    <a:lnTo>
                      <a:pt x="1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03" name="Freeform 1030"/>
              <p:cNvSpPr>
                <a:spLocks/>
              </p:cNvSpPr>
              <p:nvPr/>
            </p:nvSpPr>
            <p:spPr bwMode="auto">
              <a:xfrm>
                <a:off x="1685" y="1594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6 w 18"/>
                  <a:gd name="T3" fmla="*/ 18 h 18"/>
                  <a:gd name="T4" fmla="*/ 0 w 18"/>
                  <a:gd name="T5" fmla="*/ 6 h 18"/>
                  <a:gd name="T6" fmla="*/ 12 w 18"/>
                  <a:gd name="T7" fmla="*/ 0 h 18"/>
                  <a:gd name="T8" fmla="*/ 18 w 18"/>
                  <a:gd name="T9" fmla="*/ 12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18" y="12"/>
                    </a:moveTo>
                    <a:lnTo>
                      <a:pt x="6" y="18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04" name="Freeform 1031"/>
              <p:cNvSpPr>
                <a:spLocks/>
              </p:cNvSpPr>
              <p:nvPr/>
            </p:nvSpPr>
            <p:spPr bwMode="auto">
              <a:xfrm>
                <a:off x="1715" y="1666"/>
                <a:ext cx="15" cy="18"/>
              </a:xfrm>
              <a:custGeom>
                <a:avLst/>
                <a:gdLst>
                  <a:gd name="T0" fmla="*/ 12 w 15"/>
                  <a:gd name="T1" fmla="*/ 18 h 18"/>
                  <a:gd name="T2" fmla="*/ 0 w 15"/>
                  <a:gd name="T3" fmla="*/ 15 h 18"/>
                  <a:gd name="T4" fmla="*/ 3 w 15"/>
                  <a:gd name="T5" fmla="*/ 0 h 18"/>
                  <a:gd name="T6" fmla="*/ 15 w 15"/>
                  <a:gd name="T7" fmla="*/ 3 h 18"/>
                  <a:gd name="T8" fmla="*/ 12 w 15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8"/>
                  <a:gd name="T17" fmla="*/ 15 w 15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8">
                    <a:moveTo>
                      <a:pt x="12" y="18"/>
                    </a:moveTo>
                    <a:lnTo>
                      <a:pt x="0" y="15"/>
                    </a:lnTo>
                    <a:lnTo>
                      <a:pt x="3" y="0"/>
                    </a:lnTo>
                    <a:lnTo>
                      <a:pt x="15" y="3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05" name="Freeform 1032"/>
              <p:cNvSpPr>
                <a:spLocks/>
              </p:cNvSpPr>
              <p:nvPr/>
            </p:nvSpPr>
            <p:spPr bwMode="auto">
              <a:xfrm>
                <a:off x="1703" y="1744"/>
                <a:ext cx="15" cy="15"/>
              </a:xfrm>
              <a:custGeom>
                <a:avLst/>
                <a:gdLst>
                  <a:gd name="T0" fmla="*/ 12 w 15"/>
                  <a:gd name="T1" fmla="*/ 15 h 15"/>
                  <a:gd name="T2" fmla="*/ 0 w 15"/>
                  <a:gd name="T3" fmla="*/ 15 h 15"/>
                  <a:gd name="T4" fmla="*/ 0 w 15"/>
                  <a:gd name="T5" fmla="*/ 0 h 15"/>
                  <a:gd name="T6" fmla="*/ 15 w 15"/>
                  <a:gd name="T7" fmla="*/ 3 h 15"/>
                  <a:gd name="T8" fmla="*/ 12 w 15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5"/>
                  <a:gd name="T17" fmla="*/ 15 w 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5">
                    <a:moveTo>
                      <a:pt x="12" y="15"/>
                    </a:moveTo>
                    <a:lnTo>
                      <a:pt x="0" y="15"/>
                    </a:lnTo>
                    <a:lnTo>
                      <a:pt x="0" y="0"/>
                    </a:lnTo>
                    <a:lnTo>
                      <a:pt x="15" y="3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06" name="Freeform 1033"/>
              <p:cNvSpPr>
                <a:spLocks/>
              </p:cNvSpPr>
              <p:nvPr/>
            </p:nvSpPr>
            <p:spPr bwMode="auto">
              <a:xfrm>
                <a:off x="1688" y="1822"/>
                <a:ext cx="15" cy="15"/>
              </a:xfrm>
              <a:custGeom>
                <a:avLst/>
                <a:gdLst>
                  <a:gd name="T0" fmla="*/ 12 w 15"/>
                  <a:gd name="T1" fmla="*/ 15 h 15"/>
                  <a:gd name="T2" fmla="*/ 0 w 15"/>
                  <a:gd name="T3" fmla="*/ 12 h 15"/>
                  <a:gd name="T4" fmla="*/ 3 w 15"/>
                  <a:gd name="T5" fmla="*/ 0 h 15"/>
                  <a:gd name="T6" fmla="*/ 15 w 15"/>
                  <a:gd name="T7" fmla="*/ 3 h 15"/>
                  <a:gd name="T8" fmla="*/ 12 w 15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5"/>
                  <a:gd name="T17" fmla="*/ 15 w 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5">
                    <a:moveTo>
                      <a:pt x="12" y="15"/>
                    </a:moveTo>
                    <a:lnTo>
                      <a:pt x="0" y="12"/>
                    </a:lnTo>
                    <a:lnTo>
                      <a:pt x="3" y="0"/>
                    </a:lnTo>
                    <a:lnTo>
                      <a:pt x="15" y="3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07" name="Freeform 1034"/>
              <p:cNvSpPr>
                <a:spLocks/>
              </p:cNvSpPr>
              <p:nvPr/>
            </p:nvSpPr>
            <p:spPr bwMode="auto">
              <a:xfrm>
                <a:off x="1679" y="1900"/>
                <a:ext cx="18" cy="15"/>
              </a:xfrm>
              <a:custGeom>
                <a:avLst/>
                <a:gdLst>
                  <a:gd name="T0" fmla="*/ 18 w 18"/>
                  <a:gd name="T1" fmla="*/ 12 h 15"/>
                  <a:gd name="T2" fmla="*/ 3 w 18"/>
                  <a:gd name="T3" fmla="*/ 15 h 15"/>
                  <a:gd name="T4" fmla="*/ 0 w 18"/>
                  <a:gd name="T5" fmla="*/ 3 h 15"/>
                  <a:gd name="T6" fmla="*/ 15 w 18"/>
                  <a:gd name="T7" fmla="*/ 0 h 15"/>
                  <a:gd name="T8" fmla="*/ 18 w 18"/>
                  <a:gd name="T9" fmla="*/ 1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5"/>
                  <a:gd name="T17" fmla="*/ 18 w 1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5">
                    <a:moveTo>
                      <a:pt x="18" y="12"/>
                    </a:moveTo>
                    <a:lnTo>
                      <a:pt x="3" y="15"/>
                    </a:lnTo>
                    <a:lnTo>
                      <a:pt x="0" y="3"/>
                    </a:lnTo>
                    <a:lnTo>
                      <a:pt x="15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08" name="Freeform 1035"/>
              <p:cNvSpPr>
                <a:spLocks/>
              </p:cNvSpPr>
              <p:nvPr/>
            </p:nvSpPr>
            <p:spPr bwMode="auto">
              <a:xfrm>
                <a:off x="1661" y="1969"/>
                <a:ext cx="18" cy="18"/>
              </a:xfrm>
              <a:custGeom>
                <a:avLst/>
                <a:gdLst>
                  <a:gd name="T0" fmla="*/ 12 w 18"/>
                  <a:gd name="T1" fmla="*/ 18 h 18"/>
                  <a:gd name="T2" fmla="*/ 0 w 18"/>
                  <a:gd name="T3" fmla="*/ 12 h 18"/>
                  <a:gd name="T4" fmla="*/ 9 w 18"/>
                  <a:gd name="T5" fmla="*/ 0 h 18"/>
                  <a:gd name="T6" fmla="*/ 18 w 18"/>
                  <a:gd name="T7" fmla="*/ 6 h 18"/>
                  <a:gd name="T8" fmla="*/ 12 w 18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12" y="18"/>
                    </a:moveTo>
                    <a:lnTo>
                      <a:pt x="0" y="12"/>
                    </a:lnTo>
                    <a:lnTo>
                      <a:pt x="9" y="0"/>
                    </a:lnTo>
                    <a:lnTo>
                      <a:pt x="18" y="6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09" name="Freeform 1036"/>
              <p:cNvSpPr>
                <a:spLocks/>
              </p:cNvSpPr>
              <p:nvPr/>
            </p:nvSpPr>
            <p:spPr bwMode="auto">
              <a:xfrm>
                <a:off x="1625" y="2041"/>
                <a:ext cx="18" cy="15"/>
              </a:xfrm>
              <a:custGeom>
                <a:avLst/>
                <a:gdLst>
                  <a:gd name="T0" fmla="*/ 12 w 18"/>
                  <a:gd name="T1" fmla="*/ 15 h 15"/>
                  <a:gd name="T2" fmla="*/ 0 w 18"/>
                  <a:gd name="T3" fmla="*/ 12 h 15"/>
                  <a:gd name="T4" fmla="*/ 6 w 18"/>
                  <a:gd name="T5" fmla="*/ 0 h 15"/>
                  <a:gd name="T6" fmla="*/ 18 w 18"/>
                  <a:gd name="T7" fmla="*/ 3 h 15"/>
                  <a:gd name="T8" fmla="*/ 12 w 18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5"/>
                  <a:gd name="T17" fmla="*/ 18 w 1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5">
                    <a:moveTo>
                      <a:pt x="12" y="15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18" y="3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10" name="Freeform 1037"/>
              <p:cNvSpPr>
                <a:spLocks/>
              </p:cNvSpPr>
              <p:nvPr/>
            </p:nvSpPr>
            <p:spPr bwMode="auto">
              <a:xfrm>
                <a:off x="1625" y="2119"/>
                <a:ext cx="15" cy="12"/>
              </a:xfrm>
              <a:custGeom>
                <a:avLst/>
                <a:gdLst>
                  <a:gd name="T0" fmla="*/ 15 w 15"/>
                  <a:gd name="T1" fmla="*/ 3 h 12"/>
                  <a:gd name="T2" fmla="*/ 15 w 15"/>
                  <a:gd name="T3" fmla="*/ 6 h 12"/>
                  <a:gd name="T4" fmla="*/ 15 w 15"/>
                  <a:gd name="T5" fmla="*/ 0 h 12"/>
                  <a:gd name="T6" fmla="*/ 0 w 15"/>
                  <a:gd name="T7" fmla="*/ 0 h 12"/>
                  <a:gd name="T8" fmla="*/ 3 w 15"/>
                  <a:gd name="T9" fmla="*/ 9 h 12"/>
                  <a:gd name="T10" fmla="*/ 3 w 15"/>
                  <a:gd name="T11" fmla="*/ 12 h 12"/>
                  <a:gd name="T12" fmla="*/ 15 w 15"/>
                  <a:gd name="T13" fmla="*/ 3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2"/>
                  <a:gd name="T23" fmla="*/ 15 w 15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2">
                    <a:moveTo>
                      <a:pt x="15" y="3"/>
                    </a:moveTo>
                    <a:lnTo>
                      <a:pt x="15" y="6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1011" name="Rectangle 1038"/>
              <p:cNvSpPr>
                <a:spLocks noChangeArrowheads="1"/>
              </p:cNvSpPr>
              <p:nvPr/>
            </p:nvSpPr>
            <p:spPr bwMode="auto">
              <a:xfrm>
                <a:off x="1628" y="2128"/>
                <a:ext cx="1" cy="3"/>
              </a:xfrm>
              <a:prstGeom prst="rect">
                <a:avLst/>
              </a:pr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</p:grpSp>
        <p:grpSp>
          <p:nvGrpSpPr>
            <p:cNvPr id="18" name="Group 1240"/>
            <p:cNvGrpSpPr>
              <a:grpSpLocks/>
            </p:cNvGrpSpPr>
            <p:nvPr/>
          </p:nvGrpSpPr>
          <p:grpSpPr bwMode="auto">
            <a:xfrm>
              <a:off x="665941" y="1731833"/>
              <a:ext cx="2947462" cy="3960794"/>
              <a:chOff x="446" y="1174"/>
              <a:chExt cx="1974" cy="2685"/>
            </a:xfrm>
          </p:grpSpPr>
          <p:sp>
            <p:nvSpPr>
              <p:cNvPr id="612" name="Freeform 1040"/>
              <p:cNvSpPr>
                <a:spLocks/>
              </p:cNvSpPr>
              <p:nvPr/>
            </p:nvSpPr>
            <p:spPr bwMode="auto">
              <a:xfrm>
                <a:off x="1628" y="2122"/>
                <a:ext cx="15" cy="12"/>
              </a:xfrm>
              <a:custGeom>
                <a:avLst/>
                <a:gdLst>
                  <a:gd name="T0" fmla="*/ 15 w 15"/>
                  <a:gd name="T1" fmla="*/ 6 h 12"/>
                  <a:gd name="T2" fmla="*/ 3 w 15"/>
                  <a:gd name="T3" fmla="*/ 12 h 12"/>
                  <a:gd name="T4" fmla="*/ 0 w 15"/>
                  <a:gd name="T5" fmla="*/ 9 h 12"/>
                  <a:gd name="T6" fmla="*/ 12 w 15"/>
                  <a:gd name="T7" fmla="*/ 0 h 12"/>
                  <a:gd name="T8" fmla="*/ 15 w 15"/>
                  <a:gd name="T9" fmla="*/ 6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2"/>
                  <a:gd name="T17" fmla="*/ 15 w 1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2">
                    <a:moveTo>
                      <a:pt x="15" y="6"/>
                    </a:moveTo>
                    <a:lnTo>
                      <a:pt x="3" y="12"/>
                    </a:lnTo>
                    <a:lnTo>
                      <a:pt x="0" y="9"/>
                    </a:lnTo>
                    <a:lnTo>
                      <a:pt x="12" y="0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13" name="Freeform 1041"/>
              <p:cNvSpPr>
                <a:spLocks/>
              </p:cNvSpPr>
              <p:nvPr/>
            </p:nvSpPr>
            <p:spPr bwMode="auto">
              <a:xfrm>
                <a:off x="1658" y="2188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6 w 18"/>
                  <a:gd name="T3" fmla="*/ 18 h 18"/>
                  <a:gd name="T4" fmla="*/ 0 w 18"/>
                  <a:gd name="T5" fmla="*/ 6 h 18"/>
                  <a:gd name="T6" fmla="*/ 12 w 18"/>
                  <a:gd name="T7" fmla="*/ 0 h 18"/>
                  <a:gd name="T8" fmla="*/ 18 w 18"/>
                  <a:gd name="T9" fmla="*/ 12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18" y="12"/>
                    </a:moveTo>
                    <a:lnTo>
                      <a:pt x="6" y="18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14" name="Freeform 1042"/>
              <p:cNvSpPr>
                <a:spLocks/>
              </p:cNvSpPr>
              <p:nvPr/>
            </p:nvSpPr>
            <p:spPr bwMode="auto">
              <a:xfrm>
                <a:off x="1685" y="2263"/>
                <a:ext cx="15" cy="15"/>
              </a:xfrm>
              <a:custGeom>
                <a:avLst/>
                <a:gdLst>
                  <a:gd name="T0" fmla="*/ 15 w 15"/>
                  <a:gd name="T1" fmla="*/ 12 h 15"/>
                  <a:gd name="T2" fmla="*/ 3 w 15"/>
                  <a:gd name="T3" fmla="*/ 15 h 15"/>
                  <a:gd name="T4" fmla="*/ 0 w 15"/>
                  <a:gd name="T5" fmla="*/ 3 h 15"/>
                  <a:gd name="T6" fmla="*/ 12 w 15"/>
                  <a:gd name="T7" fmla="*/ 0 h 15"/>
                  <a:gd name="T8" fmla="*/ 15 w 15"/>
                  <a:gd name="T9" fmla="*/ 12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5"/>
                  <a:gd name="T17" fmla="*/ 15 w 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5">
                    <a:moveTo>
                      <a:pt x="15" y="12"/>
                    </a:moveTo>
                    <a:lnTo>
                      <a:pt x="3" y="15"/>
                    </a:lnTo>
                    <a:lnTo>
                      <a:pt x="0" y="3"/>
                    </a:lnTo>
                    <a:lnTo>
                      <a:pt x="12" y="0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15" name="Freeform 1043"/>
              <p:cNvSpPr>
                <a:spLocks/>
              </p:cNvSpPr>
              <p:nvPr/>
            </p:nvSpPr>
            <p:spPr bwMode="auto">
              <a:xfrm>
                <a:off x="1742" y="2299"/>
                <a:ext cx="15" cy="12"/>
              </a:xfrm>
              <a:custGeom>
                <a:avLst/>
                <a:gdLst>
                  <a:gd name="T0" fmla="*/ 15 w 15"/>
                  <a:gd name="T1" fmla="*/ 0 h 12"/>
                  <a:gd name="T2" fmla="*/ 12 w 15"/>
                  <a:gd name="T3" fmla="*/ 12 h 12"/>
                  <a:gd name="T4" fmla="*/ 0 w 15"/>
                  <a:gd name="T5" fmla="*/ 12 h 12"/>
                  <a:gd name="T6" fmla="*/ 0 w 15"/>
                  <a:gd name="T7" fmla="*/ 0 h 12"/>
                  <a:gd name="T8" fmla="*/ 15 w 15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2"/>
                  <a:gd name="T17" fmla="*/ 15 w 1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2">
                    <a:moveTo>
                      <a:pt x="15" y="0"/>
                    </a:moveTo>
                    <a:lnTo>
                      <a:pt x="12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16" name="Freeform 1044"/>
              <p:cNvSpPr>
                <a:spLocks/>
              </p:cNvSpPr>
              <p:nvPr/>
            </p:nvSpPr>
            <p:spPr bwMode="auto">
              <a:xfrm>
                <a:off x="1820" y="2302"/>
                <a:ext cx="15" cy="15"/>
              </a:xfrm>
              <a:custGeom>
                <a:avLst/>
                <a:gdLst>
                  <a:gd name="T0" fmla="*/ 15 w 15"/>
                  <a:gd name="T1" fmla="*/ 3 h 15"/>
                  <a:gd name="T2" fmla="*/ 12 w 15"/>
                  <a:gd name="T3" fmla="*/ 15 h 15"/>
                  <a:gd name="T4" fmla="*/ 0 w 15"/>
                  <a:gd name="T5" fmla="*/ 15 h 15"/>
                  <a:gd name="T6" fmla="*/ 0 w 15"/>
                  <a:gd name="T7" fmla="*/ 0 h 15"/>
                  <a:gd name="T8" fmla="*/ 15 w 15"/>
                  <a:gd name="T9" fmla="*/ 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5"/>
                  <a:gd name="T17" fmla="*/ 15 w 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5">
                    <a:moveTo>
                      <a:pt x="15" y="3"/>
                    </a:moveTo>
                    <a:lnTo>
                      <a:pt x="12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17" name="Freeform 1045"/>
              <p:cNvSpPr>
                <a:spLocks/>
              </p:cNvSpPr>
              <p:nvPr/>
            </p:nvSpPr>
            <p:spPr bwMode="auto">
              <a:xfrm>
                <a:off x="1895" y="2320"/>
                <a:ext cx="15" cy="18"/>
              </a:xfrm>
              <a:custGeom>
                <a:avLst/>
                <a:gdLst>
                  <a:gd name="T0" fmla="*/ 15 w 15"/>
                  <a:gd name="T1" fmla="*/ 3 h 18"/>
                  <a:gd name="T2" fmla="*/ 12 w 15"/>
                  <a:gd name="T3" fmla="*/ 18 h 18"/>
                  <a:gd name="T4" fmla="*/ 0 w 15"/>
                  <a:gd name="T5" fmla="*/ 12 h 18"/>
                  <a:gd name="T6" fmla="*/ 3 w 15"/>
                  <a:gd name="T7" fmla="*/ 0 h 18"/>
                  <a:gd name="T8" fmla="*/ 15 w 15"/>
                  <a:gd name="T9" fmla="*/ 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8"/>
                  <a:gd name="T17" fmla="*/ 15 w 15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8">
                    <a:moveTo>
                      <a:pt x="15" y="3"/>
                    </a:moveTo>
                    <a:lnTo>
                      <a:pt x="12" y="18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18" name="Freeform 1046"/>
              <p:cNvSpPr>
                <a:spLocks/>
              </p:cNvSpPr>
              <p:nvPr/>
            </p:nvSpPr>
            <p:spPr bwMode="auto">
              <a:xfrm>
                <a:off x="1962" y="2359"/>
                <a:ext cx="18" cy="18"/>
              </a:xfrm>
              <a:custGeom>
                <a:avLst/>
                <a:gdLst>
                  <a:gd name="T0" fmla="*/ 18 w 18"/>
                  <a:gd name="T1" fmla="*/ 9 h 18"/>
                  <a:gd name="T2" fmla="*/ 9 w 18"/>
                  <a:gd name="T3" fmla="*/ 18 h 18"/>
                  <a:gd name="T4" fmla="*/ 0 w 18"/>
                  <a:gd name="T5" fmla="*/ 9 h 18"/>
                  <a:gd name="T6" fmla="*/ 9 w 18"/>
                  <a:gd name="T7" fmla="*/ 0 h 18"/>
                  <a:gd name="T8" fmla="*/ 18 w 18"/>
                  <a:gd name="T9" fmla="*/ 9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18" y="9"/>
                    </a:moveTo>
                    <a:lnTo>
                      <a:pt x="9" y="1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19" name="Freeform 1047"/>
              <p:cNvSpPr>
                <a:spLocks/>
              </p:cNvSpPr>
              <p:nvPr/>
            </p:nvSpPr>
            <p:spPr bwMode="auto">
              <a:xfrm>
                <a:off x="2019" y="2413"/>
                <a:ext cx="18" cy="18"/>
              </a:xfrm>
              <a:custGeom>
                <a:avLst/>
                <a:gdLst>
                  <a:gd name="T0" fmla="*/ 18 w 18"/>
                  <a:gd name="T1" fmla="*/ 9 h 18"/>
                  <a:gd name="T2" fmla="*/ 9 w 18"/>
                  <a:gd name="T3" fmla="*/ 18 h 18"/>
                  <a:gd name="T4" fmla="*/ 0 w 18"/>
                  <a:gd name="T5" fmla="*/ 9 h 18"/>
                  <a:gd name="T6" fmla="*/ 9 w 18"/>
                  <a:gd name="T7" fmla="*/ 0 h 18"/>
                  <a:gd name="T8" fmla="*/ 18 w 18"/>
                  <a:gd name="T9" fmla="*/ 9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18" y="9"/>
                    </a:moveTo>
                    <a:lnTo>
                      <a:pt x="9" y="1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20" name="Freeform 1048"/>
              <p:cNvSpPr>
                <a:spLocks/>
              </p:cNvSpPr>
              <p:nvPr/>
            </p:nvSpPr>
            <p:spPr bwMode="auto">
              <a:xfrm>
                <a:off x="2076" y="2464"/>
                <a:ext cx="12" cy="15"/>
              </a:xfrm>
              <a:custGeom>
                <a:avLst/>
                <a:gdLst>
                  <a:gd name="T0" fmla="*/ 6 w 12"/>
                  <a:gd name="T1" fmla="*/ 15 h 15"/>
                  <a:gd name="T2" fmla="*/ 12 w 12"/>
                  <a:gd name="T3" fmla="*/ 3 h 15"/>
                  <a:gd name="T4" fmla="*/ 9 w 12"/>
                  <a:gd name="T5" fmla="*/ 0 h 15"/>
                  <a:gd name="T6" fmla="*/ 0 w 12"/>
                  <a:gd name="T7" fmla="*/ 12 h 15"/>
                  <a:gd name="T8" fmla="*/ 3 w 12"/>
                  <a:gd name="T9" fmla="*/ 12 h 15"/>
                  <a:gd name="T10" fmla="*/ 6 w 12"/>
                  <a:gd name="T11" fmla="*/ 15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5"/>
                  <a:gd name="T20" fmla="*/ 12 w 12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5">
                    <a:moveTo>
                      <a:pt x="6" y="15"/>
                    </a:moveTo>
                    <a:lnTo>
                      <a:pt x="12" y="3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21" name="Freeform 1049"/>
              <p:cNvSpPr>
                <a:spLocks/>
              </p:cNvSpPr>
              <p:nvPr/>
            </p:nvSpPr>
            <p:spPr bwMode="auto">
              <a:xfrm>
                <a:off x="2079" y="247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3 h 3"/>
                  <a:gd name="T4" fmla="*/ 0 w 3"/>
                  <a:gd name="T5" fmla="*/ 0 h 3"/>
                  <a:gd name="T6" fmla="*/ 3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3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22" name="Rectangle 1050"/>
              <p:cNvSpPr>
                <a:spLocks noChangeArrowheads="1"/>
              </p:cNvSpPr>
              <p:nvPr/>
            </p:nvSpPr>
            <p:spPr bwMode="auto">
              <a:xfrm>
                <a:off x="2082" y="2464"/>
                <a:ext cx="12" cy="15"/>
              </a:xfrm>
              <a:prstGeom prst="rect">
                <a:avLst/>
              </a:pr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23" name="Rectangle 1051"/>
              <p:cNvSpPr>
                <a:spLocks noChangeArrowheads="1"/>
              </p:cNvSpPr>
              <p:nvPr/>
            </p:nvSpPr>
            <p:spPr bwMode="auto">
              <a:xfrm>
                <a:off x="2160" y="2464"/>
                <a:ext cx="12" cy="15"/>
              </a:xfrm>
              <a:prstGeom prst="rect">
                <a:avLst/>
              </a:pr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24" name="Freeform 1052"/>
              <p:cNvSpPr>
                <a:spLocks/>
              </p:cNvSpPr>
              <p:nvPr/>
            </p:nvSpPr>
            <p:spPr bwMode="auto">
              <a:xfrm>
                <a:off x="1673" y="1573"/>
                <a:ext cx="24" cy="30"/>
              </a:xfrm>
              <a:custGeom>
                <a:avLst/>
                <a:gdLst>
                  <a:gd name="T0" fmla="*/ 0 w 8"/>
                  <a:gd name="T1" fmla="*/ 28697814 h 10"/>
                  <a:gd name="T2" fmla="*/ 57395628 w 8"/>
                  <a:gd name="T3" fmla="*/ 0 h 10"/>
                  <a:gd name="T4" fmla="*/ 114791256 w 8"/>
                  <a:gd name="T5" fmla="*/ 28697814 h 10"/>
                  <a:gd name="T6" fmla="*/ 114791256 w 8"/>
                  <a:gd name="T7" fmla="*/ 143489070 h 10"/>
                  <a:gd name="T8" fmla="*/ 0 w 8"/>
                  <a:gd name="T9" fmla="*/ 143489070 h 10"/>
                  <a:gd name="T10" fmla="*/ 0 w 8"/>
                  <a:gd name="T11" fmla="*/ 28697814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0"/>
                  <a:gd name="T20" fmla="*/ 8 w 8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0">
                    <a:moveTo>
                      <a:pt x="0" y="2"/>
                    </a:moveTo>
                    <a:lnTo>
                      <a:pt x="4" y="0"/>
                    </a:lnTo>
                    <a:lnTo>
                      <a:pt x="8" y="2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25" name="Freeform 1053"/>
              <p:cNvSpPr>
                <a:spLocks/>
              </p:cNvSpPr>
              <p:nvPr/>
            </p:nvSpPr>
            <p:spPr bwMode="auto">
              <a:xfrm>
                <a:off x="1673" y="1573"/>
                <a:ext cx="24" cy="30"/>
              </a:xfrm>
              <a:custGeom>
                <a:avLst/>
                <a:gdLst>
                  <a:gd name="T0" fmla="*/ 0 w 8"/>
                  <a:gd name="T1" fmla="*/ 28697814 h 10"/>
                  <a:gd name="T2" fmla="*/ 57395628 w 8"/>
                  <a:gd name="T3" fmla="*/ 0 h 10"/>
                  <a:gd name="T4" fmla="*/ 114791256 w 8"/>
                  <a:gd name="T5" fmla="*/ 28697814 h 10"/>
                  <a:gd name="T6" fmla="*/ 114791256 w 8"/>
                  <a:gd name="T7" fmla="*/ 143489070 h 10"/>
                  <a:gd name="T8" fmla="*/ 0 w 8"/>
                  <a:gd name="T9" fmla="*/ 143489070 h 10"/>
                  <a:gd name="T10" fmla="*/ 0 w 8"/>
                  <a:gd name="T11" fmla="*/ 28697814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0"/>
                  <a:gd name="T20" fmla="*/ 8 w 8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0">
                    <a:moveTo>
                      <a:pt x="0" y="2"/>
                    </a:moveTo>
                    <a:lnTo>
                      <a:pt x="4" y="0"/>
                    </a:lnTo>
                    <a:lnTo>
                      <a:pt x="8" y="2"/>
                    </a:lnTo>
                    <a:lnTo>
                      <a:pt x="8" y="10"/>
                    </a:lnTo>
                    <a:lnTo>
                      <a:pt x="0" y="10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0">
                <a:solidFill>
                  <a:srgbClr val="7467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26" name="Freeform 1054"/>
              <p:cNvSpPr>
                <a:spLocks/>
              </p:cNvSpPr>
              <p:nvPr/>
            </p:nvSpPr>
            <p:spPr bwMode="auto">
              <a:xfrm>
                <a:off x="1466" y="1966"/>
                <a:ext cx="21" cy="18"/>
              </a:xfrm>
              <a:custGeom>
                <a:avLst/>
                <a:gdLst>
                  <a:gd name="T0" fmla="*/ 12 w 21"/>
                  <a:gd name="T1" fmla="*/ 0 h 18"/>
                  <a:gd name="T2" fmla="*/ 21 w 21"/>
                  <a:gd name="T3" fmla="*/ 9 h 18"/>
                  <a:gd name="T4" fmla="*/ 9 w 21"/>
                  <a:gd name="T5" fmla="*/ 18 h 18"/>
                  <a:gd name="T6" fmla="*/ 0 w 21"/>
                  <a:gd name="T7" fmla="*/ 9 h 18"/>
                  <a:gd name="T8" fmla="*/ 12 w 21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8"/>
                  <a:gd name="T17" fmla="*/ 21 w 2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8">
                    <a:moveTo>
                      <a:pt x="12" y="0"/>
                    </a:moveTo>
                    <a:lnTo>
                      <a:pt x="21" y="9"/>
                    </a:lnTo>
                    <a:lnTo>
                      <a:pt x="9" y="18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27" name="Freeform 1055"/>
              <p:cNvSpPr>
                <a:spLocks noEditPoints="1"/>
              </p:cNvSpPr>
              <p:nvPr/>
            </p:nvSpPr>
            <p:spPr bwMode="auto">
              <a:xfrm>
                <a:off x="1598" y="2305"/>
                <a:ext cx="156" cy="477"/>
              </a:xfrm>
              <a:custGeom>
                <a:avLst/>
                <a:gdLst>
                  <a:gd name="T0" fmla="*/ 530909559 w 52"/>
                  <a:gd name="T1" fmla="*/ 0 h 159"/>
                  <a:gd name="T2" fmla="*/ 746143164 w 52"/>
                  <a:gd name="T3" fmla="*/ 301327047 h 159"/>
                  <a:gd name="T4" fmla="*/ 717445350 w 52"/>
                  <a:gd name="T5" fmla="*/ 315675954 h 159"/>
                  <a:gd name="T6" fmla="*/ 502211745 w 52"/>
                  <a:gd name="T7" fmla="*/ 14348907 h 159"/>
                  <a:gd name="T8" fmla="*/ 530909559 w 52"/>
                  <a:gd name="T9" fmla="*/ 0 h 159"/>
                  <a:gd name="T10" fmla="*/ 746143164 w 52"/>
                  <a:gd name="T11" fmla="*/ 301327047 h 159"/>
                  <a:gd name="T12" fmla="*/ 746143164 w 52"/>
                  <a:gd name="T13" fmla="*/ 301327047 h 159"/>
                  <a:gd name="T14" fmla="*/ 746143164 w 52"/>
                  <a:gd name="T15" fmla="*/ 315675954 h 159"/>
                  <a:gd name="T16" fmla="*/ 731794257 w 52"/>
                  <a:gd name="T17" fmla="*/ 315675954 h 159"/>
                  <a:gd name="T18" fmla="*/ 746143164 w 52"/>
                  <a:gd name="T19" fmla="*/ 301327047 h 159"/>
                  <a:gd name="T20" fmla="*/ 746143164 w 52"/>
                  <a:gd name="T21" fmla="*/ 315675954 h 159"/>
                  <a:gd name="T22" fmla="*/ 746143164 w 52"/>
                  <a:gd name="T23" fmla="*/ 1420541793 h 159"/>
                  <a:gd name="T24" fmla="*/ 717445350 w 52"/>
                  <a:gd name="T25" fmla="*/ 1420541793 h 159"/>
                  <a:gd name="T26" fmla="*/ 717445350 w 52"/>
                  <a:gd name="T27" fmla="*/ 315675954 h 159"/>
                  <a:gd name="T28" fmla="*/ 746143164 w 52"/>
                  <a:gd name="T29" fmla="*/ 315675954 h 159"/>
                  <a:gd name="T30" fmla="*/ 746143164 w 52"/>
                  <a:gd name="T31" fmla="*/ 1420541793 h 159"/>
                  <a:gd name="T32" fmla="*/ 746143164 w 52"/>
                  <a:gd name="T33" fmla="*/ 1420541793 h 159"/>
                  <a:gd name="T34" fmla="*/ 746143164 w 52"/>
                  <a:gd name="T35" fmla="*/ 1434890700 h 159"/>
                  <a:gd name="T36" fmla="*/ 731794257 w 52"/>
                  <a:gd name="T37" fmla="*/ 1420541793 h 159"/>
                  <a:gd name="T38" fmla="*/ 746143164 w 52"/>
                  <a:gd name="T39" fmla="*/ 1420541793 h 159"/>
                  <a:gd name="T40" fmla="*/ 746143164 w 52"/>
                  <a:gd name="T41" fmla="*/ 1434890700 h 159"/>
                  <a:gd name="T42" fmla="*/ 243931419 w 52"/>
                  <a:gd name="T43" fmla="*/ 2023195887 h 159"/>
                  <a:gd name="T44" fmla="*/ 229582512 w 52"/>
                  <a:gd name="T45" fmla="*/ 2008846980 h 159"/>
                  <a:gd name="T46" fmla="*/ 717445350 w 52"/>
                  <a:gd name="T47" fmla="*/ 1406192886 h 159"/>
                  <a:gd name="T48" fmla="*/ 746143164 w 52"/>
                  <a:gd name="T49" fmla="*/ 1434890700 h 159"/>
                  <a:gd name="T50" fmla="*/ 243931419 w 52"/>
                  <a:gd name="T51" fmla="*/ 2023195887 h 159"/>
                  <a:gd name="T52" fmla="*/ 243931419 w 52"/>
                  <a:gd name="T53" fmla="*/ 2023195887 h 159"/>
                  <a:gd name="T54" fmla="*/ 229582512 w 52"/>
                  <a:gd name="T55" fmla="*/ 2008846980 h 159"/>
                  <a:gd name="T56" fmla="*/ 243931419 w 52"/>
                  <a:gd name="T57" fmla="*/ 2023195887 h 159"/>
                  <a:gd name="T58" fmla="*/ 243931419 w 52"/>
                  <a:gd name="T59" fmla="*/ 2023195887 h 159"/>
                  <a:gd name="T60" fmla="*/ 28697814 w 52"/>
                  <a:gd name="T61" fmla="*/ 2147483647 h 159"/>
                  <a:gd name="T62" fmla="*/ 0 w 52"/>
                  <a:gd name="T63" fmla="*/ 2147483647 h 159"/>
                  <a:gd name="T64" fmla="*/ 229582512 w 52"/>
                  <a:gd name="T65" fmla="*/ 2008846980 h 159"/>
                  <a:gd name="T66" fmla="*/ 243931419 w 52"/>
                  <a:gd name="T67" fmla="*/ 2023195887 h 15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"/>
                  <a:gd name="T103" fmla="*/ 0 h 159"/>
                  <a:gd name="T104" fmla="*/ 52 w 52"/>
                  <a:gd name="T105" fmla="*/ 159 h 15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" h="159">
                    <a:moveTo>
                      <a:pt x="37" y="0"/>
                    </a:moveTo>
                    <a:lnTo>
                      <a:pt x="52" y="21"/>
                    </a:lnTo>
                    <a:lnTo>
                      <a:pt x="50" y="22"/>
                    </a:lnTo>
                    <a:lnTo>
                      <a:pt x="35" y="1"/>
                    </a:lnTo>
                    <a:lnTo>
                      <a:pt x="37" y="0"/>
                    </a:lnTo>
                    <a:close/>
                    <a:moveTo>
                      <a:pt x="52" y="21"/>
                    </a:moveTo>
                    <a:lnTo>
                      <a:pt x="52" y="21"/>
                    </a:lnTo>
                    <a:lnTo>
                      <a:pt x="52" y="22"/>
                    </a:lnTo>
                    <a:lnTo>
                      <a:pt x="51" y="22"/>
                    </a:lnTo>
                    <a:lnTo>
                      <a:pt x="52" y="21"/>
                    </a:lnTo>
                    <a:close/>
                    <a:moveTo>
                      <a:pt x="52" y="22"/>
                    </a:moveTo>
                    <a:lnTo>
                      <a:pt x="52" y="99"/>
                    </a:lnTo>
                    <a:lnTo>
                      <a:pt x="50" y="99"/>
                    </a:lnTo>
                    <a:lnTo>
                      <a:pt x="50" y="22"/>
                    </a:lnTo>
                    <a:lnTo>
                      <a:pt x="52" y="22"/>
                    </a:lnTo>
                    <a:close/>
                    <a:moveTo>
                      <a:pt x="52" y="99"/>
                    </a:moveTo>
                    <a:lnTo>
                      <a:pt x="52" y="99"/>
                    </a:lnTo>
                    <a:lnTo>
                      <a:pt x="52" y="100"/>
                    </a:lnTo>
                    <a:lnTo>
                      <a:pt x="51" y="99"/>
                    </a:lnTo>
                    <a:lnTo>
                      <a:pt x="52" y="99"/>
                    </a:lnTo>
                    <a:close/>
                    <a:moveTo>
                      <a:pt x="52" y="100"/>
                    </a:moveTo>
                    <a:lnTo>
                      <a:pt x="17" y="141"/>
                    </a:lnTo>
                    <a:lnTo>
                      <a:pt x="16" y="140"/>
                    </a:lnTo>
                    <a:lnTo>
                      <a:pt x="50" y="98"/>
                    </a:lnTo>
                    <a:lnTo>
                      <a:pt x="52" y="100"/>
                    </a:lnTo>
                    <a:close/>
                    <a:moveTo>
                      <a:pt x="17" y="141"/>
                    </a:moveTo>
                    <a:lnTo>
                      <a:pt x="17" y="141"/>
                    </a:lnTo>
                    <a:lnTo>
                      <a:pt x="16" y="140"/>
                    </a:lnTo>
                    <a:lnTo>
                      <a:pt x="17" y="141"/>
                    </a:lnTo>
                    <a:close/>
                    <a:moveTo>
                      <a:pt x="17" y="141"/>
                    </a:moveTo>
                    <a:lnTo>
                      <a:pt x="2" y="159"/>
                    </a:lnTo>
                    <a:lnTo>
                      <a:pt x="0" y="158"/>
                    </a:lnTo>
                    <a:lnTo>
                      <a:pt x="16" y="140"/>
                    </a:lnTo>
                    <a:lnTo>
                      <a:pt x="17" y="141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28" name="Freeform 1056"/>
              <p:cNvSpPr>
                <a:spLocks/>
              </p:cNvSpPr>
              <p:nvPr/>
            </p:nvSpPr>
            <p:spPr bwMode="auto">
              <a:xfrm>
                <a:off x="1700" y="2302"/>
                <a:ext cx="21" cy="18"/>
              </a:xfrm>
              <a:custGeom>
                <a:avLst/>
                <a:gdLst>
                  <a:gd name="T0" fmla="*/ 21 w 21"/>
                  <a:gd name="T1" fmla="*/ 12 h 18"/>
                  <a:gd name="T2" fmla="*/ 9 w 21"/>
                  <a:gd name="T3" fmla="*/ 18 h 18"/>
                  <a:gd name="T4" fmla="*/ 0 w 21"/>
                  <a:gd name="T5" fmla="*/ 6 h 18"/>
                  <a:gd name="T6" fmla="*/ 12 w 21"/>
                  <a:gd name="T7" fmla="*/ 0 h 18"/>
                  <a:gd name="T8" fmla="*/ 21 w 21"/>
                  <a:gd name="T9" fmla="*/ 12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8"/>
                  <a:gd name="T17" fmla="*/ 21 w 2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8">
                    <a:moveTo>
                      <a:pt x="21" y="12"/>
                    </a:moveTo>
                    <a:lnTo>
                      <a:pt x="9" y="18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21" y="12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29" name="Rectangle 1057"/>
              <p:cNvSpPr>
                <a:spLocks noChangeArrowheads="1"/>
              </p:cNvSpPr>
              <p:nvPr/>
            </p:nvSpPr>
            <p:spPr bwMode="auto">
              <a:xfrm>
                <a:off x="1745" y="2371"/>
                <a:ext cx="12" cy="12"/>
              </a:xfrm>
              <a:prstGeom prst="rect">
                <a:avLst/>
              </a:pr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30" name="Rectangle 1058"/>
              <p:cNvSpPr>
                <a:spLocks noChangeArrowheads="1"/>
              </p:cNvSpPr>
              <p:nvPr/>
            </p:nvSpPr>
            <p:spPr bwMode="auto">
              <a:xfrm>
                <a:off x="1745" y="2449"/>
                <a:ext cx="12" cy="12"/>
              </a:xfrm>
              <a:prstGeom prst="rect">
                <a:avLst/>
              </a:pr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31" name="Rectangle 1059"/>
              <p:cNvSpPr>
                <a:spLocks noChangeArrowheads="1"/>
              </p:cNvSpPr>
              <p:nvPr/>
            </p:nvSpPr>
            <p:spPr bwMode="auto">
              <a:xfrm>
                <a:off x="1745" y="2527"/>
                <a:ext cx="12" cy="15"/>
              </a:xfrm>
              <a:prstGeom prst="rect">
                <a:avLst/>
              </a:pr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32" name="Freeform 1060"/>
              <p:cNvSpPr>
                <a:spLocks/>
              </p:cNvSpPr>
              <p:nvPr/>
            </p:nvSpPr>
            <p:spPr bwMode="auto">
              <a:xfrm>
                <a:off x="1736" y="2602"/>
                <a:ext cx="18" cy="18"/>
              </a:xfrm>
              <a:custGeom>
                <a:avLst/>
                <a:gdLst>
                  <a:gd name="T0" fmla="*/ 9 w 18"/>
                  <a:gd name="T1" fmla="*/ 18 h 18"/>
                  <a:gd name="T2" fmla="*/ 0 w 18"/>
                  <a:gd name="T3" fmla="*/ 9 h 18"/>
                  <a:gd name="T4" fmla="*/ 6 w 18"/>
                  <a:gd name="T5" fmla="*/ 0 h 18"/>
                  <a:gd name="T6" fmla="*/ 18 w 18"/>
                  <a:gd name="T7" fmla="*/ 9 h 18"/>
                  <a:gd name="T8" fmla="*/ 9 w 18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9" y="18"/>
                    </a:moveTo>
                    <a:lnTo>
                      <a:pt x="0" y="9"/>
                    </a:lnTo>
                    <a:lnTo>
                      <a:pt x="6" y="0"/>
                    </a:lnTo>
                    <a:lnTo>
                      <a:pt x="18" y="9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33" name="Freeform 1061"/>
              <p:cNvSpPr>
                <a:spLocks/>
              </p:cNvSpPr>
              <p:nvPr/>
            </p:nvSpPr>
            <p:spPr bwMode="auto">
              <a:xfrm>
                <a:off x="1685" y="2662"/>
                <a:ext cx="18" cy="18"/>
              </a:xfrm>
              <a:custGeom>
                <a:avLst/>
                <a:gdLst>
                  <a:gd name="T0" fmla="*/ 9 w 18"/>
                  <a:gd name="T1" fmla="*/ 18 h 18"/>
                  <a:gd name="T2" fmla="*/ 0 w 18"/>
                  <a:gd name="T3" fmla="*/ 9 h 18"/>
                  <a:gd name="T4" fmla="*/ 9 w 18"/>
                  <a:gd name="T5" fmla="*/ 0 h 18"/>
                  <a:gd name="T6" fmla="*/ 18 w 18"/>
                  <a:gd name="T7" fmla="*/ 9 h 18"/>
                  <a:gd name="T8" fmla="*/ 9 w 18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9" y="18"/>
                    </a:moveTo>
                    <a:lnTo>
                      <a:pt x="0" y="9"/>
                    </a:lnTo>
                    <a:lnTo>
                      <a:pt x="9" y="0"/>
                    </a:lnTo>
                    <a:lnTo>
                      <a:pt x="18" y="9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34" name="Freeform 1062"/>
              <p:cNvSpPr>
                <a:spLocks/>
              </p:cNvSpPr>
              <p:nvPr/>
            </p:nvSpPr>
            <p:spPr bwMode="auto">
              <a:xfrm>
                <a:off x="1643" y="2722"/>
                <a:ext cx="9" cy="9"/>
              </a:xfrm>
              <a:custGeom>
                <a:avLst/>
                <a:gdLst>
                  <a:gd name="T0" fmla="*/ 9 w 9"/>
                  <a:gd name="T1" fmla="*/ 9 h 9"/>
                  <a:gd name="T2" fmla="*/ 9 w 9"/>
                  <a:gd name="T3" fmla="*/ 9 h 9"/>
                  <a:gd name="T4" fmla="*/ 9 w 9"/>
                  <a:gd name="T5" fmla="*/ 9 h 9"/>
                  <a:gd name="T6" fmla="*/ 0 w 9"/>
                  <a:gd name="T7" fmla="*/ 0 h 9"/>
                  <a:gd name="T8" fmla="*/ 0 w 9"/>
                  <a:gd name="T9" fmla="*/ 0 h 9"/>
                  <a:gd name="T10" fmla="*/ 9 w 9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9"/>
                  <a:gd name="T20" fmla="*/ 9 w 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9">
                    <a:moveTo>
                      <a:pt x="9" y="9"/>
                    </a:moveTo>
                    <a:lnTo>
                      <a:pt x="9" y="9"/>
                    </a:lnTo>
                    <a:lnTo>
                      <a:pt x="0" y="0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35" name="Rectangle 1063"/>
              <p:cNvSpPr>
                <a:spLocks noChangeArrowheads="1"/>
              </p:cNvSpPr>
              <p:nvPr/>
            </p:nvSpPr>
            <p:spPr bwMode="auto">
              <a:xfrm>
                <a:off x="1652" y="2731"/>
                <a:ext cx="1" cy="1"/>
              </a:xfrm>
              <a:prstGeom prst="rect">
                <a:avLst/>
              </a:pr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36" name="Freeform 1064"/>
              <p:cNvSpPr>
                <a:spLocks/>
              </p:cNvSpPr>
              <p:nvPr/>
            </p:nvSpPr>
            <p:spPr bwMode="auto">
              <a:xfrm>
                <a:off x="1634" y="2722"/>
                <a:ext cx="18" cy="18"/>
              </a:xfrm>
              <a:custGeom>
                <a:avLst/>
                <a:gdLst>
                  <a:gd name="T0" fmla="*/ 9 w 18"/>
                  <a:gd name="T1" fmla="*/ 18 h 18"/>
                  <a:gd name="T2" fmla="*/ 0 w 18"/>
                  <a:gd name="T3" fmla="*/ 9 h 18"/>
                  <a:gd name="T4" fmla="*/ 9 w 18"/>
                  <a:gd name="T5" fmla="*/ 0 h 18"/>
                  <a:gd name="T6" fmla="*/ 18 w 18"/>
                  <a:gd name="T7" fmla="*/ 9 h 18"/>
                  <a:gd name="T8" fmla="*/ 9 w 18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9" y="18"/>
                    </a:moveTo>
                    <a:lnTo>
                      <a:pt x="0" y="9"/>
                    </a:lnTo>
                    <a:lnTo>
                      <a:pt x="9" y="0"/>
                    </a:lnTo>
                    <a:lnTo>
                      <a:pt x="18" y="9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37" name="Freeform 1065"/>
              <p:cNvSpPr>
                <a:spLocks/>
              </p:cNvSpPr>
              <p:nvPr/>
            </p:nvSpPr>
            <p:spPr bwMode="auto">
              <a:xfrm>
                <a:off x="1568" y="2803"/>
                <a:ext cx="18" cy="18"/>
              </a:xfrm>
              <a:custGeom>
                <a:avLst/>
                <a:gdLst>
                  <a:gd name="T0" fmla="*/ 9 w 18"/>
                  <a:gd name="T1" fmla="*/ 18 h 18"/>
                  <a:gd name="T2" fmla="*/ 0 w 18"/>
                  <a:gd name="T3" fmla="*/ 9 h 18"/>
                  <a:gd name="T4" fmla="*/ 9 w 18"/>
                  <a:gd name="T5" fmla="*/ 0 h 18"/>
                  <a:gd name="T6" fmla="*/ 18 w 18"/>
                  <a:gd name="T7" fmla="*/ 9 h 18"/>
                  <a:gd name="T8" fmla="*/ 9 w 18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9" y="18"/>
                    </a:moveTo>
                    <a:lnTo>
                      <a:pt x="0" y="9"/>
                    </a:lnTo>
                    <a:lnTo>
                      <a:pt x="9" y="0"/>
                    </a:lnTo>
                    <a:lnTo>
                      <a:pt x="18" y="9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38" name="Freeform 1066"/>
              <p:cNvSpPr>
                <a:spLocks/>
              </p:cNvSpPr>
              <p:nvPr/>
            </p:nvSpPr>
            <p:spPr bwMode="auto">
              <a:xfrm>
                <a:off x="1520" y="2866"/>
                <a:ext cx="18" cy="15"/>
              </a:xfrm>
              <a:custGeom>
                <a:avLst/>
                <a:gdLst>
                  <a:gd name="T0" fmla="*/ 12 w 18"/>
                  <a:gd name="T1" fmla="*/ 15 h 15"/>
                  <a:gd name="T2" fmla="*/ 0 w 18"/>
                  <a:gd name="T3" fmla="*/ 12 h 15"/>
                  <a:gd name="T4" fmla="*/ 6 w 18"/>
                  <a:gd name="T5" fmla="*/ 0 h 15"/>
                  <a:gd name="T6" fmla="*/ 18 w 18"/>
                  <a:gd name="T7" fmla="*/ 3 h 15"/>
                  <a:gd name="T8" fmla="*/ 12 w 18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5"/>
                  <a:gd name="T17" fmla="*/ 18 w 1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5">
                    <a:moveTo>
                      <a:pt x="12" y="15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18" y="3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39" name="Freeform 1067"/>
              <p:cNvSpPr>
                <a:spLocks/>
              </p:cNvSpPr>
              <p:nvPr/>
            </p:nvSpPr>
            <p:spPr bwMode="auto">
              <a:xfrm>
                <a:off x="1490" y="2938"/>
                <a:ext cx="15" cy="15"/>
              </a:xfrm>
              <a:custGeom>
                <a:avLst/>
                <a:gdLst>
                  <a:gd name="T0" fmla="*/ 12 w 15"/>
                  <a:gd name="T1" fmla="*/ 15 h 15"/>
                  <a:gd name="T2" fmla="*/ 0 w 15"/>
                  <a:gd name="T3" fmla="*/ 12 h 15"/>
                  <a:gd name="T4" fmla="*/ 3 w 15"/>
                  <a:gd name="T5" fmla="*/ 0 h 15"/>
                  <a:gd name="T6" fmla="*/ 15 w 15"/>
                  <a:gd name="T7" fmla="*/ 3 h 15"/>
                  <a:gd name="T8" fmla="*/ 12 w 15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5"/>
                  <a:gd name="T17" fmla="*/ 15 w 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5">
                    <a:moveTo>
                      <a:pt x="12" y="15"/>
                    </a:moveTo>
                    <a:lnTo>
                      <a:pt x="0" y="12"/>
                    </a:lnTo>
                    <a:lnTo>
                      <a:pt x="3" y="0"/>
                    </a:lnTo>
                    <a:lnTo>
                      <a:pt x="15" y="3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40" name="Freeform 1068"/>
              <p:cNvSpPr>
                <a:spLocks/>
              </p:cNvSpPr>
              <p:nvPr/>
            </p:nvSpPr>
            <p:spPr bwMode="auto">
              <a:xfrm>
                <a:off x="1460" y="3010"/>
                <a:ext cx="15" cy="9"/>
              </a:xfrm>
              <a:custGeom>
                <a:avLst/>
                <a:gdLst>
                  <a:gd name="T0" fmla="*/ 12 w 15"/>
                  <a:gd name="T1" fmla="*/ 9 h 9"/>
                  <a:gd name="T2" fmla="*/ 15 w 15"/>
                  <a:gd name="T3" fmla="*/ 3 h 9"/>
                  <a:gd name="T4" fmla="*/ 3 w 15"/>
                  <a:gd name="T5" fmla="*/ 0 h 9"/>
                  <a:gd name="T6" fmla="*/ 0 w 15"/>
                  <a:gd name="T7" fmla="*/ 3 h 9"/>
                  <a:gd name="T8" fmla="*/ 12 w 15"/>
                  <a:gd name="T9" fmla="*/ 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9"/>
                  <a:gd name="T17" fmla="*/ 15 w 1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9">
                    <a:moveTo>
                      <a:pt x="12" y="9"/>
                    </a:moveTo>
                    <a:lnTo>
                      <a:pt x="15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41" name="Freeform 1069"/>
              <p:cNvSpPr>
                <a:spLocks/>
              </p:cNvSpPr>
              <p:nvPr/>
            </p:nvSpPr>
            <p:spPr bwMode="auto">
              <a:xfrm>
                <a:off x="1274" y="2908"/>
                <a:ext cx="18" cy="18"/>
              </a:xfrm>
              <a:custGeom>
                <a:avLst/>
                <a:gdLst>
                  <a:gd name="T0" fmla="*/ 18 w 18"/>
                  <a:gd name="T1" fmla="*/ 6 h 18"/>
                  <a:gd name="T2" fmla="*/ 12 w 18"/>
                  <a:gd name="T3" fmla="*/ 18 h 18"/>
                  <a:gd name="T4" fmla="*/ 0 w 18"/>
                  <a:gd name="T5" fmla="*/ 12 h 18"/>
                  <a:gd name="T6" fmla="*/ 6 w 18"/>
                  <a:gd name="T7" fmla="*/ 0 h 18"/>
                  <a:gd name="T8" fmla="*/ 18 w 18"/>
                  <a:gd name="T9" fmla="*/ 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18" y="6"/>
                    </a:moveTo>
                    <a:lnTo>
                      <a:pt x="12" y="18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42" name="Freeform 1070"/>
              <p:cNvSpPr>
                <a:spLocks/>
              </p:cNvSpPr>
              <p:nvPr/>
            </p:nvSpPr>
            <p:spPr bwMode="auto">
              <a:xfrm>
                <a:off x="1343" y="2947"/>
                <a:ext cx="18" cy="18"/>
              </a:xfrm>
              <a:custGeom>
                <a:avLst/>
                <a:gdLst>
                  <a:gd name="T0" fmla="*/ 18 w 18"/>
                  <a:gd name="T1" fmla="*/ 6 h 18"/>
                  <a:gd name="T2" fmla="*/ 12 w 18"/>
                  <a:gd name="T3" fmla="*/ 18 h 18"/>
                  <a:gd name="T4" fmla="*/ 0 w 18"/>
                  <a:gd name="T5" fmla="*/ 12 h 18"/>
                  <a:gd name="T6" fmla="*/ 6 w 18"/>
                  <a:gd name="T7" fmla="*/ 0 h 18"/>
                  <a:gd name="T8" fmla="*/ 18 w 18"/>
                  <a:gd name="T9" fmla="*/ 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18" y="6"/>
                    </a:moveTo>
                    <a:lnTo>
                      <a:pt x="12" y="18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43" name="Freeform 1071"/>
              <p:cNvSpPr>
                <a:spLocks/>
              </p:cNvSpPr>
              <p:nvPr/>
            </p:nvSpPr>
            <p:spPr bwMode="auto">
              <a:xfrm>
                <a:off x="1412" y="2983"/>
                <a:ext cx="18" cy="18"/>
              </a:xfrm>
              <a:custGeom>
                <a:avLst/>
                <a:gdLst>
                  <a:gd name="T0" fmla="*/ 18 w 18"/>
                  <a:gd name="T1" fmla="*/ 6 h 18"/>
                  <a:gd name="T2" fmla="*/ 12 w 18"/>
                  <a:gd name="T3" fmla="*/ 18 h 18"/>
                  <a:gd name="T4" fmla="*/ 0 w 18"/>
                  <a:gd name="T5" fmla="*/ 12 h 18"/>
                  <a:gd name="T6" fmla="*/ 6 w 18"/>
                  <a:gd name="T7" fmla="*/ 0 h 18"/>
                  <a:gd name="T8" fmla="*/ 18 w 18"/>
                  <a:gd name="T9" fmla="*/ 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18" y="6"/>
                    </a:moveTo>
                    <a:lnTo>
                      <a:pt x="12" y="18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44" name="Freeform 1072"/>
              <p:cNvSpPr>
                <a:spLocks/>
              </p:cNvSpPr>
              <p:nvPr/>
            </p:nvSpPr>
            <p:spPr bwMode="auto">
              <a:xfrm>
                <a:off x="1475" y="3031"/>
                <a:ext cx="18" cy="18"/>
              </a:xfrm>
              <a:custGeom>
                <a:avLst/>
                <a:gdLst>
                  <a:gd name="T0" fmla="*/ 18 w 18"/>
                  <a:gd name="T1" fmla="*/ 9 h 18"/>
                  <a:gd name="T2" fmla="*/ 6 w 18"/>
                  <a:gd name="T3" fmla="*/ 18 h 18"/>
                  <a:gd name="T4" fmla="*/ 0 w 18"/>
                  <a:gd name="T5" fmla="*/ 6 h 18"/>
                  <a:gd name="T6" fmla="*/ 9 w 18"/>
                  <a:gd name="T7" fmla="*/ 0 h 18"/>
                  <a:gd name="T8" fmla="*/ 18 w 18"/>
                  <a:gd name="T9" fmla="*/ 9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18" y="9"/>
                    </a:moveTo>
                    <a:lnTo>
                      <a:pt x="6" y="18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45" name="Freeform 1073"/>
              <p:cNvSpPr>
                <a:spLocks/>
              </p:cNvSpPr>
              <p:nvPr/>
            </p:nvSpPr>
            <p:spPr bwMode="auto">
              <a:xfrm>
                <a:off x="1520" y="3088"/>
                <a:ext cx="18" cy="18"/>
              </a:xfrm>
              <a:custGeom>
                <a:avLst/>
                <a:gdLst>
                  <a:gd name="T0" fmla="*/ 18 w 18"/>
                  <a:gd name="T1" fmla="*/ 6 h 18"/>
                  <a:gd name="T2" fmla="*/ 15 w 18"/>
                  <a:gd name="T3" fmla="*/ 18 h 18"/>
                  <a:gd name="T4" fmla="*/ 0 w 18"/>
                  <a:gd name="T5" fmla="*/ 12 h 18"/>
                  <a:gd name="T6" fmla="*/ 6 w 18"/>
                  <a:gd name="T7" fmla="*/ 0 h 18"/>
                  <a:gd name="T8" fmla="*/ 18 w 18"/>
                  <a:gd name="T9" fmla="*/ 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18" y="6"/>
                    </a:moveTo>
                    <a:lnTo>
                      <a:pt x="15" y="18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46" name="Freeform 1074"/>
              <p:cNvSpPr>
                <a:spLocks/>
              </p:cNvSpPr>
              <p:nvPr/>
            </p:nvSpPr>
            <p:spPr bwMode="auto">
              <a:xfrm>
                <a:off x="1595" y="3118"/>
                <a:ext cx="18" cy="15"/>
              </a:xfrm>
              <a:custGeom>
                <a:avLst/>
                <a:gdLst>
                  <a:gd name="T0" fmla="*/ 18 w 18"/>
                  <a:gd name="T1" fmla="*/ 3 h 15"/>
                  <a:gd name="T2" fmla="*/ 12 w 18"/>
                  <a:gd name="T3" fmla="*/ 15 h 15"/>
                  <a:gd name="T4" fmla="*/ 0 w 18"/>
                  <a:gd name="T5" fmla="*/ 12 h 15"/>
                  <a:gd name="T6" fmla="*/ 3 w 18"/>
                  <a:gd name="T7" fmla="*/ 0 h 15"/>
                  <a:gd name="T8" fmla="*/ 18 w 18"/>
                  <a:gd name="T9" fmla="*/ 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5"/>
                  <a:gd name="T17" fmla="*/ 18 w 1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5">
                    <a:moveTo>
                      <a:pt x="18" y="3"/>
                    </a:moveTo>
                    <a:lnTo>
                      <a:pt x="12" y="15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47" name="Freeform 1075"/>
              <p:cNvSpPr>
                <a:spLocks/>
              </p:cNvSpPr>
              <p:nvPr/>
            </p:nvSpPr>
            <p:spPr bwMode="auto">
              <a:xfrm>
                <a:off x="1667" y="3145"/>
                <a:ext cx="18" cy="18"/>
              </a:xfrm>
              <a:custGeom>
                <a:avLst/>
                <a:gdLst>
                  <a:gd name="T0" fmla="*/ 18 w 18"/>
                  <a:gd name="T1" fmla="*/ 6 h 18"/>
                  <a:gd name="T2" fmla="*/ 12 w 18"/>
                  <a:gd name="T3" fmla="*/ 18 h 18"/>
                  <a:gd name="T4" fmla="*/ 0 w 18"/>
                  <a:gd name="T5" fmla="*/ 15 h 18"/>
                  <a:gd name="T6" fmla="*/ 6 w 18"/>
                  <a:gd name="T7" fmla="*/ 0 h 18"/>
                  <a:gd name="T8" fmla="*/ 18 w 18"/>
                  <a:gd name="T9" fmla="*/ 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18" y="6"/>
                    </a:moveTo>
                    <a:lnTo>
                      <a:pt x="12" y="18"/>
                    </a:lnTo>
                    <a:lnTo>
                      <a:pt x="0" y="15"/>
                    </a:lnTo>
                    <a:lnTo>
                      <a:pt x="6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48" name="Freeform 1076"/>
              <p:cNvSpPr>
                <a:spLocks/>
              </p:cNvSpPr>
              <p:nvPr/>
            </p:nvSpPr>
            <p:spPr bwMode="auto">
              <a:xfrm>
                <a:off x="1742" y="3175"/>
                <a:ext cx="15" cy="18"/>
              </a:xfrm>
              <a:custGeom>
                <a:avLst/>
                <a:gdLst>
                  <a:gd name="T0" fmla="*/ 15 w 15"/>
                  <a:gd name="T1" fmla="*/ 6 h 18"/>
                  <a:gd name="T2" fmla="*/ 12 w 15"/>
                  <a:gd name="T3" fmla="*/ 18 h 18"/>
                  <a:gd name="T4" fmla="*/ 0 w 15"/>
                  <a:gd name="T5" fmla="*/ 12 h 18"/>
                  <a:gd name="T6" fmla="*/ 3 w 15"/>
                  <a:gd name="T7" fmla="*/ 0 h 18"/>
                  <a:gd name="T8" fmla="*/ 15 w 15"/>
                  <a:gd name="T9" fmla="*/ 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8"/>
                  <a:gd name="T17" fmla="*/ 15 w 15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8">
                    <a:moveTo>
                      <a:pt x="15" y="6"/>
                    </a:moveTo>
                    <a:lnTo>
                      <a:pt x="12" y="18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49" name="Freeform 1077"/>
              <p:cNvSpPr>
                <a:spLocks/>
              </p:cNvSpPr>
              <p:nvPr/>
            </p:nvSpPr>
            <p:spPr bwMode="auto">
              <a:xfrm>
                <a:off x="1814" y="3205"/>
                <a:ext cx="18" cy="18"/>
              </a:xfrm>
              <a:custGeom>
                <a:avLst/>
                <a:gdLst>
                  <a:gd name="T0" fmla="*/ 18 w 18"/>
                  <a:gd name="T1" fmla="*/ 3 h 18"/>
                  <a:gd name="T2" fmla="*/ 12 w 18"/>
                  <a:gd name="T3" fmla="*/ 18 h 18"/>
                  <a:gd name="T4" fmla="*/ 0 w 18"/>
                  <a:gd name="T5" fmla="*/ 12 h 18"/>
                  <a:gd name="T6" fmla="*/ 6 w 18"/>
                  <a:gd name="T7" fmla="*/ 0 h 18"/>
                  <a:gd name="T8" fmla="*/ 18 w 18"/>
                  <a:gd name="T9" fmla="*/ 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18" y="3"/>
                    </a:moveTo>
                    <a:lnTo>
                      <a:pt x="12" y="18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50" name="Freeform 1078"/>
              <p:cNvSpPr>
                <a:spLocks/>
              </p:cNvSpPr>
              <p:nvPr/>
            </p:nvSpPr>
            <p:spPr bwMode="auto">
              <a:xfrm>
                <a:off x="1886" y="3235"/>
                <a:ext cx="18" cy="15"/>
              </a:xfrm>
              <a:custGeom>
                <a:avLst/>
                <a:gdLst>
                  <a:gd name="T0" fmla="*/ 18 w 18"/>
                  <a:gd name="T1" fmla="*/ 3 h 15"/>
                  <a:gd name="T2" fmla="*/ 12 w 18"/>
                  <a:gd name="T3" fmla="*/ 15 h 15"/>
                  <a:gd name="T4" fmla="*/ 0 w 18"/>
                  <a:gd name="T5" fmla="*/ 12 h 15"/>
                  <a:gd name="T6" fmla="*/ 6 w 18"/>
                  <a:gd name="T7" fmla="*/ 0 h 15"/>
                  <a:gd name="T8" fmla="*/ 18 w 18"/>
                  <a:gd name="T9" fmla="*/ 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5"/>
                  <a:gd name="T17" fmla="*/ 18 w 1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5">
                    <a:moveTo>
                      <a:pt x="18" y="3"/>
                    </a:moveTo>
                    <a:lnTo>
                      <a:pt x="12" y="15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51" name="Freeform 1079"/>
              <p:cNvSpPr>
                <a:spLocks/>
              </p:cNvSpPr>
              <p:nvPr/>
            </p:nvSpPr>
            <p:spPr bwMode="auto">
              <a:xfrm>
                <a:off x="1962" y="3262"/>
                <a:ext cx="15" cy="18"/>
              </a:xfrm>
              <a:custGeom>
                <a:avLst/>
                <a:gdLst>
                  <a:gd name="T0" fmla="*/ 15 w 15"/>
                  <a:gd name="T1" fmla="*/ 6 h 18"/>
                  <a:gd name="T2" fmla="*/ 12 w 15"/>
                  <a:gd name="T3" fmla="*/ 18 h 18"/>
                  <a:gd name="T4" fmla="*/ 0 w 15"/>
                  <a:gd name="T5" fmla="*/ 12 h 18"/>
                  <a:gd name="T6" fmla="*/ 3 w 15"/>
                  <a:gd name="T7" fmla="*/ 0 h 18"/>
                  <a:gd name="T8" fmla="*/ 15 w 15"/>
                  <a:gd name="T9" fmla="*/ 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8"/>
                  <a:gd name="T17" fmla="*/ 15 w 15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8">
                    <a:moveTo>
                      <a:pt x="15" y="6"/>
                    </a:moveTo>
                    <a:lnTo>
                      <a:pt x="12" y="18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52" name="Freeform 1080"/>
              <p:cNvSpPr>
                <a:spLocks/>
              </p:cNvSpPr>
              <p:nvPr/>
            </p:nvSpPr>
            <p:spPr bwMode="auto">
              <a:xfrm>
                <a:off x="2034" y="3295"/>
                <a:ext cx="15" cy="18"/>
              </a:xfrm>
              <a:custGeom>
                <a:avLst/>
                <a:gdLst>
                  <a:gd name="T0" fmla="*/ 15 w 15"/>
                  <a:gd name="T1" fmla="*/ 6 h 18"/>
                  <a:gd name="T2" fmla="*/ 12 w 15"/>
                  <a:gd name="T3" fmla="*/ 18 h 18"/>
                  <a:gd name="T4" fmla="*/ 0 w 15"/>
                  <a:gd name="T5" fmla="*/ 12 h 18"/>
                  <a:gd name="T6" fmla="*/ 3 w 15"/>
                  <a:gd name="T7" fmla="*/ 0 h 18"/>
                  <a:gd name="T8" fmla="*/ 15 w 15"/>
                  <a:gd name="T9" fmla="*/ 6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8"/>
                  <a:gd name="T17" fmla="*/ 15 w 15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8">
                    <a:moveTo>
                      <a:pt x="15" y="6"/>
                    </a:moveTo>
                    <a:lnTo>
                      <a:pt x="12" y="18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53" name="Rectangle 1081"/>
              <p:cNvSpPr>
                <a:spLocks noChangeArrowheads="1"/>
              </p:cNvSpPr>
              <p:nvPr/>
            </p:nvSpPr>
            <p:spPr bwMode="auto">
              <a:xfrm>
                <a:off x="2079" y="3346"/>
                <a:ext cx="15" cy="15"/>
              </a:xfrm>
              <a:prstGeom prst="rect">
                <a:avLst/>
              </a:pr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54" name="Rectangle 1082"/>
              <p:cNvSpPr>
                <a:spLocks noChangeArrowheads="1"/>
              </p:cNvSpPr>
              <p:nvPr/>
            </p:nvSpPr>
            <p:spPr bwMode="auto">
              <a:xfrm>
                <a:off x="2079" y="3427"/>
                <a:ext cx="15" cy="12"/>
              </a:xfrm>
              <a:prstGeom prst="rect">
                <a:avLst/>
              </a:pr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55" name="Rectangle 1083"/>
              <p:cNvSpPr>
                <a:spLocks noChangeArrowheads="1"/>
              </p:cNvSpPr>
              <p:nvPr/>
            </p:nvSpPr>
            <p:spPr bwMode="auto">
              <a:xfrm>
                <a:off x="2079" y="3505"/>
                <a:ext cx="15" cy="12"/>
              </a:xfrm>
              <a:prstGeom prst="rect">
                <a:avLst/>
              </a:pr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56" name="Freeform 1084"/>
              <p:cNvSpPr>
                <a:spLocks/>
              </p:cNvSpPr>
              <p:nvPr/>
            </p:nvSpPr>
            <p:spPr bwMode="auto">
              <a:xfrm>
                <a:off x="2124" y="3547"/>
                <a:ext cx="18" cy="15"/>
              </a:xfrm>
              <a:custGeom>
                <a:avLst/>
                <a:gdLst>
                  <a:gd name="T0" fmla="*/ 18 w 18"/>
                  <a:gd name="T1" fmla="*/ 3 h 15"/>
                  <a:gd name="T2" fmla="*/ 15 w 18"/>
                  <a:gd name="T3" fmla="*/ 15 h 15"/>
                  <a:gd name="T4" fmla="*/ 0 w 18"/>
                  <a:gd name="T5" fmla="*/ 12 h 15"/>
                  <a:gd name="T6" fmla="*/ 3 w 18"/>
                  <a:gd name="T7" fmla="*/ 0 h 15"/>
                  <a:gd name="T8" fmla="*/ 18 w 18"/>
                  <a:gd name="T9" fmla="*/ 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5"/>
                  <a:gd name="T17" fmla="*/ 18 w 18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5">
                    <a:moveTo>
                      <a:pt x="18" y="3"/>
                    </a:moveTo>
                    <a:lnTo>
                      <a:pt x="15" y="15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57" name="Freeform 1085"/>
              <p:cNvSpPr>
                <a:spLocks/>
              </p:cNvSpPr>
              <p:nvPr/>
            </p:nvSpPr>
            <p:spPr bwMode="auto">
              <a:xfrm>
                <a:off x="2202" y="3568"/>
                <a:ext cx="15" cy="15"/>
              </a:xfrm>
              <a:custGeom>
                <a:avLst/>
                <a:gdLst>
                  <a:gd name="T0" fmla="*/ 15 w 15"/>
                  <a:gd name="T1" fmla="*/ 3 h 15"/>
                  <a:gd name="T2" fmla="*/ 12 w 15"/>
                  <a:gd name="T3" fmla="*/ 15 h 15"/>
                  <a:gd name="T4" fmla="*/ 0 w 15"/>
                  <a:gd name="T5" fmla="*/ 12 h 15"/>
                  <a:gd name="T6" fmla="*/ 3 w 15"/>
                  <a:gd name="T7" fmla="*/ 0 h 15"/>
                  <a:gd name="T8" fmla="*/ 15 w 15"/>
                  <a:gd name="T9" fmla="*/ 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5"/>
                  <a:gd name="T17" fmla="*/ 15 w 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5">
                    <a:moveTo>
                      <a:pt x="15" y="3"/>
                    </a:moveTo>
                    <a:lnTo>
                      <a:pt x="12" y="15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58" name="Freeform 1086"/>
              <p:cNvSpPr>
                <a:spLocks/>
              </p:cNvSpPr>
              <p:nvPr/>
            </p:nvSpPr>
            <p:spPr bwMode="auto">
              <a:xfrm>
                <a:off x="2277" y="3589"/>
                <a:ext cx="12" cy="15"/>
              </a:xfrm>
              <a:custGeom>
                <a:avLst/>
                <a:gdLst>
                  <a:gd name="T0" fmla="*/ 12 w 12"/>
                  <a:gd name="T1" fmla="*/ 0 h 15"/>
                  <a:gd name="T2" fmla="*/ 3 w 12"/>
                  <a:gd name="T3" fmla="*/ 0 h 15"/>
                  <a:gd name="T4" fmla="*/ 0 w 12"/>
                  <a:gd name="T5" fmla="*/ 12 h 15"/>
                  <a:gd name="T6" fmla="*/ 9 w 12"/>
                  <a:gd name="T7" fmla="*/ 15 h 15"/>
                  <a:gd name="T8" fmla="*/ 12 w 12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5"/>
                  <a:gd name="T17" fmla="*/ 12 w 1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5">
                    <a:moveTo>
                      <a:pt x="12" y="0"/>
                    </a:moveTo>
                    <a:lnTo>
                      <a:pt x="3" y="0"/>
                    </a:lnTo>
                    <a:lnTo>
                      <a:pt x="0" y="12"/>
                    </a:lnTo>
                    <a:lnTo>
                      <a:pt x="9" y="1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59" name="Freeform 1087"/>
              <p:cNvSpPr>
                <a:spLocks/>
              </p:cNvSpPr>
              <p:nvPr/>
            </p:nvSpPr>
            <p:spPr bwMode="auto">
              <a:xfrm>
                <a:off x="2079" y="3310"/>
                <a:ext cx="18" cy="18"/>
              </a:xfrm>
              <a:custGeom>
                <a:avLst/>
                <a:gdLst>
                  <a:gd name="T0" fmla="*/ 9 w 18"/>
                  <a:gd name="T1" fmla="*/ 0 h 18"/>
                  <a:gd name="T2" fmla="*/ 18 w 18"/>
                  <a:gd name="T3" fmla="*/ 12 h 18"/>
                  <a:gd name="T4" fmla="*/ 6 w 18"/>
                  <a:gd name="T5" fmla="*/ 18 h 18"/>
                  <a:gd name="T6" fmla="*/ 0 w 18"/>
                  <a:gd name="T7" fmla="*/ 9 h 18"/>
                  <a:gd name="T8" fmla="*/ 9 w 18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9" y="0"/>
                    </a:moveTo>
                    <a:lnTo>
                      <a:pt x="18" y="12"/>
                    </a:lnTo>
                    <a:lnTo>
                      <a:pt x="6" y="18"/>
                    </a:lnTo>
                    <a:lnTo>
                      <a:pt x="0" y="9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60" name="Rectangle 1088"/>
              <p:cNvSpPr>
                <a:spLocks noChangeArrowheads="1"/>
              </p:cNvSpPr>
              <p:nvPr/>
            </p:nvSpPr>
            <p:spPr bwMode="auto">
              <a:xfrm rot="900000">
                <a:off x="2099" y="3571"/>
                <a:ext cx="16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>
                    <a:solidFill>
                      <a:srgbClr val="2E2C2C"/>
                    </a:solidFill>
                    <a:latin typeface="Europe" pitchFamily="50" charset="-52"/>
                  </a:rPr>
                  <a:t>В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61" name="Rectangle 1089"/>
              <p:cNvSpPr>
                <a:spLocks noChangeArrowheads="1"/>
              </p:cNvSpPr>
              <p:nvPr/>
            </p:nvSpPr>
            <p:spPr bwMode="auto">
              <a:xfrm rot="900000">
                <a:off x="2157" y="3576"/>
                <a:ext cx="6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>
                    <a:solidFill>
                      <a:srgbClr val="2E2C2C"/>
                    </a:solidFill>
                    <a:latin typeface="Europe" pitchFamily="50" charset="-52"/>
                  </a:rPr>
                  <a:t> 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62" name="Rectangle 1090"/>
              <p:cNvSpPr>
                <a:spLocks noChangeArrowheads="1"/>
              </p:cNvSpPr>
              <p:nvPr/>
            </p:nvSpPr>
            <p:spPr bwMode="auto">
              <a:xfrm rot="900000">
                <a:off x="2124" y="3577"/>
                <a:ext cx="15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>
                    <a:solidFill>
                      <a:srgbClr val="2E2C2C"/>
                    </a:solidFill>
                    <a:latin typeface="Europe" pitchFamily="50" charset="-52"/>
                  </a:rPr>
                  <a:t>Б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63" name="Rectangle 1091"/>
              <p:cNvSpPr>
                <a:spLocks noChangeArrowheads="1"/>
              </p:cNvSpPr>
              <p:nvPr/>
            </p:nvSpPr>
            <p:spPr bwMode="auto">
              <a:xfrm rot="900000">
                <a:off x="2169" y="3582"/>
                <a:ext cx="13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>
                    <a:solidFill>
                      <a:srgbClr val="2E2C2C"/>
                    </a:solidFill>
                    <a:latin typeface="Europe" pitchFamily="50" charset="-52"/>
                  </a:rPr>
                  <a:t>а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64" name="Rectangle 1092"/>
              <p:cNvSpPr>
                <a:spLocks noChangeArrowheads="1"/>
              </p:cNvSpPr>
              <p:nvPr/>
            </p:nvSpPr>
            <p:spPr bwMode="auto">
              <a:xfrm rot="900000">
                <a:off x="2153" y="3585"/>
                <a:ext cx="20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>
                    <a:solidFill>
                      <a:srgbClr val="2E2C2C"/>
                    </a:solidFill>
                    <a:latin typeface="Europe" pitchFamily="50" charset="-52"/>
                  </a:rPr>
                  <a:t>ш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65" name="Rectangle 1093"/>
              <p:cNvSpPr>
                <a:spLocks noChangeArrowheads="1"/>
              </p:cNvSpPr>
              <p:nvPr/>
            </p:nvSpPr>
            <p:spPr bwMode="auto">
              <a:xfrm rot="900000">
                <a:off x="2208" y="3591"/>
                <a:ext cx="11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>
                    <a:solidFill>
                      <a:srgbClr val="2E2C2C"/>
                    </a:solidFill>
                    <a:latin typeface="Europe" pitchFamily="50" charset="-52"/>
                  </a:rPr>
                  <a:t>к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66" name="Rectangle 1094"/>
              <p:cNvSpPr>
                <a:spLocks noChangeArrowheads="1"/>
              </p:cNvSpPr>
              <p:nvPr/>
            </p:nvSpPr>
            <p:spPr bwMode="auto">
              <a:xfrm rot="900000">
                <a:off x="2215" y="3594"/>
                <a:ext cx="13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>
                    <a:solidFill>
                      <a:srgbClr val="2E2C2C"/>
                    </a:solidFill>
                    <a:latin typeface="Europe" pitchFamily="50" charset="-52"/>
                  </a:rPr>
                  <a:t>и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67" name="Rectangle 1095"/>
              <p:cNvSpPr>
                <a:spLocks noChangeArrowheads="1"/>
              </p:cNvSpPr>
              <p:nvPr/>
            </p:nvSpPr>
            <p:spPr bwMode="auto">
              <a:xfrm rot="900000">
                <a:off x="2230" y="3597"/>
                <a:ext cx="13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>
                    <a:solidFill>
                      <a:srgbClr val="2E2C2C"/>
                    </a:solidFill>
                    <a:latin typeface="Europe" pitchFamily="50" charset="-52"/>
                  </a:rPr>
                  <a:t>р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68" name="Rectangle 1096"/>
              <p:cNvSpPr>
                <a:spLocks noChangeArrowheads="1"/>
              </p:cNvSpPr>
              <p:nvPr/>
            </p:nvSpPr>
            <p:spPr bwMode="auto">
              <a:xfrm rot="900000">
                <a:off x="2242" y="3600"/>
                <a:ext cx="13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>
                    <a:solidFill>
                      <a:srgbClr val="2E2C2C"/>
                    </a:solidFill>
                    <a:latin typeface="Europe" pitchFamily="50" charset="-52"/>
                  </a:rPr>
                  <a:t>и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69" name="Rectangle 1097"/>
              <p:cNvSpPr>
                <a:spLocks noChangeArrowheads="1"/>
              </p:cNvSpPr>
              <p:nvPr/>
            </p:nvSpPr>
            <p:spPr bwMode="auto">
              <a:xfrm rot="900000">
                <a:off x="2225" y="3606"/>
                <a:ext cx="18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>
                    <a:solidFill>
                      <a:srgbClr val="2E2C2C"/>
                    </a:solidFill>
                    <a:latin typeface="Europe" pitchFamily="50" charset="-52"/>
                  </a:rPr>
                  <a:t>ю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70" name="Freeform 1098"/>
              <p:cNvSpPr>
                <a:spLocks/>
              </p:cNvSpPr>
              <p:nvPr/>
            </p:nvSpPr>
            <p:spPr bwMode="auto">
              <a:xfrm>
                <a:off x="1835" y="2752"/>
                <a:ext cx="18" cy="18"/>
              </a:xfrm>
              <a:custGeom>
                <a:avLst/>
                <a:gdLst>
                  <a:gd name="T0" fmla="*/ 9 w 18"/>
                  <a:gd name="T1" fmla="*/ 18 h 18"/>
                  <a:gd name="T2" fmla="*/ 0 w 18"/>
                  <a:gd name="T3" fmla="*/ 9 h 18"/>
                  <a:gd name="T4" fmla="*/ 9 w 18"/>
                  <a:gd name="T5" fmla="*/ 0 h 18"/>
                  <a:gd name="T6" fmla="*/ 18 w 18"/>
                  <a:gd name="T7" fmla="*/ 9 h 18"/>
                  <a:gd name="T8" fmla="*/ 9 w 18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9" y="18"/>
                    </a:moveTo>
                    <a:lnTo>
                      <a:pt x="0" y="9"/>
                    </a:lnTo>
                    <a:lnTo>
                      <a:pt x="9" y="0"/>
                    </a:lnTo>
                    <a:lnTo>
                      <a:pt x="18" y="9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71" name="Freeform 1099"/>
              <p:cNvSpPr>
                <a:spLocks/>
              </p:cNvSpPr>
              <p:nvPr/>
            </p:nvSpPr>
            <p:spPr bwMode="auto">
              <a:xfrm>
                <a:off x="1784" y="2809"/>
                <a:ext cx="18" cy="21"/>
              </a:xfrm>
              <a:custGeom>
                <a:avLst/>
                <a:gdLst>
                  <a:gd name="T0" fmla="*/ 9 w 18"/>
                  <a:gd name="T1" fmla="*/ 21 h 21"/>
                  <a:gd name="T2" fmla="*/ 0 w 18"/>
                  <a:gd name="T3" fmla="*/ 12 h 21"/>
                  <a:gd name="T4" fmla="*/ 9 w 18"/>
                  <a:gd name="T5" fmla="*/ 0 h 21"/>
                  <a:gd name="T6" fmla="*/ 18 w 18"/>
                  <a:gd name="T7" fmla="*/ 9 h 21"/>
                  <a:gd name="T8" fmla="*/ 9 w 18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1"/>
                  <a:gd name="T17" fmla="*/ 18 w 18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1">
                    <a:moveTo>
                      <a:pt x="9" y="21"/>
                    </a:moveTo>
                    <a:lnTo>
                      <a:pt x="0" y="12"/>
                    </a:lnTo>
                    <a:lnTo>
                      <a:pt x="9" y="0"/>
                    </a:lnTo>
                    <a:lnTo>
                      <a:pt x="18" y="9"/>
                    </a:ln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72" name="Freeform 1100"/>
              <p:cNvSpPr>
                <a:spLocks/>
              </p:cNvSpPr>
              <p:nvPr/>
            </p:nvSpPr>
            <p:spPr bwMode="auto">
              <a:xfrm>
                <a:off x="1730" y="2869"/>
                <a:ext cx="21" cy="18"/>
              </a:xfrm>
              <a:custGeom>
                <a:avLst/>
                <a:gdLst>
                  <a:gd name="T0" fmla="*/ 12 w 21"/>
                  <a:gd name="T1" fmla="*/ 18 h 18"/>
                  <a:gd name="T2" fmla="*/ 0 w 21"/>
                  <a:gd name="T3" fmla="*/ 12 h 18"/>
                  <a:gd name="T4" fmla="*/ 9 w 21"/>
                  <a:gd name="T5" fmla="*/ 0 h 18"/>
                  <a:gd name="T6" fmla="*/ 21 w 21"/>
                  <a:gd name="T7" fmla="*/ 9 h 18"/>
                  <a:gd name="T8" fmla="*/ 12 w 2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8"/>
                  <a:gd name="T17" fmla="*/ 21 w 21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8">
                    <a:moveTo>
                      <a:pt x="12" y="18"/>
                    </a:moveTo>
                    <a:lnTo>
                      <a:pt x="0" y="12"/>
                    </a:lnTo>
                    <a:lnTo>
                      <a:pt x="9" y="0"/>
                    </a:lnTo>
                    <a:lnTo>
                      <a:pt x="21" y="9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73" name="Freeform 1101"/>
              <p:cNvSpPr>
                <a:spLocks/>
              </p:cNvSpPr>
              <p:nvPr/>
            </p:nvSpPr>
            <p:spPr bwMode="auto">
              <a:xfrm>
                <a:off x="629" y="2641"/>
                <a:ext cx="48" cy="27"/>
              </a:xfrm>
              <a:custGeom>
                <a:avLst/>
                <a:gdLst>
                  <a:gd name="T0" fmla="*/ 14348907 w 16"/>
                  <a:gd name="T1" fmla="*/ 0 h 9"/>
                  <a:gd name="T2" fmla="*/ 229582512 w 16"/>
                  <a:gd name="T3" fmla="*/ 100442349 h 9"/>
                  <a:gd name="T4" fmla="*/ 229582512 w 16"/>
                  <a:gd name="T5" fmla="*/ 129140163 h 9"/>
                  <a:gd name="T6" fmla="*/ 0 w 16"/>
                  <a:gd name="T7" fmla="*/ 28697814 h 9"/>
                  <a:gd name="T8" fmla="*/ 14348907 w 16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9"/>
                  <a:gd name="T17" fmla="*/ 16 w 1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9">
                    <a:moveTo>
                      <a:pt x="1" y="0"/>
                    </a:moveTo>
                    <a:lnTo>
                      <a:pt x="16" y="7"/>
                    </a:lnTo>
                    <a:lnTo>
                      <a:pt x="16" y="9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74" name="Freeform 1102"/>
              <p:cNvSpPr>
                <a:spLocks/>
              </p:cNvSpPr>
              <p:nvPr/>
            </p:nvSpPr>
            <p:spPr bwMode="auto">
              <a:xfrm>
                <a:off x="725" y="2680"/>
                <a:ext cx="48" cy="24"/>
              </a:xfrm>
              <a:custGeom>
                <a:avLst/>
                <a:gdLst>
                  <a:gd name="T0" fmla="*/ 14348907 w 16"/>
                  <a:gd name="T1" fmla="*/ 0 h 8"/>
                  <a:gd name="T2" fmla="*/ 229582512 w 16"/>
                  <a:gd name="T3" fmla="*/ 71744535 h 8"/>
                  <a:gd name="T4" fmla="*/ 229582512 w 16"/>
                  <a:gd name="T5" fmla="*/ 114791256 h 8"/>
                  <a:gd name="T6" fmla="*/ 0 w 16"/>
                  <a:gd name="T7" fmla="*/ 43046721 h 8"/>
                  <a:gd name="T8" fmla="*/ 14348907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8"/>
                  <a:gd name="T17" fmla="*/ 16 w 16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8">
                    <a:moveTo>
                      <a:pt x="1" y="0"/>
                    </a:moveTo>
                    <a:lnTo>
                      <a:pt x="16" y="5"/>
                    </a:lnTo>
                    <a:lnTo>
                      <a:pt x="16" y="8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75" name="Freeform 1103"/>
              <p:cNvSpPr>
                <a:spLocks/>
              </p:cNvSpPr>
              <p:nvPr/>
            </p:nvSpPr>
            <p:spPr bwMode="auto">
              <a:xfrm>
                <a:off x="851" y="2713"/>
                <a:ext cx="51" cy="12"/>
              </a:xfrm>
              <a:custGeom>
                <a:avLst/>
                <a:gdLst>
                  <a:gd name="T0" fmla="*/ 14348907 w 17"/>
                  <a:gd name="T1" fmla="*/ 0 h 4"/>
                  <a:gd name="T2" fmla="*/ 243931419 w 17"/>
                  <a:gd name="T3" fmla="*/ 28697814 h 4"/>
                  <a:gd name="T4" fmla="*/ 243931419 w 17"/>
                  <a:gd name="T5" fmla="*/ 57395628 h 4"/>
                  <a:gd name="T6" fmla="*/ 0 w 17"/>
                  <a:gd name="T7" fmla="*/ 28697814 h 4"/>
                  <a:gd name="T8" fmla="*/ 14348907 w 1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1" y="0"/>
                    </a:moveTo>
                    <a:lnTo>
                      <a:pt x="17" y="2"/>
                    </a:lnTo>
                    <a:lnTo>
                      <a:pt x="17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76" name="Freeform 1104"/>
              <p:cNvSpPr>
                <a:spLocks/>
              </p:cNvSpPr>
              <p:nvPr/>
            </p:nvSpPr>
            <p:spPr bwMode="auto">
              <a:xfrm>
                <a:off x="980" y="2719"/>
                <a:ext cx="51" cy="6"/>
              </a:xfrm>
              <a:custGeom>
                <a:avLst/>
                <a:gdLst>
                  <a:gd name="T0" fmla="*/ 0 w 17"/>
                  <a:gd name="T1" fmla="*/ 0 h 2"/>
                  <a:gd name="T2" fmla="*/ 229582512 w 17"/>
                  <a:gd name="T3" fmla="*/ 0 h 2"/>
                  <a:gd name="T4" fmla="*/ 243931419 w 17"/>
                  <a:gd name="T5" fmla="*/ 28697814 h 2"/>
                  <a:gd name="T6" fmla="*/ 0 w 17"/>
                  <a:gd name="T7" fmla="*/ 28697814 h 2"/>
                  <a:gd name="T8" fmla="*/ 0 w 1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"/>
                  <a:gd name="T17" fmla="*/ 17 w 1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">
                    <a:moveTo>
                      <a:pt x="0" y="0"/>
                    </a:moveTo>
                    <a:lnTo>
                      <a:pt x="16" y="0"/>
                    </a:lnTo>
                    <a:lnTo>
                      <a:pt x="17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77" name="Freeform 1105"/>
              <p:cNvSpPr>
                <a:spLocks/>
              </p:cNvSpPr>
              <p:nvPr/>
            </p:nvSpPr>
            <p:spPr bwMode="auto">
              <a:xfrm>
                <a:off x="1118" y="2704"/>
                <a:ext cx="48" cy="15"/>
              </a:xfrm>
              <a:custGeom>
                <a:avLst/>
                <a:gdLst>
                  <a:gd name="T0" fmla="*/ 0 w 16"/>
                  <a:gd name="T1" fmla="*/ 28697814 h 5"/>
                  <a:gd name="T2" fmla="*/ 229582512 w 16"/>
                  <a:gd name="T3" fmla="*/ 0 h 5"/>
                  <a:gd name="T4" fmla="*/ 229582512 w 16"/>
                  <a:gd name="T5" fmla="*/ 28697814 h 5"/>
                  <a:gd name="T6" fmla="*/ 0 w 16"/>
                  <a:gd name="T7" fmla="*/ 71744535 h 5"/>
                  <a:gd name="T8" fmla="*/ 0 w 16"/>
                  <a:gd name="T9" fmla="*/ 2869781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2"/>
                    </a:moveTo>
                    <a:lnTo>
                      <a:pt x="16" y="0"/>
                    </a:lnTo>
                    <a:lnTo>
                      <a:pt x="16" y="2"/>
                    </a:lnTo>
                    <a:lnTo>
                      <a:pt x="0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78" name="Freeform 1106"/>
              <p:cNvSpPr>
                <a:spLocks/>
              </p:cNvSpPr>
              <p:nvPr/>
            </p:nvSpPr>
            <p:spPr bwMode="auto">
              <a:xfrm>
                <a:off x="1271" y="2677"/>
                <a:ext cx="48" cy="15"/>
              </a:xfrm>
              <a:custGeom>
                <a:avLst/>
                <a:gdLst>
                  <a:gd name="T0" fmla="*/ 0 w 16"/>
                  <a:gd name="T1" fmla="*/ 28697814 h 5"/>
                  <a:gd name="T2" fmla="*/ 229582512 w 16"/>
                  <a:gd name="T3" fmla="*/ 0 h 5"/>
                  <a:gd name="T4" fmla="*/ 229582512 w 16"/>
                  <a:gd name="T5" fmla="*/ 28697814 h 5"/>
                  <a:gd name="T6" fmla="*/ 0 w 16"/>
                  <a:gd name="T7" fmla="*/ 71744535 h 5"/>
                  <a:gd name="T8" fmla="*/ 0 w 16"/>
                  <a:gd name="T9" fmla="*/ 2869781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2"/>
                    </a:moveTo>
                    <a:lnTo>
                      <a:pt x="16" y="0"/>
                    </a:lnTo>
                    <a:lnTo>
                      <a:pt x="16" y="2"/>
                    </a:lnTo>
                    <a:lnTo>
                      <a:pt x="0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79" name="Freeform 1107"/>
              <p:cNvSpPr>
                <a:spLocks/>
              </p:cNvSpPr>
              <p:nvPr/>
            </p:nvSpPr>
            <p:spPr bwMode="auto">
              <a:xfrm>
                <a:off x="1463" y="2647"/>
                <a:ext cx="48" cy="15"/>
              </a:xfrm>
              <a:custGeom>
                <a:avLst/>
                <a:gdLst>
                  <a:gd name="T0" fmla="*/ 0 w 16"/>
                  <a:gd name="T1" fmla="*/ 28697814 h 5"/>
                  <a:gd name="T2" fmla="*/ 229582512 w 16"/>
                  <a:gd name="T3" fmla="*/ 0 h 5"/>
                  <a:gd name="T4" fmla="*/ 229582512 w 16"/>
                  <a:gd name="T5" fmla="*/ 43046721 h 5"/>
                  <a:gd name="T6" fmla="*/ 0 w 16"/>
                  <a:gd name="T7" fmla="*/ 71744535 h 5"/>
                  <a:gd name="T8" fmla="*/ 0 w 16"/>
                  <a:gd name="T9" fmla="*/ 2869781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2"/>
                    </a:moveTo>
                    <a:lnTo>
                      <a:pt x="16" y="0"/>
                    </a:lnTo>
                    <a:lnTo>
                      <a:pt x="16" y="3"/>
                    </a:lnTo>
                    <a:lnTo>
                      <a:pt x="0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80" name="Freeform 1108"/>
              <p:cNvSpPr>
                <a:spLocks/>
              </p:cNvSpPr>
              <p:nvPr/>
            </p:nvSpPr>
            <p:spPr bwMode="auto">
              <a:xfrm>
                <a:off x="1481" y="1945"/>
                <a:ext cx="21" cy="27"/>
              </a:xfrm>
              <a:custGeom>
                <a:avLst/>
                <a:gdLst>
                  <a:gd name="T0" fmla="*/ 0 w 7"/>
                  <a:gd name="T1" fmla="*/ 28697814 h 9"/>
                  <a:gd name="T2" fmla="*/ 43046721 w 7"/>
                  <a:gd name="T3" fmla="*/ 0 h 9"/>
                  <a:gd name="T4" fmla="*/ 100442349 w 7"/>
                  <a:gd name="T5" fmla="*/ 28697814 h 9"/>
                  <a:gd name="T6" fmla="*/ 100442349 w 7"/>
                  <a:gd name="T7" fmla="*/ 129140163 h 9"/>
                  <a:gd name="T8" fmla="*/ 0 w 7"/>
                  <a:gd name="T9" fmla="*/ 129140163 h 9"/>
                  <a:gd name="T10" fmla="*/ 0 w 7"/>
                  <a:gd name="T11" fmla="*/ 2869781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9"/>
                  <a:gd name="T20" fmla="*/ 7 w 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9">
                    <a:moveTo>
                      <a:pt x="0" y="2"/>
                    </a:moveTo>
                    <a:lnTo>
                      <a:pt x="3" y="0"/>
                    </a:lnTo>
                    <a:lnTo>
                      <a:pt x="7" y="2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DFD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81" name="Freeform 1109"/>
              <p:cNvSpPr>
                <a:spLocks/>
              </p:cNvSpPr>
              <p:nvPr/>
            </p:nvSpPr>
            <p:spPr bwMode="auto">
              <a:xfrm>
                <a:off x="1481" y="1945"/>
                <a:ext cx="21" cy="27"/>
              </a:xfrm>
              <a:custGeom>
                <a:avLst/>
                <a:gdLst>
                  <a:gd name="T0" fmla="*/ 0 w 7"/>
                  <a:gd name="T1" fmla="*/ 28697814 h 9"/>
                  <a:gd name="T2" fmla="*/ 43046721 w 7"/>
                  <a:gd name="T3" fmla="*/ 0 h 9"/>
                  <a:gd name="T4" fmla="*/ 100442349 w 7"/>
                  <a:gd name="T5" fmla="*/ 28697814 h 9"/>
                  <a:gd name="T6" fmla="*/ 100442349 w 7"/>
                  <a:gd name="T7" fmla="*/ 129140163 h 9"/>
                  <a:gd name="T8" fmla="*/ 0 w 7"/>
                  <a:gd name="T9" fmla="*/ 129140163 h 9"/>
                  <a:gd name="T10" fmla="*/ 0 w 7"/>
                  <a:gd name="T11" fmla="*/ 2869781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9"/>
                  <a:gd name="T20" fmla="*/ 7 w 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9">
                    <a:moveTo>
                      <a:pt x="0" y="2"/>
                    </a:moveTo>
                    <a:lnTo>
                      <a:pt x="3" y="0"/>
                    </a:lnTo>
                    <a:lnTo>
                      <a:pt x="7" y="2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0">
                <a:solidFill>
                  <a:srgbClr val="7467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82" name="Freeform 1110"/>
              <p:cNvSpPr>
                <a:spLocks/>
              </p:cNvSpPr>
              <p:nvPr/>
            </p:nvSpPr>
            <p:spPr bwMode="auto">
              <a:xfrm>
                <a:off x="1343" y="1879"/>
                <a:ext cx="18" cy="27"/>
              </a:xfrm>
              <a:custGeom>
                <a:avLst/>
                <a:gdLst>
                  <a:gd name="T0" fmla="*/ 0 w 6"/>
                  <a:gd name="T1" fmla="*/ 28697814 h 9"/>
                  <a:gd name="T2" fmla="*/ 43046721 w 6"/>
                  <a:gd name="T3" fmla="*/ 0 h 9"/>
                  <a:gd name="T4" fmla="*/ 86093442 w 6"/>
                  <a:gd name="T5" fmla="*/ 28697814 h 9"/>
                  <a:gd name="T6" fmla="*/ 86093442 w 6"/>
                  <a:gd name="T7" fmla="*/ 129140163 h 9"/>
                  <a:gd name="T8" fmla="*/ 0 w 6"/>
                  <a:gd name="T9" fmla="*/ 129140163 h 9"/>
                  <a:gd name="T10" fmla="*/ 0 w 6"/>
                  <a:gd name="T11" fmla="*/ 2869781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0" y="2"/>
                    </a:moveTo>
                    <a:lnTo>
                      <a:pt x="3" y="0"/>
                    </a:lnTo>
                    <a:lnTo>
                      <a:pt x="6" y="2"/>
                    </a:lnTo>
                    <a:lnTo>
                      <a:pt x="6" y="9"/>
                    </a:lnTo>
                    <a:lnTo>
                      <a:pt x="0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83" name="Freeform 1111"/>
              <p:cNvSpPr>
                <a:spLocks/>
              </p:cNvSpPr>
              <p:nvPr/>
            </p:nvSpPr>
            <p:spPr bwMode="auto">
              <a:xfrm>
                <a:off x="1343" y="1879"/>
                <a:ext cx="18" cy="27"/>
              </a:xfrm>
              <a:custGeom>
                <a:avLst/>
                <a:gdLst>
                  <a:gd name="T0" fmla="*/ 0 w 6"/>
                  <a:gd name="T1" fmla="*/ 28697814 h 9"/>
                  <a:gd name="T2" fmla="*/ 43046721 w 6"/>
                  <a:gd name="T3" fmla="*/ 0 h 9"/>
                  <a:gd name="T4" fmla="*/ 86093442 w 6"/>
                  <a:gd name="T5" fmla="*/ 28697814 h 9"/>
                  <a:gd name="T6" fmla="*/ 86093442 w 6"/>
                  <a:gd name="T7" fmla="*/ 129140163 h 9"/>
                  <a:gd name="T8" fmla="*/ 0 w 6"/>
                  <a:gd name="T9" fmla="*/ 129140163 h 9"/>
                  <a:gd name="T10" fmla="*/ 0 w 6"/>
                  <a:gd name="T11" fmla="*/ 2869781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0" y="2"/>
                    </a:moveTo>
                    <a:lnTo>
                      <a:pt x="3" y="0"/>
                    </a:lnTo>
                    <a:lnTo>
                      <a:pt x="6" y="2"/>
                    </a:lnTo>
                    <a:lnTo>
                      <a:pt x="6" y="9"/>
                    </a:lnTo>
                    <a:lnTo>
                      <a:pt x="0" y="9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0">
                <a:solidFill>
                  <a:srgbClr val="7467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84" name="Freeform 1112"/>
              <p:cNvSpPr>
                <a:spLocks/>
              </p:cNvSpPr>
              <p:nvPr/>
            </p:nvSpPr>
            <p:spPr bwMode="auto">
              <a:xfrm>
                <a:off x="1667" y="1876"/>
                <a:ext cx="21" cy="27"/>
              </a:xfrm>
              <a:custGeom>
                <a:avLst/>
                <a:gdLst>
                  <a:gd name="T0" fmla="*/ 0 w 7"/>
                  <a:gd name="T1" fmla="*/ 28697814 h 9"/>
                  <a:gd name="T2" fmla="*/ 57395628 w 7"/>
                  <a:gd name="T3" fmla="*/ 0 h 9"/>
                  <a:gd name="T4" fmla="*/ 100442349 w 7"/>
                  <a:gd name="T5" fmla="*/ 28697814 h 9"/>
                  <a:gd name="T6" fmla="*/ 100442349 w 7"/>
                  <a:gd name="T7" fmla="*/ 129140163 h 9"/>
                  <a:gd name="T8" fmla="*/ 0 w 7"/>
                  <a:gd name="T9" fmla="*/ 129140163 h 9"/>
                  <a:gd name="T10" fmla="*/ 0 w 7"/>
                  <a:gd name="T11" fmla="*/ 2869781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9"/>
                  <a:gd name="T20" fmla="*/ 7 w 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9">
                    <a:moveTo>
                      <a:pt x="0" y="2"/>
                    </a:moveTo>
                    <a:lnTo>
                      <a:pt x="4" y="0"/>
                    </a:lnTo>
                    <a:lnTo>
                      <a:pt x="7" y="2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85" name="Freeform 1113"/>
              <p:cNvSpPr>
                <a:spLocks/>
              </p:cNvSpPr>
              <p:nvPr/>
            </p:nvSpPr>
            <p:spPr bwMode="auto">
              <a:xfrm>
                <a:off x="1667" y="1876"/>
                <a:ext cx="21" cy="27"/>
              </a:xfrm>
              <a:custGeom>
                <a:avLst/>
                <a:gdLst>
                  <a:gd name="T0" fmla="*/ 0 w 7"/>
                  <a:gd name="T1" fmla="*/ 28697814 h 9"/>
                  <a:gd name="T2" fmla="*/ 57395628 w 7"/>
                  <a:gd name="T3" fmla="*/ 0 h 9"/>
                  <a:gd name="T4" fmla="*/ 100442349 w 7"/>
                  <a:gd name="T5" fmla="*/ 28697814 h 9"/>
                  <a:gd name="T6" fmla="*/ 100442349 w 7"/>
                  <a:gd name="T7" fmla="*/ 129140163 h 9"/>
                  <a:gd name="T8" fmla="*/ 0 w 7"/>
                  <a:gd name="T9" fmla="*/ 129140163 h 9"/>
                  <a:gd name="T10" fmla="*/ 0 w 7"/>
                  <a:gd name="T11" fmla="*/ 2869781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9"/>
                  <a:gd name="T20" fmla="*/ 7 w 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9">
                    <a:moveTo>
                      <a:pt x="0" y="2"/>
                    </a:moveTo>
                    <a:lnTo>
                      <a:pt x="4" y="0"/>
                    </a:lnTo>
                    <a:lnTo>
                      <a:pt x="7" y="2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0">
                <a:solidFill>
                  <a:srgbClr val="7467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86" name="Freeform 1114"/>
              <p:cNvSpPr>
                <a:spLocks/>
              </p:cNvSpPr>
              <p:nvPr/>
            </p:nvSpPr>
            <p:spPr bwMode="auto">
              <a:xfrm>
                <a:off x="1613" y="2104"/>
                <a:ext cx="21" cy="24"/>
              </a:xfrm>
              <a:custGeom>
                <a:avLst/>
                <a:gdLst>
                  <a:gd name="T0" fmla="*/ 0 w 7"/>
                  <a:gd name="T1" fmla="*/ 28697814 h 8"/>
                  <a:gd name="T2" fmla="*/ 43046721 w 7"/>
                  <a:gd name="T3" fmla="*/ 0 h 8"/>
                  <a:gd name="T4" fmla="*/ 100442349 w 7"/>
                  <a:gd name="T5" fmla="*/ 28697814 h 8"/>
                  <a:gd name="T6" fmla="*/ 100442349 w 7"/>
                  <a:gd name="T7" fmla="*/ 114791256 h 8"/>
                  <a:gd name="T8" fmla="*/ 0 w 7"/>
                  <a:gd name="T9" fmla="*/ 114791256 h 8"/>
                  <a:gd name="T10" fmla="*/ 0 w 7"/>
                  <a:gd name="T11" fmla="*/ 28697814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8"/>
                  <a:gd name="T20" fmla="*/ 7 w 7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8">
                    <a:moveTo>
                      <a:pt x="0" y="2"/>
                    </a:moveTo>
                    <a:lnTo>
                      <a:pt x="3" y="0"/>
                    </a:lnTo>
                    <a:lnTo>
                      <a:pt x="7" y="2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87" name="Freeform 1115"/>
              <p:cNvSpPr>
                <a:spLocks/>
              </p:cNvSpPr>
              <p:nvPr/>
            </p:nvSpPr>
            <p:spPr bwMode="auto">
              <a:xfrm>
                <a:off x="1613" y="2104"/>
                <a:ext cx="21" cy="24"/>
              </a:xfrm>
              <a:custGeom>
                <a:avLst/>
                <a:gdLst>
                  <a:gd name="T0" fmla="*/ 0 w 7"/>
                  <a:gd name="T1" fmla="*/ 28697814 h 8"/>
                  <a:gd name="T2" fmla="*/ 43046721 w 7"/>
                  <a:gd name="T3" fmla="*/ 0 h 8"/>
                  <a:gd name="T4" fmla="*/ 100442349 w 7"/>
                  <a:gd name="T5" fmla="*/ 28697814 h 8"/>
                  <a:gd name="T6" fmla="*/ 100442349 w 7"/>
                  <a:gd name="T7" fmla="*/ 114791256 h 8"/>
                  <a:gd name="T8" fmla="*/ 0 w 7"/>
                  <a:gd name="T9" fmla="*/ 114791256 h 8"/>
                  <a:gd name="T10" fmla="*/ 0 w 7"/>
                  <a:gd name="T11" fmla="*/ 28697814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8"/>
                  <a:gd name="T20" fmla="*/ 7 w 7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8">
                    <a:moveTo>
                      <a:pt x="0" y="2"/>
                    </a:moveTo>
                    <a:lnTo>
                      <a:pt x="3" y="0"/>
                    </a:lnTo>
                    <a:lnTo>
                      <a:pt x="7" y="2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0">
                <a:solidFill>
                  <a:srgbClr val="7467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88" name="Freeform 1116"/>
              <p:cNvSpPr>
                <a:spLocks/>
              </p:cNvSpPr>
              <p:nvPr/>
            </p:nvSpPr>
            <p:spPr bwMode="auto">
              <a:xfrm>
                <a:off x="2073" y="2455"/>
                <a:ext cx="21" cy="27"/>
              </a:xfrm>
              <a:custGeom>
                <a:avLst/>
                <a:gdLst>
                  <a:gd name="T0" fmla="*/ 0 w 7"/>
                  <a:gd name="T1" fmla="*/ 28697814 h 9"/>
                  <a:gd name="T2" fmla="*/ 43046721 w 7"/>
                  <a:gd name="T3" fmla="*/ 0 h 9"/>
                  <a:gd name="T4" fmla="*/ 100442349 w 7"/>
                  <a:gd name="T5" fmla="*/ 28697814 h 9"/>
                  <a:gd name="T6" fmla="*/ 100442349 w 7"/>
                  <a:gd name="T7" fmla="*/ 129140163 h 9"/>
                  <a:gd name="T8" fmla="*/ 0 w 7"/>
                  <a:gd name="T9" fmla="*/ 129140163 h 9"/>
                  <a:gd name="T10" fmla="*/ 0 w 7"/>
                  <a:gd name="T11" fmla="*/ 2869781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9"/>
                  <a:gd name="T20" fmla="*/ 7 w 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9">
                    <a:moveTo>
                      <a:pt x="0" y="2"/>
                    </a:moveTo>
                    <a:lnTo>
                      <a:pt x="3" y="0"/>
                    </a:lnTo>
                    <a:lnTo>
                      <a:pt x="7" y="2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89" name="Freeform 1117"/>
              <p:cNvSpPr>
                <a:spLocks/>
              </p:cNvSpPr>
              <p:nvPr/>
            </p:nvSpPr>
            <p:spPr bwMode="auto">
              <a:xfrm>
                <a:off x="2073" y="2455"/>
                <a:ext cx="21" cy="27"/>
              </a:xfrm>
              <a:custGeom>
                <a:avLst/>
                <a:gdLst>
                  <a:gd name="T0" fmla="*/ 0 w 7"/>
                  <a:gd name="T1" fmla="*/ 28697814 h 9"/>
                  <a:gd name="T2" fmla="*/ 43046721 w 7"/>
                  <a:gd name="T3" fmla="*/ 0 h 9"/>
                  <a:gd name="T4" fmla="*/ 100442349 w 7"/>
                  <a:gd name="T5" fmla="*/ 28697814 h 9"/>
                  <a:gd name="T6" fmla="*/ 100442349 w 7"/>
                  <a:gd name="T7" fmla="*/ 129140163 h 9"/>
                  <a:gd name="T8" fmla="*/ 0 w 7"/>
                  <a:gd name="T9" fmla="*/ 129140163 h 9"/>
                  <a:gd name="T10" fmla="*/ 0 w 7"/>
                  <a:gd name="T11" fmla="*/ 2869781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9"/>
                  <a:gd name="T20" fmla="*/ 7 w 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9">
                    <a:moveTo>
                      <a:pt x="0" y="2"/>
                    </a:moveTo>
                    <a:lnTo>
                      <a:pt x="3" y="0"/>
                    </a:lnTo>
                    <a:lnTo>
                      <a:pt x="7" y="2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0">
                <a:solidFill>
                  <a:srgbClr val="7467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90" name="Freeform 1118"/>
              <p:cNvSpPr>
                <a:spLocks/>
              </p:cNvSpPr>
              <p:nvPr/>
            </p:nvSpPr>
            <p:spPr bwMode="auto">
              <a:xfrm>
                <a:off x="1691" y="2284"/>
                <a:ext cx="21" cy="27"/>
              </a:xfrm>
              <a:custGeom>
                <a:avLst/>
                <a:gdLst>
                  <a:gd name="T0" fmla="*/ 0 w 7"/>
                  <a:gd name="T1" fmla="*/ 43046721 h 9"/>
                  <a:gd name="T2" fmla="*/ 43046721 w 7"/>
                  <a:gd name="T3" fmla="*/ 0 h 9"/>
                  <a:gd name="T4" fmla="*/ 100442349 w 7"/>
                  <a:gd name="T5" fmla="*/ 43046721 h 9"/>
                  <a:gd name="T6" fmla="*/ 100442349 w 7"/>
                  <a:gd name="T7" fmla="*/ 129140163 h 9"/>
                  <a:gd name="T8" fmla="*/ 0 w 7"/>
                  <a:gd name="T9" fmla="*/ 129140163 h 9"/>
                  <a:gd name="T10" fmla="*/ 0 w 7"/>
                  <a:gd name="T11" fmla="*/ 43046721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9"/>
                  <a:gd name="T20" fmla="*/ 7 w 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9">
                    <a:moveTo>
                      <a:pt x="0" y="3"/>
                    </a:moveTo>
                    <a:lnTo>
                      <a:pt x="3" y="0"/>
                    </a:lnTo>
                    <a:lnTo>
                      <a:pt x="7" y="3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91" name="Freeform 1119"/>
              <p:cNvSpPr>
                <a:spLocks/>
              </p:cNvSpPr>
              <p:nvPr/>
            </p:nvSpPr>
            <p:spPr bwMode="auto">
              <a:xfrm>
                <a:off x="1691" y="2284"/>
                <a:ext cx="21" cy="27"/>
              </a:xfrm>
              <a:custGeom>
                <a:avLst/>
                <a:gdLst>
                  <a:gd name="T0" fmla="*/ 0 w 7"/>
                  <a:gd name="T1" fmla="*/ 43046721 h 9"/>
                  <a:gd name="T2" fmla="*/ 43046721 w 7"/>
                  <a:gd name="T3" fmla="*/ 0 h 9"/>
                  <a:gd name="T4" fmla="*/ 100442349 w 7"/>
                  <a:gd name="T5" fmla="*/ 43046721 h 9"/>
                  <a:gd name="T6" fmla="*/ 100442349 w 7"/>
                  <a:gd name="T7" fmla="*/ 129140163 h 9"/>
                  <a:gd name="T8" fmla="*/ 0 w 7"/>
                  <a:gd name="T9" fmla="*/ 129140163 h 9"/>
                  <a:gd name="T10" fmla="*/ 0 w 7"/>
                  <a:gd name="T11" fmla="*/ 43046721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9"/>
                  <a:gd name="T20" fmla="*/ 7 w 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9">
                    <a:moveTo>
                      <a:pt x="0" y="3"/>
                    </a:moveTo>
                    <a:lnTo>
                      <a:pt x="3" y="0"/>
                    </a:lnTo>
                    <a:lnTo>
                      <a:pt x="7" y="3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0">
                <a:solidFill>
                  <a:srgbClr val="7467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92" name="Freeform 1120"/>
              <p:cNvSpPr>
                <a:spLocks noEditPoints="1"/>
              </p:cNvSpPr>
              <p:nvPr/>
            </p:nvSpPr>
            <p:spPr bwMode="auto">
              <a:xfrm>
                <a:off x="1622" y="2308"/>
                <a:ext cx="84" cy="198"/>
              </a:xfrm>
              <a:custGeom>
                <a:avLst/>
                <a:gdLst>
                  <a:gd name="T0" fmla="*/ 0 w 28"/>
                  <a:gd name="T1" fmla="*/ 918330048 h 66"/>
                  <a:gd name="T2" fmla="*/ 243931419 w 28"/>
                  <a:gd name="T3" fmla="*/ 645700815 h 66"/>
                  <a:gd name="T4" fmla="*/ 258280326 w 28"/>
                  <a:gd name="T5" fmla="*/ 660049722 h 66"/>
                  <a:gd name="T6" fmla="*/ 14348907 w 28"/>
                  <a:gd name="T7" fmla="*/ 947027862 h 66"/>
                  <a:gd name="T8" fmla="*/ 0 w 28"/>
                  <a:gd name="T9" fmla="*/ 918330048 h 66"/>
                  <a:gd name="T10" fmla="*/ 272629233 w 28"/>
                  <a:gd name="T11" fmla="*/ 645700815 h 66"/>
                  <a:gd name="T12" fmla="*/ 272629233 w 28"/>
                  <a:gd name="T13" fmla="*/ 660049722 h 66"/>
                  <a:gd name="T14" fmla="*/ 258280326 w 28"/>
                  <a:gd name="T15" fmla="*/ 660049722 h 66"/>
                  <a:gd name="T16" fmla="*/ 243931419 w 28"/>
                  <a:gd name="T17" fmla="*/ 645700815 h 66"/>
                  <a:gd name="T18" fmla="*/ 272629233 w 28"/>
                  <a:gd name="T19" fmla="*/ 645700815 h 66"/>
                  <a:gd name="T20" fmla="*/ 229582512 w 28"/>
                  <a:gd name="T21" fmla="*/ 645700815 h 66"/>
                  <a:gd name="T22" fmla="*/ 286978140 w 28"/>
                  <a:gd name="T23" fmla="*/ 286978140 h 66"/>
                  <a:gd name="T24" fmla="*/ 315675954 w 28"/>
                  <a:gd name="T25" fmla="*/ 286978140 h 66"/>
                  <a:gd name="T26" fmla="*/ 272629233 w 28"/>
                  <a:gd name="T27" fmla="*/ 645700815 h 66"/>
                  <a:gd name="T28" fmla="*/ 229582512 w 28"/>
                  <a:gd name="T29" fmla="*/ 645700815 h 66"/>
                  <a:gd name="T30" fmla="*/ 286978140 w 28"/>
                  <a:gd name="T31" fmla="*/ 286978140 h 66"/>
                  <a:gd name="T32" fmla="*/ 286978140 w 28"/>
                  <a:gd name="T33" fmla="*/ 272629233 h 66"/>
                  <a:gd name="T34" fmla="*/ 286978140 w 28"/>
                  <a:gd name="T35" fmla="*/ 272629233 h 66"/>
                  <a:gd name="T36" fmla="*/ 301327047 w 28"/>
                  <a:gd name="T37" fmla="*/ 286978140 h 66"/>
                  <a:gd name="T38" fmla="*/ 286978140 w 28"/>
                  <a:gd name="T39" fmla="*/ 286978140 h 66"/>
                  <a:gd name="T40" fmla="*/ 286978140 w 28"/>
                  <a:gd name="T41" fmla="*/ 272629233 h 66"/>
                  <a:gd name="T42" fmla="*/ 373071582 w 28"/>
                  <a:gd name="T43" fmla="*/ 0 h 66"/>
                  <a:gd name="T44" fmla="*/ 401769396 w 28"/>
                  <a:gd name="T45" fmla="*/ 14348907 h 66"/>
                  <a:gd name="T46" fmla="*/ 315675954 w 28"/>
                  <a:gd name="T47" fmla="*/ 286978140 h 66"/>
                  <a:gd name="T48" fmla="*/ 286978140 w 28"/>
                  <a:gd name="T49" fmla="*/ 272629233 h 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8"/>
                  <a:gd name="T76" fmla="*/ 0 h 66"/>
                  <a:gd name="T77" fmla="*/ 28 w 28"/>
                  <a:gd name="T78" fmla="*/ 66 h 6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8" h="66">
                    <a:moveTo>
                      <a:pt x="0" y="64"/>
                    </a:moveTo>
                    <a:lnTo>
                      <a:pt x="17" y="45"/>
                    </a:lnTo>
                    <a:lnTo>
                      <a:pt x="18" y="46"/>
                    </a:lnTo>
                    <a:lnTo>
                      <a:pt x="1" y="66"/>
                    </a:lnTo>
                    <a:lnTo>
                      <a:pt x="0" y="64"/>
                    </a:lnTo>
                    <a:close/>
                    <a:moveTo>
                      <a:pt x="19" y="45"/>
                    </a:moveTo>
                    <a:lnTo>
                      <a:pt x="19" y="46"/>
                    </a:lnTo>
                    <a:lnTo>
                      <a:pt x="18" y="46"/>
                    </a:lnTo>
                    <a:lnTo>
                      <a:pt x="17" y="45"/>
                    </a:lnTo>
                    <a:lnTo>
                      <a:pt x="19" y="45"/>
                    </a:lnTo>
                    <a:close/>
                    <a:moveTo>
                      <a:pt x="16" y="45"/>
                    </a:moveTo>
                    <a:lnTo>
                      <a:pt x="20" y="20"/>
                    </a:lnTo>
                    <a:lnTo>
                      <a:pt x="22" y="20"/>
                    </a:lnTo>
                    <a:lnTo>
                      <a:pt x="19" y="45"/>
                    </a:lnTo>
                    <a:lnTo>
                      <a:pt x="16" y="45"/>
                    </a:lnTo>
                    <a:close/>
                    <a:moveTo>
                      <a:pt x="20" y="20"/>
                    </a:moveTo>
                    <a:lnTo>
                      <a:pt x="20" y="19"/>
                    </a:lnTo>
                    <a:lnTo>
                      <a:pt x="21" y="20"/>
                    </a:lnTo>
                    <a:lnTo>
                      <a:pt x="20" y="20"/>
                    </a:lnTo>
                    <a:close/>
                    <a:moveTo>
                      <a:pt x="20" y="19"/>
                    </a:moveTo>
                    <a:lnTo>
                      <a:pt x="26" y="0"/>
                    </a:lnTo>
                    <a:lnTo>
                      <a:pt x="28" y="1"/>
                    </a:lnTo>
                    <a:lnTo>
                      <a:pt x="22" y="20"/>
                    </a:lnTo>
                    <a:lnTo>
                      <a:pt x="20" y="19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93" name="Freeform 1121"/>
              <p:cNvSpPr>
                <a:spLocks/>
              </p:cNvSpPr>
              <p:nvPr/>
            </p:nvSpPr>
            <p:spPr bwMode="auto">
              <a:xfrm>
                <a:off x="1661" y="2440"/>
                <a:ext cx="21" cy="27"/>
              </a:xfrm>
              <a:custGeom>
                <a:avLst/>
                <a:gdLst>
                  <a:gd name="T0" fmla="*/ 0 w 7"/>
                  <a:gd name="T1" fmla="*/ 28697814 h 9"/>
                  <a:gd name="T2" fmla="*/ 43046721 w 7"/>
                  <a:gd name="T3" fmla="*/ 0 h 9"/>
                  <a:gd name="T4" fmla="*/ 100442349 w 7"/>
                  <a:gd name="T5" fmla="*/ 28697814 h 9"/>
                  <a:gd name="T6" fmla="*/ 100442349 w 7"/>
                  <a:gd name="T7" fmla="*/ 129140163 h 9"/>
                  <a:gd name="T8" fmla="*/ 0 w 7"/>
                  <a:gd name="T9" fmla="*/ 129140163 h 9"/>
                  <a:gd name="T10" fmla="*/ 0 w 7"/>
                  <a:gd name="T11" fmla="*/ 2869781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9"/>
                  <a:gd name="T20" fmla="*/ 7 w 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9">
                    <a:moveTo>
                      <a:pt x="0" y="2"/>
                    </a:moveTo>
                    <a:lnTo>
                      <a:pt x="3" y="0"/>
                    </a:lnTo>
                    <a:lnTo>
                      <a:pt x="7" y="2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94" name="Freeform 1122"/>
              <p:cNvSpPr>
                <a:spLocks/>
              </p:cNvSpPr>
              <p:nvPr/>
            </p:nvSpPr>
            <p:spPr bwMode="auto">
              <a:xfrm>
                <a:off x="1661" y="2440"/>
                <a:ext cx="21" cy="27"/>
              </a:xfrm>
              <a:custGeom>
                <a:avLst/>
                <a:gdLst>
                  <a:gd name="T0" fmla="*/ 0 w 7"/>
                  <a:gd name="T1" fmla="*/ 28697814 h 9"/>
                  <a:gd name="T2" fmla="*/ 43046721 w 7"/>
                  <a:gd name="T3" fmla="*/ 0 h 9"/>
                  <a:gd name="T4" fmla="*/ 100442349 w 7"/>
                  <a:gd name="T5" fmla="*/ 28697814 h 9"/>
                  <a:gd name="T6" fmla="*/ 100442349 w 7"/>
                  <a:gd name="T7" fmla="*/ 129140163 h 9"/>
                  <a:gd name="T8" fmla="*/ 0 w 7"/>
                  <a:gd name="T9" fmla="*/ 129140163 h 9"/>
                  <a:gd name="T10" fmla="*/ 0 w 7"/>
                  <a:gd name="T11" fmla="*/ 2869781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9"/>
                  <a:gd name="T20" fmla="*/ 7 w 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9">
                    <a:moveTo>
                      <a:pt x="0" y="2"/>
                    </a:moveTo>
                    <a:lnTo>
                      <a:pt x="3" y="0"/>
                    </a:lnTo>
                    <a:lnTo>
                      <a:pt x="7" y="2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0">
                <a:solidFill>
                  <a:srgbClr val="7467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95" name="Freeform 1123"/>
              <p:cNvSpPr>
                <a:spLocks/>
              </p:cNvSpPr>
              <p:nvPr/>
            </p:nvSpPr>
            <p:spPr bwMode="auto">
              <a:xfrm>
                <a:off x="1607" y="2488"/>
                <a:ext cx="18" cy="27"/>
              </a:xfrm>
              <a:custGeom>
                <a:avLst/>
                <a:gdLst>
                  <a:gd name="T0" fmla="*/ 0 w 6"/>
                  <a:gd name="T1" fmla="*/ 43046721 h 9"/>
                  <a:gd name="T2" fmla="*/ 43046721 w 6"/>
                  <a:gd name="T3" fmla="*/ 0 h 9"/>
                  <a:gd name="T4" fmla="*/ 86093442 w 6"/>
                  <a:gd name="T5" fmla="*/ 43046721 h 9"/>
                  <a:gd name="T6" fmla="*/ 86093442 w 6"/>
                  <a:gd name="T7" fmla="*/ 129140163 h 9"/>
                  <a:gd name="T8" fmla="*/ 0 w 6"/>
                  <a:gd name="T9" fmla="*/ 129140163 h 9"/>
                  <a:gd name="T10" fmla="*/ 0 w 6"/>
                  <a:gd name="T11" fmla="*/ 43046721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0" y="3"/>
                    </a:moveTo>
                    <a:lnTo>
                      <a:pt x="3" y="0"/>
                    </a:lnTo>
                    <a:lnTo>
                      <a:pt x="6" y="3"/>
                    </a:lnTo>
                    <a:lnTo>
                      <a:pt x="6" y="9"/>
                    </a:lnTo>
                    <a:lnTo>
                      <a:pt x="0" y="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96" name="Freeform 1124"/>
              <p:cNvSpPr>
                <a:spLocks/>
              </p:cNvSpPr>
              <p:nvPr/>
            </p:nvSpPr>
            <p:spPr bwMode="auto">
              <a:xfrm>
                <a:off x="1607" y="2488"/>
                <a:ext cx="18" cy="27"/>
              </a:xfrm>
              <a:custGeom>
                <a:avLst/>
                <a:gdLst>
                  <a:gd name="T0" fmla="*/ 0 w 6"/>
                  <a:gd name="T1" fmla="*/ 43046721 h 9"/>
                  <a:gd name="T2" fmla="*/ 43046721 w 6"/>
                  <a:gd name="T3" fmla="*/ 0 h 9"/>
                  <a:gd name="T4" fmla="*/ 86093442 w 6"/>
                  <a:gd name="T5" fmla="*/ 43046721 h 9"/>
                  <a:gd name="T6" fmla="*/ 86093442 w 6"/>
                  <a:gd name="T7" fmla="*/ 129140163 h 9"/>
                  <a:gd name="T8" fmla="*/ 0 w 6"/>
                  <a:gd name="T9" fmla="*/ 129140163 h 9"/>
                  <a:gd name="T10" fmla="*/ 0 w 6"/>
                  <a:gd name="T11" fmla="*/ 43046721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0" y="3"/>
                    </a:moveTo>
                    <a:lnTo>
                      <a:pt x="3" y="0"/>
                    </a:lnTo>
                    <a:lnTo>
                      <a:pt x="6" y="3"/>
                    </a:lnTo>
                    <a:lnTo>
                      <a:pt x="6" y="9"/>
                    </a:lnTo>
                    <a:lnTo>
                      <a:pt x="0" y="9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0">
                <a:solidFill>
                  <a:srgbClr val="7467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97" name="Freeform 1125"/>
              <p:cNvSpPr>
                <a:spLocks/>
              </p:cNvSpPr>
              <p:nvPr/>
            </p:nvSpPr>
            <p:spPr bwMode="auto">
              <a:xfrm>
                <a:off x="1259" y="2893"/>
                <a:ext cx="21" cy="27"/>
              </a:xfrm>
              <a:custGeom>
                <a:avLst/>
                <a:gdLst>
                  <a:gd name="T0" fmla="*/ 0 w 7"/>
                  <a:gd name="T1" fmla="*/ 28697814 h 9"/>
                  <a:gd name="T2" fmla="*/ 57395628 w 7"/>
                  <a:gd name="T3" fmla="*/ 0 h 9"/>
                  <a:gd name="T4" fmla="*/ 100442349 w 7"/>
                  <a:gd name="T5" fmla="*/ 28697814 h 9"/>
                  <a:gd name="T6" fmla="*/ 100442349 w 7"/>
                  <a:gd name="T7" fmla="*/ 129140163 h 9"/>
                  <a:gd name="T8" fmla="*/ 0 w 7"/>
                  <a:gd name="T9" fmla="*/ 129140163 h 9"/>
                  <a:gd name="T10" fmla="*/ 0 w 7"/>
                  <a:gd name="T11" fmla="*/ 2869781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9"/>
                  <a:gd name="T20" fmla="*/ 7 w 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9">
                    <a:moveTo>
                      <a:pt x="0" y="2"/>
                    </a:moveTo>
                    <a:lnTo>
                      <a:pt x="4" y="0"/>
                    </a:lnTo>
                    <a:lnTo>
                      <a:pt x="7" y="2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98" name="Freeform 1126"/>
              <p:cNvSpPr>
                <a:spLocks/>
              </p:cNvSpPr>
              <p:nvPr/>
            </p:nvSpPr>
            <p:spPr bwMode="auto">
              <a:xfrm>
                <a:off x="1259" y="2893"/>
                <a:ext cx="21" cy="27"/>
              </a:xfrm>
              <a:custGeom>
                <a:avLst/>
                <a:gdLst>
                  <a:gd name="T0" fmla="*/ 0 w 7"/>
                  <a:gd name="T1" fmla="*/ 28697814 h 9"/>
                  <a:gd name="T2" fmla="*/ 57395628 w 7"/>
                  <a:gd name="T3" fmla="*/ 0 h 9"/>
                  <a:gd name="T4" fmla="*/ 100442349 w 7"/>
                  <a:gd name="T5" fmla="*/ 28697814 h 9"/>
                  <a:gd name="T6" fmla="*/ 100442349 w 7"/>
                  <a:gd name="T7" fmla="*/ 129140163 h 9"/>
                  <a:gd name="T8" fmla="*/ 0 w 7"/>
                  <a:gd name="T9" fmla="*/ 129140163 h 9"/>
                  <a:gd name="T10" fmla="*/ 0 w 7"/>
                  <a:gd name="T11" fmla="*/ 2869781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9"/>
                  <a:gd name="T20" fmla="*/ 7 w 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9">
                    <a:moveTo>
                      <a:pt x="0" y="2"/>
                    </a:moveTo>
                    <a:lnTo>
                      <a:pt x="4" y="0"/>
                    </a:lnTo>
                    <a:lnTo>
                      <a:pt x="7" y="2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0">
                <a:solidFill>
                  <a:srgbClr val="7467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99" name="Freeform 1127"/>
              <p:cNvSpPr>
                <a:spLocks/>
              </p:cNvSpPr>
              <p:nvPr/>
            </p:nvSpPr>
            <p:spPr bwMode="auto">
              <a:xfrm>
                <a:off x="1682" y="2917"/>
                <a:ext cx="21" cy="27"/>
              </a:xfrm>
              <a:custGeom>
                <a:avLst/>
                <a:gdLst>
                  <a:gd name="T0" fmla="*/ 0 w 7"/>
                  <a:gd name="T1" fmla="*/ 43046721 h 9"/>
                  <a:gd name="T2" fmla="*/ 43046721 w 7"/>
                  <a:gd name="T3" fmla="*/ 0 h 9"/>
                  <a:gd name="T4" fmla="*/ 100442349 w 7"/>
                  <a:gd name="T5" fmla="*/ 43046721 h 9"/>
                  <a:gd name="T6" fmla="*/ 100442349 w 7"/>
                  <a:gd name="T7" fmla="*/ 129140163 h 9"/>
                  <a:gd name="T8" fmla="*/ 0 w 7"/>
                  <a:gd name="T9" fmla="*/ 129140163 h 9"/>
                  <a:gd name="T10" fmla="*/ 0 w 7"/>
                  <a:gd name="T11" fmla="*/ 43046721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9"/>
                  <a:gd name="T20" fmla="*/ 7 w 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9">
                    <a:moveTo>
                      <a:pt x="0" y="3"/>
                    </a:moveTo>
                    <a:lnTo>
                      <a:pt x="3" y="0"/>
                    </a:lnTo>
                    <a:lnTo>
                      <a:pt x="7" y="3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00" name="Freeform 1128"/>
              <p:cNvSpPr>
                <a:spLocks/>
              </p:cNvSpPr>
              <p:nvPr/>
            </p:nvSpPr>
            <p:spPr bwMode="auto">
              <a:xfrm>
                <a:off x="1682" y="2917"/>
                <a:ext cx="21" cy="27"/>
              </a:xfrm>
              <a:custGeom>
                <a:avLst/>
                <a:gdLst>
                  <a:gd name="T0" fmla="*/ 0 w 7"/>
                  <a:gd name="T1" fmla="*/ 43046721 h 9"/>
                  <a:gd name="T2" fmla="*/ 43046721 w 7"/>
                  <a:gd name="T3" fmla="*/ 0 h 9"/>
                  <a:gd name="T4" fmla="*/ 100442349 w 7"/>
                  <a:gd name="T5" fmla="*/ 43046721 h 9"/>
                  <a:gd name="T6" fmla="*/ 100442349 w 7"/>
                  <a:gd name="T7" fmla="*/ 129140163 h 9"/>
                  <a:gd name="T8" fmla="*/ 0 w 7"/>
                  <a:gd name="T9" fmla="*/ 129140163 h 9"/>
                  <a:gd name="T10" fmla="*/ 0 w 7"/>
                  <a:gd name="T11" fmla="*/ 43046721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9"/>
                  <a:gd name="T20" fmla="*/ 7 w 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9">
                    <a:moveTo>
                      <a:pt x="0" y="3"/>
                    </a:moveTo>
                    <a:lnTo>
                      <a:pt x="3" y="0"/>
                    </a:lnTo>
                    <a:lnTo>
                      <a:pt x="7" y="3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0">
                <a:solidFill>
                  <a:srgbClr val="7467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01" name="Freeform 1129"/>
              <p:cNvSpPr>
                <a:spLocks/>
              </p:cNvSpPr>
              <p:nvPr/>
            </p:nvSpPr>
            <p:spPr bwMode="auto">
              <a:xfrm>
                <a:off x="1844" y="2737"/>
                <a:ext cx="21" cy="24"/>
              </a:xfrm>
              <a:custGeom>
                <a:avLst/>
                <a:gdLst>
                  <a:gd name="T0" fmla="*/ 0 w 7"/>
                  <a:gd name="T1" fmla="*/ 28697814 h 8"/>
                  <a:gd name="T2" fmla="*/ 43046721 w 7"/>
                  <a:gd name="T3" fmla="*/ 0 h 8"/>
                  <a:gd name="T4" fmla="*/ 100442349 w 7"/>
                  <a:gd name="T5" fmla="*/ 28697814 h 8"/>
                  <a:gd name="T6" fmla="*/ 100442349 w 7"/>
                  <a:gd name="T7" fmla="*/ 114791256 h 8"/>
                  <a:gd name="T8" fmla="*/ 0 w 7"/>
                  <a:gd name="T9" fmla="*/ 114791256 h 8"/>
                  <a:gd name="T10" fmla="*/ 0 w 7"/>
                  <a:gd name="T11" fmla="*/ 28697814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8"/>
                  <a:gd name="T20" fmla="*/ 7 w 7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8">
                    <a:moveTo>
                      <a:pt x="0" y="2"/>
                    </a:moveTo>
                    <a:lnTo>
                      <a:pt x="3" y="0"/>
                    </a:lnTo>
                    <a:lnTo>
                      <a:pt x="7" y="2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02" name="Freeform 1130"/>
              <p:cNvSpPr>
                <a:spLocks/>
              </p:cNvSpPr>
              <p:nvPr/>
            </p:nvSpPr>
            <p:spPr bwMode="auto">
              <a:xfrm>
                <a:off x="1844" y="2737"/>
                <a:ext cx="21" cy="24"/>
              </a:xfrm>
              <a:custGeom>
                <a:avLst/>
                <a:gdLst>
                  <a:gd name="T0" fmla="*/ 0 w 7"/>
                  <a:gd name="T1" fmla="*/ 28697814 h 8"/>
                  <a:gd name="T2" fmla="*/ 43046721 w 7"/>
                  <a:gd name="T3" fmla="*/ 0 h 8"/>
                  <a:gd name="T4" fmla="*/ 100442349 w 7"/>
                  <a:gd name="T5" fmla="*/ 28697814 h 8"/>
                  <a:gd name="T6" fmla="*/ 100442349 w 7"/>
                  <a:gd name="T7" fmla="*/ 114791256 h 8"/>
                  <a:gd name="T8" fmla="*/ 0 w 7"/>
                  <a:gd name="T9" fmla="*/ 114791256 h 8"/>
                  <a:gd name="T10" fmla="*/ 0 w 7"/>
                  <a:gd name="T11" fmla="*/ 28697814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8"/>
                  <a:gd name="T20" fmla="*/ 7 w 7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8">
                    <a:moveTo>
                      <a:pt x="0" y="2"/>
                    </a:moveTo>
                    <a:lnTo>
                      <a:pt x="3" y="0"/>
                    </a:lnTo>
                    <a:lnTo>
                      <a:pt x="7" y="2"/>
                    </a:lnTo>
                    <a:lnTo>
                      <a:pt x="7" y="8"/>
                    </a:lnTo>
                    <a:lnTo>
                      <a:pt x="0" y="8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0">
                <a:solidFill>
                  <a:srgbClr val="7467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03" name="Freeform 1131"/>
              <p:cNvSpPr>
                <a:spLocks/>
              </p:cNvSpPr>
              <p:nvPr/>
            </p:nvSpPr>
            <p:spPr bwMode="auto">
              <a:xfrm>
                <a:off x="2136" y="3265"/>
                <a:ext cx="21" cy="27"/>
              </a:xfrm>
              <a:custGeom>
                <a:avLst/>
                <a:gdLst>
                  <a:gd name="T0" fmla="*/ 0 w 7"/>
                  <a:gd name="T1" fmla="*/ 28697814 h 9"/>
                  <a:gd name="T2" fmla="*/ 43046721 w 7"/>
                  <a:gd name="T3" fmla="*/ 0 h 9"/>
                  <a:gd name="T4" fmla="*/ 100442349 w 7"/>
                  <a:gd name="T5" fmla="*/ 28697814 h 9"/>
                  <a:gd name="T6" fmla="*/ 100442349 w 7"/>
                  <a:gd name="T7" fmla="*/ 129140163 h 9"/>
                  <a:gd name="T8" fmla="*/ 0 w 7"/>
                  <a:gd name="T9" fmla="*/ 129140163 h 9"/>
                  <a:gd name="T10" fmla="*/ 0 w 7"/>
                  <a:gd name="T11" fmla="*/ 2869781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9"/>
                  <a:gd name="T20" fmla="*/ 7 w 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9">
                    <a:moveTo>
                      <a:pt x="0" y="2"/>
                    </a:moveTo>
                    <a:lnTo>
                      <a:pt x="3" y="0"/>
                    </a:lnTo>
                    <a:lnTo>
                      <a:pt x="7" y="2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04" name="Freeform 1132"/>
              <p:cNvSpPr>
                <a:spLocks/>
              </p:cNvSpPr>
              <p:nvPr/>
            </p:nvSpPr>
            <p:spPr bwMode="auto">
              <a:xfrm>
                <a:off x="2136" y="3265"/>
                <a:ext cx="21" cy="27"/>
              </a:xfrm>
              <a:custGeom>
                <a:avLst/>
                <a:gdLst>
                  <a:gd name="T0" fmla="*/ 0 w 7"/>
                  <a:gd name="T1" fmla="*/ 28697814 h 9"/>
                  <a:gd name="T2" fmla="*/ 43046721 w 7"/>
                  <a:gd name="T3" fmla="*/ 0 h 9"/>
                  <a:gd name="T4" fmla="*/ 100442349 w 7"/>
                  <a:gd name="T5" fmla="*/ 28697814 h 9"/>
                  <a:gd name="T6" fmla="*/ 100442349 w 7"/>
                  <a:gd name="T7" fmla="*/ 129140163 h 9"/>
                  <a:gd name="T8" fmla="*/ 0 w 7"/>
                  <a:gd name="T9" fmla="*/ 129140163 h 9"/>
                  <a:gd name="T10" fmla="*/ 0 w 7"/>
                  <a:gd name="T11" fmla="*/ 2869781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9"/>
                  <a:gd name="T20" fmla="*/ 7 w 7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9">
                    <a:moveTo>
                      <a:pt x="0" y="2"/>
                    </a:moveTo>
                    <a:lnTo>
                      <a:pt x="3" y="0"/>
                    </a:lnTo>
                    <a:lnTo>
                      <a:pt x="7" y="2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0">
                <a:solidFill>
                  <a:srgbClr val="7467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05" name="Freeform 1133"/>
              <p:cNvSpPr>
                <a:spLocks/>
              </p:cNvSpPr>
              <p:nvPr/>
            </p:nvSpPr>
            <p:spPr bwMode="auto">
              <a:xfrm>
                <a:off x="2073" y="3529"/>
                <a:ext cx="18" cy="27"/>
              </a:xfrm>
              <a:custGeom>
                <a:avLst/>
                <a:gdLst>
                  <a:gd name="T0" fmla="*/ 0 w 6"/>
                  <a:gd name="T1" fmla="*/ 43046721 h 9"/>
                  <a:gd name="T2" fmla="*/ 43046721 w 6"/>
                  <a:gd name="T3" fmla="*/ 0 h 9"/>
                  <a:gd name="T4" fmla="*/ 86093442 w 6"/>
                  <a:gd name="T5" fmla="*/ 43046721 h 9"/>
                  <a:gd name="T6" fmla="*/ 86093442 w 6"/>
                  <a:gd name="T7" fmla="*/ 129140163 h 9"/>
                  <a:gd name="T8" fmla="*/ 0 w 6"/>
                  <a:gd name="T9" fmla="*/ 129140163 h 9"/>
                  <a:gd name="T10" fmla="*/ 0 w 6"/>
                  <a:gd name="T11" fmla="*/ 43046721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0" y="3"/>
                    </a:moveTo>
                    <a:lnTo>
                      <a:pt x="3" y="0"/>
                    </a:lnTo>
                    <a:lnTo>
                      <a:pt x="6" y="3"/>
                    </a:lnTo>
                    <a:lnTo>
                      <a:pt x="6" y="9"/>
                    </a:lnTo>
                    <a:lnTo>
                      <a:pt x="0" y="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06" name="Freeform 1134"/>
              <p:cNvSpPr>
                <a:spLocks/>
              </p:cNvSpPr>
              <p:nvPr/>
            </p:nvSpPr>
            <p:spPr bwMode="auto">
              <a:xfrm>
                <a:off x="2073" y="3529"/>
                <a:ext cx="18" cy="27"/>
              </a:xfrm>
              <a:custGeom>
                <a:avLst/>
                <a:gdLst>
                  <a:gd name="T0" fmla="*/ 0 w 6"/>
                  <a:gd name="T1" fmla="*/ 43046721 h 9"/>
                  <a:gd name="T2" fmla="*/ 43046721 w 6"/>
                  <a:gd name="T3" fmla="*/ 0 h 9"/>
                  <a:gd name="T4" fmla="*/ 86093442 w 6"/>
                  <a:gd name="T5" fmla="*/ 43046721 h 9"/>
                  <a:gd name="T6" fmla="*/ 86093442 w 6"/>
                  <a:gd name="T7" fmla="*/ 129140163 h 9"/>
                  <a:gd name="T8" fmla="*/ 0 w 6"/>
                  <a:gd name="T9" fmla="*/ 129140163 h 9"/>
                  <a:gd name="T10" fmla="*/ 0 w 6"/>
                  <a:gd name="T11" fmla="*/ 43046721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0" y="3"/>
                    </a:moveTo>
                    <a:lnTo>
                      <a:pt x="3" y="0"/>
                    </a:lnTo>
                    <a:lnTo>
                      <a:pt x="6" y="3"/>
                    </a:lnTo>
                    <a:lnTo>
                      <a:pt x="6" y="9"/>
                    </a:lnTo>
                    <a:lnTo>
                      <a:pt x="0" y="9"/>
                    </a:lnTo>
                    <a:lnTo>
                      <a:pt x="0" y="3"/>
                    </a:lnTo>
                    <a:close/>
                  </a:path>
                </a:pathLst>
              </a:custGeom>
              <a:noFill/>
              <a:ln w="0">
                <a:solidFill>
                  <a:srgbClr val="7467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07" name="Freeform 1135"/>
              <p:cNvSpPr>
                <a:spLocks/>
              </p:cNvSpPr>
              <p:nvPr/>
            </p:nvSpPr>
            <p:spPr bwMode="auto">
              <a:xfrm>
                <a:off x="2064" y="3307"/>
                <a:ext cx="18" cy="24"/>
              </a:xfrm>
              <a:custGeom>
                <a:avLst/>
                <a:gdLst>
                  <a:gd name="T0" fmla="*/ 0 w 6"/>
                  <a:gd name="T1" fmla="*/ 28697814 h 8"/>
                  <a:gd name="T2" fmla="*/ 43046721 w 6"/>
                  <a:gd name="T3" fmla="*/ 0 h 8"/>
                  <a:gd name="T4" fmla="*/ 86093442 w 6"/>
                  <a:gd name="T5" fmla="*/ 28697814 h 8"/>
                  <a:gd name="T6" fmla="*/ 86093442 w 6"/>
                  <a:gd name="T7" fmla="*/ 114791256 h 8"/>
                  <a:gd name="T8" fmla="*/ 0 w 6"/>
                  <a:gd name="T9" fmla="*/ 114791256 h 8"/>
                  <a:gd name="T10" fmla="*/ 0 w 6"/>
                  <a:gd name="T11" fmla="*/ 28697814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8"/>
                  <a:gd name="T20" fmla="*/ 6 w 6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8">
                    <a:moveTo>
                      <a:pt x="0" y="2"/>
                    </a:moveTo>
                    <a:lnTo>
                      <a:pt x="3" y="0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0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08" name="Freeform 1136"/>
              <p:cNvSpPr>
                <a:spLocks/>
              </p:cNvSpPr>
              <p:nvPr/>
            </p:nvSpPr>
            <p:spPr bwMode="auto">
              <a:xfrm>
                <a:off x="2064" y="3307"/>
                <a:ext cx="18" cy="24"/>
              </a:xfrm>
              <a:custGeom>
                <a:avLst/>
                <a:gdLst>
                  <a:gd name="T0" fmla="*/ 0 w 6"/>
                  <a:gd name="T1" fmla="*/ 28697814 h 8"/>
                  <a:gd name="T2" fmla="*/ 43046721 w 6"/>
                  <a:gd name="T3" fmla="*/ 0 h 8"/>
                  <a:gd name="T4" fmla="*/ 86093442 w 6"/>
                  <a:gd name="T5" fmla="*/ 28697814 h 8"/>
                  <a:gd name="T6" fmla="*/ 86093442 w 6"/>
                  <a:gd name="T7" fmla="*/ 114791256 h 8"/>
                  <a:gd name="T8" fmla="*/ 0 w 6"/>
                  <a:gd name="T9" fmla="*/ 114791256 h 8"/>
                  <a:gd name="T10" fmla="*/ 0 w 6"/>
                  <a:gd name="T11" fmla="*/ 28697814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8"/>
                  <a:gd name="T20" fmla="*/ 6 w 6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8">
                    <a:moveTo>
                      <a:pt x="0" y="2"/>
                    </a:moveTo>
                    <a:lnTo>
                      <a:pt x="3" y="0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0" y="8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0">
                <a:solidFill>
                  <a:srgbClr val="7467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09" name="Rectangle 1137"/>
              <p:cNvSpPr>
                <a:spLocks noChangeArrowheads="1"/>
              </p:cNvSpPr>
              <p:nvPr/>
            </p:nvSpPr>
            <p:spPr bwMode="auto">
              <a:xfrm>
                <a:off x="2082" y="2467"/>
                <a:ext cx="144" cy="6"/>
              </a:xfrm>
              <a:prstGeom prst="rect">
                <a:avLst/>
              </a:pr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10" name="Freeform 1138"/>
              <p:cNvSpPr>
                <a:spLocks noEditPoints="1"/>
              </p:cNvSpPr>
              <p:nvPr/>
            </p:nvSpPr>
            <p:spPr bwMode="auto">
              <a:xfrm>
                <a:off x="1502" y="2926"/>
                <a:ext cx="192" cy="51"/>
              </a:xfrm>
              <a:custGeom>
                <a:avLst/>
                <a:gdLst>
                  <a:gd name="T0" fmla="*/ 0 w 64"/>
                  <a:gd name="T1" fmla="*/ 28697814 h 17"/>
                  <a:gd name="T2" fmla="*/ 688747536 w 64"/>
                  <a:gd name="T3" fmla="*/ 215233605 h 17"/>
                  <a:gd name="T4" fmla="*/ 674398629 w 64"/>
                  <a:gd name="T5" fmla="*/ 243931419 h 17"/>
                  <a:gd name="T6" fmla="*/ 0 w 64"/>
                  <a:gd name="T7" fmla="*/ 57395628 h 17"/>
                  <a:gd name="T8" fmla="*/ 0 w 64"/>
                  <a:gd name="T9" fmla="*/ 28697814 h 17"/>
                  <a:gd name="T10" fmla="*/ 703096443 w 64"/>
                  <a:gd name="T11" fmla="*/ 243931419 h 17"/>
                  <a:gd name="T12" fmla="*/ 688747536 w 64"/>
                  <a:gd name="T13" fmla="*/ 243931419 h 17"/>
                  <a:gd name="T14" fmla="*/ 674398629 w 64"/>
                  <a:gd name="T15" fmla="*/ 243931419 h 17"/>
                  <a:gd name="T16" fmla="*/ 688747536 w 64"/>
                  <a:gd name="T17" fmla="*/ 229582512 h 17"/>
                  <a:gd name="T18" fmla="*/ 703096443 w 64"/>
                  <a:gd name="T19" fmla="*/ 243931419 h 17"/>
                  <a:gd name="T20" fmla="*/ 674398629 w 64"/>
                  <a:gd name="T21" fmla="*/ 215233605 h 17"/>
                  <a:gd name="T22" fmla="*/ 889632234 w 64"/>
                  <a:gd name="T23" fmla="*/ 0 h 17"/>
                  <a:gd name="T24" fmla="*/ 918330048 w 64"/>
                  <a:gd name="T25" fmla="*/ 14348907 h 17"/>
                  <a:gd name="T26" fmla="*/ 703096443 w 64"/>
                  <a:gd name="T27" fmla="*/ 243931419 h 17"/>
                  <a:gd name="T28" fmla="*/ 674398629 w 64"/>
                  <a:gd name="T29" fmla="*/ 215233605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4"/>
                  <a:gd name="T46" fmla="*/ 0 h 17"/>
                  <a:gd name="T47" fmla="*/ 64 w 64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4" h="17">
                    <a:moveTo>
                      <a:pt x="0" y="2"/>
                    </a:moveTo>
                    <a:lnTo>
                      <a:pt x="48" y="15"/>
                    </a:lnTo>
                    <a:lnTo>
                      <a:pt x="47" y="17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  <a:moveTo>
                      <a:pt x="49" y="17"/>
                    </a:moveTo>
                    <a:lnTo>
                      <a:pt x="48" y="17"/>
                    </a:lnTo>
                    <a:lnTo>
                      <a:pt x="47" y="17"/>
                    </a:lnTo>
                    <a:lnTo>
                      <a:pt x="48" y="16"/>
                    </a:lnTo>
                    <a:lnTo>
                      <a:pt x="49" y="17"/>
                    </a:lnTo>
                    <a:close/>
                    <a:moveTo>
                      <a:pt x="47" y="15"/>
                    </a:moveTo>
                    <a:lnTo>
                      <a:pt x="62" y="0"/>
                    </a:lnTo>
                    <a:lnTo>
                      <a:pt x="64" y="1"/>
                    </a:lnTo>
                    <a:lnTo>
                      <a:pt x="49" y="17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11" name="Freeform 1139"/>
              <p:cNvSpPr>
                <a:spLocks/>
              </p:cNvSpPr>
              <p:nvPr/>
            </p:nvSpPr>
            <p:spPr bwMode="auto">
              <a:xfrm>
                <a:off x="1499" y="2929"/>
                <a:ext cx="18" cy="18"/>
              </a:xfrm>
              <a:custGeom>
                <a:avLst/>
                <a:gdLst>
                  <a:gd name="T0" fmla="*/ 18 w 18"/>
                  <a:gd name="T1" fmla="*/ 3 h 18"/>
                  <a:gd name="T2" fmla="*/ 15 w 18"/>
                  <a:gd name="T3" fmla="*/ 18 h 18"/>
                  <a:gd name="T4" fmla="*/ 0 w 18"/>
                  <a:gd name="T5" fmla="*/ 12 h 18"/>
                  <a:gd name="T6" fmla="*/ 3 w 18"/>
                  <a:gd name="T7" fmla="*/ 0 h 18"/>
                  <a:gd name="T8" fmla="*/ 18 w 18"/>
                  <a:gd name="T9" fmla="*/ 3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8"/>
                  <a:gd name="T17" fmla="*/ 18 w 18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8">
                    <a:moveTo>
                      <a:pt x="18" y="3"/>
                    </a:moveTo>
                    <a:lnTo>
                      <a:pt x="15" y="18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12" name="Freeform 1140"/>
              <p:cNvSpPr>
                <a:spLocks/>
              </p:cNvSpPr>
              <p:nvPr/>
            </p:nvSpPr>
            <p:spPr bwMode="auto">
              <a:xfrm>
                <a:off x="1577" y="2950"/>
                <a:ext cx="15" cy="15"/>
              </a:xfrm>
              <a:custGeom>
                <a:avLst/>
                <a:gdLst>
                  <a:gd name="T0" fmla="*/ 15 w 15"/>
                  <a:gd name="T1" fmla="*/ 3 h 15"/>
                  <a:gd name="T2" fmla="*/ 12 w 15"/>
                  <a:gd name="T3" fmla="*/ 15 h 15"/>
                  <a:gd name="T4" fmla="*/ 0 w 15"/>
                  <a:gd name="T5" fmla="*/ 12 h 15"/>
                  <a:gd name="T6" fmla="*/ 3 w 15"/>
                  <a:gd name="T7" fmla="*/ 0 h 15"/>
                  <a:gd name="T8" fmla="*/ 15 w 15"/>
                  <a:gd name="T9" fmla="*/ 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5"/>
                  <a:gd name="T17" fmla="*/ 15 w 15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5">
                    <a:moveTo>
                      <a:pt x="15" y="3"/>
                    </a:moveTo>
                    <a:lnTo>
                      <a:pt x="12" y="15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13" name="Freeform 1141"/>
              <p:cNvSpPr>
                <a:spLocks/>
              </p:cNvSpPr>
              <p:nvPr/>
            </p:nvSpPr>
            <p:spPr bwMode="auto">
              <a:xfrm>
                <a:off x="1646" y="2953"/>
                <a:ext cx="18" cy="21"/>
              </a:xfrm>
              <a:custGeom>
                <a:avLst/>
                <a:gdLst>
                  <a:gd name="T0" fmla="*/ 9 w 18"/>
                  <a:gd name="T1" fmla="*/ 0 h 21"/>
                  <a:gd name="T2" fmla="*/ 18 w 18"/>
                  <a:gd name="T3" fmla="*/ 12 h 21"/>
                  <a:gd name="T4" fmla="*/ 9 w 18"/>
                  <a:gd name="T5" fmla="*/ 21 h 21"/>
                  <a:gd name="T6" fmla="*/ 0 w 18"/>
                  <a:gd name="T7" fmla="*/ 12 h 21"/>
                  <a:gd name="T8" fmla="*/ 9 w 18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1"/>
                  <a:gd name="T17" fmla="*/ 18 w 18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1">
                    <a:moveTo>
                      <a:pt x="9" y="0"/>
                    </a:moveTo>
                    <a:lnTo>
                      <a:pt x="18" y="12"/>
                    </a:lnTo>
                    <a:lnTo>
                      <a:pt x="9" y="21"/>
                    </a:lnTo>
                    <a:lnTo>
                      <a:pt x="0" y="12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746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14" name="Oval 1142"/>
              <p:cNvSpPr>
                <a:spLocks noChangeArrowheads="1"/>
              </p:cNvSpPr>
              <p:nvPr/>
            </p:nvSpPr>
            <p:spPr bwMode="auto">
              <a:xfrm>
                <a:off x="1517" y="2032"/>
                <a:ext cx="12" cy="1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2E2C2C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15" name="Freeform 1143"/>
              <p:cNvSpPr>
                <a:spLocks/>
              </p:cNvSpPr>
              <p:nvPr/>
            </p:nvSpPr>
            <p:spPr bwMode="auto">
              <a:xfrm>
                <a:off x="1454" y="2053"/>
                <a:ext cx="132" cy="1035"/>
              </a:xfrm>
              <a:custGeom>
                <a:avLst/>
                <a:gdLst>
                  <a:gd name="T0" fmla="*/ 200884698 w 44"/>
                  <a:gd name="T1" fmla="*/ 0 h 345"/>
                  <a:gd name="T2" fmla="*/ 143489070 w 44"/>
                  <a:gd name="T3" fmla="*/ 530909559 h 345"/>
                  <a:gd name="T4" fmla="*/ 0 w 44"/>
                  <a:gd name="T5" fmla="*/ 1090516932 h 345"/>
                  <a:gd name="T6" fmla="*/ 57395628 w 44"/>
                  <a:gd name="T7" fmla="*/ 1578379770 h 345"/>
                  <a:gd name="T8" fmla="*/ 215233605 w 44"/>
                  <a:gd name="T9" fmla="*/ 2147483647 h 345"/>
                  <a:gd name="T10" fmla="*/ 387420489 w 44"/>
                  <a:gd name="T11" fmla="*/ 2147483647 h 345"/>
                  <a:gd name="T12" fmla="*/ 545258466 w 44"/>
                  <a:gd name="T13" fmla="*/ 2147483647 h 345"/>
                  <a:gd name="T14" fmla="*/ 602654094 w 44"/>
                  <a:gd name="T15" fmla="*/ 2147483647 h 345"/>
                  <a:gd name="T16" fmla="*/ 545258466 w 44"/>
                  <a:gd name="T17" fmla="*/ 2147483647 h 345"/>
                  <a:gd name="T18" fmla="*/ 416118303 w 44"/>
                  <a:gd name="T19" fmla="*/ 2147483647 h 345"/>
                  <a:gd name="T20" fmla="*/ 315675954 w 44"/>
                  <a:gd name="T21" fmla="*/ 2147483647 h 3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4"/>
                  <a:gd name="T34" fmla="*/ 0 h 345"/>
                  <a:gd name="T35" fmla="*/ 44 w 44"/>
                  <a:gd name="T36" fmla="*/ 345 h 3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4" h="345">
                    <a:moveTo>
                      <a:pt x="14" y="0"/>
                    </a:moveTo>
                    <a:cubicBezTo>
                      <a:pt x="12" y="12"/>
                      <a:pt x="11" y="26"/>
                      <a:pt x="10" y="37"/>
                    </a:cubicBezTo>
                    <a:cubicBezTo>
                      <a:pt x="8" y="47"/>
                      <a:pt x="0" y="67"/>
                      <a:pt x="0" y="76"/>
                    </a:cubicBezTo>
                    <a:cubicBezTo>
                      <a:pt x="0" y="88"/>
                      <a:pt x="2" y="99"/>
                      <a:pt x="4" y="110"/>
                    </a:cubicBezTo>
                    <a:cubicBezTo>
                      <a:pt x="7" y="124"/>
                      <a:pt x="12" y="138"/>
                      <a:pt x="15" y="153"/>
                    </a:cubicBezTo>
                    <a:cubicBezTo>
                      <a:pt x="18" y="164"/>
                      <a:pt x="22" y="173"/>
                      <a:pt x="27" y="182"/>
                    </a:cubicBezTo>
                    <a:cubicBezTo>
                      <a:pt x="29" y="186"/>
                      <a:pt x="35" y="198"/>
                      <a:pt x="38" y="213"/>
                    </a:cubicBezTo>
                    <a:cubicBezTo>
                      <a:pt x="40" y="221"/>
                      <a:pt x="41" y="233"/>
                      <a:pt x="42" y="241"/>
                    </a:cubicBezTo>
                    <a:cubicBezTo>
                      <a:pt x="44" y="257"/>
                      <a:pt x="42" y="271"/>
                      <a:pt x="38" y="286"/>
                    </a:cubicBezTo>
                    <a:cubicBezTo>
                      <a:pt x="35" y="299"/>
                      <a:pt x="32" y="312"/>
                      <a:pt x="29" y="322"/>
                    </a:cubicBezTo>
                    <a:cubicBezTo>
                      <a:pt x="25" y="334"/>
                      <a:pt x="23" y="343"/>
                      <a:pt x="22" y="345"/>
                    </a:cubicBez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16" name="Rectangle 1144"/>
              <p:cNvSpPr>
                <a:spLocks noChangeArrowheads="1"/>
              </p:cNvSpPr>
              <p:nvPr/>
            </p:nvSpPr>
            <p:spPr bwMode="auto">
              <a:xfrm>
                <a:off x="587" y="2593"/>
                <a:ext cx="188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400" b="1" i="1" dirty="0">
                    <a:solidFill>
                      <a:srgbClr val="2E2C2C"/>
                    </a:solidFill>
                    <a:latin typeface="Europe" pitchFamily="50" charset="-52"/>
                  </a:rPr>
                  <a:t>КИЛЬМЕЗЬ</a:t>
                </a:r>
                <a:endParaRPr lang="ru-RU" altLang="ru-RU" sz="1800" i="1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17" name="Rectangle 1145"/>
              <p:cNvSpPr>
                <a:spLocks noChangeArrowheads="1"/>
              </p:cNvSpPr>
              <p:nvPr/>
            </p:nvSpPr>
            <p:spPr bwMode="auto">
              <a:xfrm>
                <a:off x="2187" y="2809"/>
                <a:ext cx="233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400" b="1" i="1" dirty="0">
                    <a:solidFill>
                      <a:srgbClr val="2E2C2C"/>
                    </a:solidFill>
                    <a:latin typeface="Europe" pitchFamily="50" charset="-52"/>
                  </a:rPr>
                  <a:t>ЧАЙКОВСКИЙ</a:t>
                </a:r>
                <a:endParaRPr lang="ru-RU" altLang="ru-RU" sz="1800" i="1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18" name="Rectangle 1146"/>
              <p:cNvSpPr>
                <a:spLocks noChangeArrowheads="1"/>
              </p:cNvSpPr>
              <p:nvPr/>
            </p:nvSpPr>
            <p:spPr bwMode="auto">
              <a:xfrm>
                <a:off x="1907" y="3103"/>
                <a:ext cx="161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400" b="1" i="1" dirty="0">
                    <a:solidFill>
                      <a:srgbClr val="2E2C2C"/>
                    </a:solidFill>
                    <a:latin typeface="Europe" pitchFamily="50" charset="-52"/>
                  </a:rPr>
                  <a:t>САРАПУЛ</a:t>
                </a:r>
                <a:endParaRPr lang="ru-RU" altLang="ru-RU" sz="1800" i="1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19" name="Rectangle 1147"/>
              <p:cNvSpPr>
                <a:spLocks noChangeArrowheads="1"/>
              </p:cNvSpPr>
              <p:nvPr/>
            </p:nvSpPr>
            <p:spPr bwMode="auto">
              <a:xfrm>
                <a:off x="1046" y="3148"/>
                <a:ext cx="131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400" b="1" i="1" dirty="0">
                    <a:solidFill>
                      <a:srgbClr val="2E2C2C"/>
                    </a:solidFill>
                    <a:latin typeface="Europe" pitchFamily="50" charset="-52"/>
                  </a:rPr>
                  <a:t>МОЖГА</a:t>
                </a:r>
                <a:endParaRPr lang="ru-RU" altLang="ru-RU" sz="1800" i="1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20" name="Rectangle 1148"/>
              <p:cNvSpPr>
                <a:spLocks noChangeArrowheads="1"/>
              </p:cNvSpPr>
              <p:nvPr/>
            </p:nvSpPr>
            <p:spPr bwMode="auto">
              <a:xfrm>
                <a:off x="2040" y="2545"/>
                <a:ext cx="181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400" b="1" i="1" dirty="0">
                    <a:solidFill>
                      <a:srgbClr val="2E2C2C"/>
                    </a:solidFill>
                    <a:latin typeface="Europe" pitchFamily="50" charset="-52"/>
                  </a:rPr>
                  <a:t>ВОТКИНСК</a:t>
                </a:r>
                <a:endParaRPr lang="ru-RU" altLang="ru-RU" sz="1800" i="1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21" name="Rectangle 1149"/>
              <p:cNvSpPr>
                <a:spLocks noChangeArrowheads="1"/>
              </p:cNvSpPr>
              <p:nvPr/>
            </p:nvSpPr>
            <p:spPr bwMode="auto">
              <a:xfrm>
                <a:off x="1250" y="1348"/>
                <a:ext cx="133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400" b="1" i="1" dirty="0">
                    <a:solidFill>
                      <a:srgbClr val="2E2C2C"/>
                    </a:solidFill>
                    <a:latin typeface="Europe" pitchFamily="50" charset="-52"/>
                  </a:rPr>
                  <a:t>ГЛАЗОВ</a:t>
                </a:r>
                <a:endParaRPr lang="ru-RU" altLang="ru-RU" sz="1800" i="1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22" name="Oval 1150"/>
              <p:cNvSpPr>
                <a:spLocks noChangeArrowheads="1"/>
              </p:cNvSpPr>
              <p:nvPr/>
            </p:nvSpPr>
            <p:spPr bwMode="auto">
              <a:xfrm>
                <a:off x="1271" y="1402"/>
                <a:ext cx="18" cy="2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23" name="Oval 1151"/>
              <p:cNvSpPr>
                <a:spLocks noChangeArrowheads="1"/>
              </p:cNvSpPr>
              <p:nvPr/>
            </p:nvSpPr>
            <p:spPr bwMode="auto">
              <a:xfrm>
                <a:off x="1271" y="1402"/>
                <a:ext cx="18" cy="21"/>
              </a:xfrm>
              <a:prstGeom prst="ellips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24" name="Oval 1152"/>
              <p:cNvSpPr>
                <a:spLocks noChangeArrowheads="1"/>
              </p:cNvSpPr>
              <p:nvPr/>
            </p:nvSpPr>
            <p:spPr bwMode="auto">
              <a:xfrm>
                <a:off x="1055" y="3187"/>
                <a:ext cx="18" cy="1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25" name="Oval 1153"/>
              <p:cNvSpPr>
                <a:spLocks noChangeArrowheads="1"/>
              </p:cNvSpPr>
              <p:nvPr/>
            </p:nvSpPr>
            <p:spPr bwMode="auto">
              <a:xfrm>
                <a:off x="1055" y="3187"/>
                <a:ext cx="18" cy="18"/>
              </a:xfrm>
              <a:prstGeom prst="ellips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26" name="Oval 1154"/>
              <p:cNvSpPr>
                <a:spLocks noChangeArrowheads="1"/>
              </p:cNvSpPr>
              <p:nvPr/>
            </p:nvSpPr>
            <p:spPr bwMode="auto">
              <a:xfrm>
                <a:off x="1983" y="3145"/>
                <a:ext cx="18" cy="2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27" name="Oval 1155"/>
              <p:cNvSpPr>
                <a:spLocks noChangeArrowheads="1"/>
              </p:cNvSpPr>
              <p:nvPr/>
            </p:nvSpPr>
            <p:spPr bwMode="auto">
              <a:xfrm>
                <a:off x="1983" y="3145"/>
                <a:ext cx="18" cy="21"/>
              </a:xfrm>
              <a:prstGeom prst="ellips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28" name="Oval 1156"/>
              <p:cNvSpPr>
                <a:spLocks noChangeArrowheads="1"/>
              </p:cNvSpPr>
              <p:nvPr/>
            </p:nvSpPr>
            <p:spPr bwMode="auto">
              <a:xfrm>
                <a:off x="2025" y="2533"/>
                <a:ext cx="21" cy="1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29" name="Oval 1157"/>
              <p:cNvSpPr>
                <a:spLocks noChangeArrowheads="1"/>
              </p:cNvSpPr>
              <p:nvPr/>
            </p:nvSpPr>
            <p:spPr bwMode="auto">
              <a:xfrm>
                <a:off x="2025" y="2533"/>
                <a:ext cx="21" cy="18"/>
              </a:xfrm>
              <a:prstGeom prst="ellips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30" name="Oval 1158"/>
              <p:cNvSpPr>
                <a:spLocks noChangeArrowheads="1"/>
              </p:cNvSpPr>
              <p:nvPr/>
            </p:nvSpPr>
            <p:spPr bwMode="auto">
              <a:xfrm>
                <a:off x="1514" y="3085"/>
                <a:ext cx="18" cy="1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31" name="Oval 1159"/>
              <p:cNvSpPr>
                <a:spLocks noChangeArrowheads="1"/>
              </p:cNvSpPr>
              <p:nvPr/>
            </p:nvSpPr>
            <p:spPr bwMode="auto">
              <a:xfrm>
                <a:off x="1514" y="3085"/>
                <a:ext cx="18" cy="18"/>
              </a:xfrm>
              <a:prstGeom prst="ellips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32" name="Oval 1160"/>
              <p:cNvSpPr>
                <a:spLocks noChangeArrowheads="1"/>
              </p:cNvSpPr>
              <p:nvPr/>
            </p:nvSpPr>
            <p:spPr bwMode="auto">
              <a:xfrm>
                <a:off x="2160" y="2821"/>
                <a:ext cx="18" cy="1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33" name="Oval 1161"/>
              <p:cNvSpPr>
                <a:spLocks noChangeArrowheads="1"/>
              </p:cNvSpPr>
              <p:nvPr/>
            </p:nvSpPr>
            <p:spPr bwMode="auto">
              <a:xfrm>
                <a:off x="2160" y="2821"/>
                <a:ext cx="18" cy="18"/>
              </a:xfrm>
              <a:prstGeom prst="ellips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34" name="Rectangle 1162"/>
              <p:cNvSpPr>
                <a:spLocks noChangeArrowheads="1"/>
              </p:cNvSpPr>
              <p:nvPr/>
            </p:nvSpPr>
            <p:spPr bwMode="auto">
              <a:xfrm>
                <a:off x="1598" y="2734"/>
                <a:ext cx="184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500" b="1" i="1" dirty="0">
                    <a:solidFill>
                      <a:srgbClr val="2E2C2C"/>
                    </a:solidFill>
                    <a:latin typeface="Europe" pitchFamily="50" charset="-52"/>
                  </a:rPr>
                  <a:t>ИЖЕВСК</a:t>
                </a:r>
                <a:endParaRPr lang="ru-RU" altLang="ru-RU" sz="1800" i="1" dirty="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35" name="Rectangle 1163"/>
              <p:cNvSpPr>
                <a:spLocks noChangeArrowheads="1"/>
              </p:cNvSpPr>
              <p:nvPr/>
            </p:nvSpPr>
            <p:spPr bwMode="auto">
              <a:xfrm>
                <a:off x="1493" y="3052"/>
                <a:ext cx="117" cy="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400" b="1">
                    <a:solidFill>
                      <a:srgbClr val="2E2C2C"/>
                    </a:solidFill>
                    <a:latin typeface="Europe" pitchFamily="50" charset="-52"/>
                  </a:rPr>
                  <a:t>АГРЫЗ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36" name="Freeform 1164"/>
              <p:cNvSpPr>
                <a:spLocks/>
              </p:cNvSpPr>
              <p:nvPr/>
            </p:nvSpPr>
            <p:spPr bwMode="auto">
              <a:xfrm>
                <a:off x="1295" y="1174"/>
                <a:ext cx="246" cy="306"/>
              </a:xfrm>
              <a:custGeom>
                <a:avLst/>
                <a:gdLst>
                  <a:gd name="T0" fmla="*/ 430467210 w 82"/>
                  <a:gd name="T1" fmla="*/ 0 h 102"/>
                  <a:gd name="T2" fmla="*/ 243931419 w 82"/>
                  <a:gd name="T3" fmla="*/ 530909559 h 102"/>
                  <a:gd name="T4" fmla="*/ 0 w 82"/>
                  <a:gd name="T5" fmla="*/ 1133563653 h 102"/>
                  <a:gd name="T6" fmla="*/ 272629233 w 82"/>
                  <a:gd name="T7" fmla="*/ 1004423490 h 102"/>
                  <a:gd name="T8" fmla="*/ 860934420 w 82"/>
                  <a:gd name="T9" fmla="*/ 1391843979 h 102"/>
                  <a:gd name="T10" fmla="*/ 1162261467 w 82"/>
                  <a:gd name="T11" fmla="*/ 645700815 h 1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2"/>
                  <a:gd name="T19" fmla="*/ 0 h 102"/>
                  <a:gd name="T20" fmla="*/ 82 w 82"/>
                  <a:gd name="T21" fmla="*/ 102 h 1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2" h="102">
                    <a:moveTo>
                      <a:pt x="30" y="0"/>
                    </a:moveTo>
                    <a:cubicBezTo>
                      <a:pt x="21" y="10"/>
                      <a:pt x="20" y="24"/>
                      <a:pt x="17" y="37"/>
                    </a:cubicBezTo>
                    <a:cubicBezTo>
                      <a:pt x="20" y="56"/>
                      <a:pt x="12" y="78"/>
                      <a:pt x="0" y="79"/>
                    </a:cubicBezTo>
                    <a:cubicBezTo>
                      <a:pt x="7" y="80"/>
                      <a:pt x="11" y="67"/>
                      <a:pt x="19" y="70"/>
                    </a:cubicBezTo>
                    <a:cubicBezTo>
                      <a:pt x="35" y="72"/>
                      <a:pt x="51" y="102"/>
                      <a:pt x="60" y="97"/>
                    </a:cubicBezTo>
                    <a:cubicBezTo>
                      <a:pt x="74" y="100"/>
                      <a:pt x="82" y="65"/>
                      <a:pt x="81" y="45"/>
                    </a:cubicBezTo>
                  </a:path>
                </a:pathLst>
              </a:custGeom>
              <a:noFill/>
              <a:ln w="0">
                <a:solidFill>
                  <a:srgbClr val="3B1C7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37" name="Freeform 1165"/>
              <p:cNvSpPr>
                <a:spLocks/>
              </p:cNvSpPr>
              <p:nvPr/>
            </p:nvSpPr>
            <p:spPr bwMode="auto">
              <a:xfrm>
                <a:off x="1424" y="2398"/>
                <a:ext cx="480" cy="489"/>
              </a:xfrm>
              <a:custGeom>
                <a:avLst/>
                <a:gdLst>
                  <a:gd name="T0" fmla="*/ 0 w 160"/>
                  <a:gd name="T1" fmla="*/ 0 h 163"/>
                  <a:gd name="T2" fmla="*/ 57395628 w 160"/>
                  <a:gd name="T3" fmla="*/ 200884698 h 163"/>
                  <a:gd name="T4" fmla="*/ 186535791 w 160"/>
                  <a:gd name="T5" fmla="*/ 444816117 h 163"/>
                  <a:gd name="T6" fmla="*/ 645700815 w 160"/>
                  <a:gd name="T7" fmla="*/ 789189885 h 163"/>
                  <a:gd name="T8" fmla="*/ 545258466 w 160"/>
                  <a:gd name="T9" fmla="*/ 1391843979 h 163"/>
                  <a:gd name="T10" fmla="*/ 774840978 w 160"/>
                  <a:gd name="T11" fmla="*/ 1879706817 h 163"/>
                  <a:gd name="T12" fmla="*/ 975725676 w 160"/>
                  <a:gd name="T13" fmla="*/ 2147483647 h 163"/>
                  <a:gd name="T14" fmla="*/ 1104865839 w 160"/>
                  <a:gd name="T15" fmla="*/ 1937102445 h 163"/>
                  <a:gd name="T16" fmla="*/ 1635775398 w 160"/>
                  <a:gd name="T17" fmla="*/ 1693171026 h 163"/>
                  <a:gd name="T18" fmla="*/ 2037544794 w 160"/>
                  <a:gd name="T19" fmla="*/ 1607077584 h 163"/>
                  <a:gd name="T20" fmla="*/ 2147483647 w 160"/>
                  <a:gd name="T21" fmla="*/ 1420541793 h 1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0"/>
                  <a:gd name="T34" fmla="*/ 0 h 163"/>
                  <a:gd name="T35" fmla="*/ 160 w 160"/>
                  <a:gd name="T36" fmla="*/ 163 h 1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0" h="163">
                    <a:moveTo>
                      <a:pt x="0" y="0"/>
                    </a:moveTo>
                    <a:cubicBezTo>
                      <a:pt x="5" y="5"/>
                      <a:pt x="6" y="9"/>
                      <a:pt x="4" y="14"/>
                    </a:cubicBezTo>
                    <a:cubicBezTo>
                      <a:pt x="3" y="24"/>
                      <a:pt x="6" y="28"/>
                      <a:pt x="13" y="31"/>
                    </a:cubicBezTo>
                    <a:cubicBezTo>
                      <a:pt x="25" y="47"/>
                      <a:pt x="41" y="44"/>
                      <a:pt x="45" y="55"/>
                    </a:cubicBezTo>
                    <a:cubicBezTo>
                      <a:pt x="51" y="68"/>
                      <a:pt x="32" y="85"/>
                      <a:pt x="38" y="97"/>
                    </a:cubicBezTo>
                    <a:cubicBezTo>
                      <a:pt x="39" y="111"/>
                      <a:pt x="45" y="121"/>
                      <a:pt x="54" y="131"/>
                    </a:cubicBezTo>
                    <a:cubicBezTo>
                      <a:pt x="65" y="140"/>
                      <a:pt x="69" y="151"/>
                      <a:pt x="68" y="163"/>
                    </a:cubicBezTo>
                    <a:cubicBezTo>
                      <a:pt x="69" y="153"/>
                      <a:pt x="63" y="143"/>
                      <a:pt x="77" y="135"/>
                    </a:cubicBezTo>
                    <a:cubicBezTo>
                      <a:pt x="90" y="132"/>
                      <a:pt x="101" y="129"/>
                      <a:pt x="114" y="118"/>
                    </a:cubicBezTo>
                    <a:cubicBezTo>
                      <a:pt x="124" y="114"/>
                      <a:pt x="134" y="116"/>
                      <a:pt x="142" y="112"/>
                    </a:cubicBezTo>
                    <a:cubicBezTo>
                      <a:pt x="149" y="108"/>
                      <a:pt x="155" y="103"/>
                      <a:pt x="160" y="99"/>
                    </a:cubicBezTo>
                  </a:path>
                </a:pathLst>
              </a:custGeom>
              <a:noFill/>
              <a:ln w="0">
                <a:solidFill>
                  <a:srgbClr val="3B1C7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38" name="Freeform 1166"/>
              <p:cNvSpPr>
                <a:spLocks/>
              </p:cNvSpPr>
              <p:nvPr/>
            </p:nvSpPr>
            <p:spPr bwMode="auto">
              <a:xfrm>
                <a:off x="1538" y="2707"/>
                <a:ext cx="60" cy="72"/>
              </a:xfrm>
              <a:custGeom>
                <a:avLst/>
                <a:gdLst>
                  <a:gd name="T0" fmla="*/ 0 w 20"/>
                  <a:gd name="T1" fmla="*/ 0 h 24"/>
                  <a:gd name="T2" fmla="*/ 286978140 w 20"/>
                  <a:gd name="T3" fmla="*/ 344373768 h 24"/>
                  <a:gd name="T4" fmla="*/ 0 60000 65536"/>
                  <a:gd name="T5" fmla="*/ 0 60000 65536"/>
                  <a:gd name="T6" fmla="*/ 0 w 20"/>
                  <a:gd name="T7" fmla="*/ 0 h 24"/>
                  <a:gd name="T8" fmla="*/ 20 w 20"/>
                  <a:gd name="T9" fmla="*/ 24 h 2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0" h="24">
                    <a:moveTo>
                      <a:pt x="0" y="0"/>
                    </a:moveTo>
                    <a:cubicBezTo>
                      <a:pt x="7" y="7"/>
                      <a:pt x="18" y="9"/>
                      <a:pt x="20" y="24"/>
                    </a:cubicBezTo>
                  </a:path>
                </a:pathLst>
              </a:custGeom>
              <a:noFill/>
              <a:ln w="0">
                <a:solidFill>
                  <a:srgbClr val="3B1C7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39" name="Freeform 1167"/>
              <p:cNvSpPr>
                <a:spLocks/>
              </p:cNvSpPr>
              <p:nvPr/>
            </p:nvSpPr>
            <p:spPr bwMode="auto">
              <a:xfrm>
                <a:off x="1214" y="1894"/>
                <a:ext cx="835" cy="648"/>
              </a:xfrm>
              <a:custGeom>
                <a:avLst/>
                <a:gdLst>
                  <a:gd name="T0" fmla="*/ 0 w 278"/>
                  <a:gd name="T1" fmla="*/ 100442349 h 216"/>
                  <a:gd name="T2" fmla="*/ 641004066 w 278"/>
                  <a:gd name="T3" fmla="*/ 330024861 h 216"/>
                  <a:gd name="T4" fmla="*/ 1021663754 w 278"/>
                  <a:gd name="T5" fmla="*/ 674398629 h 216"/>
                  <a:gd name="T6" fmla="*/ 1444419292 w 278"/>
                  <a:gd name="T7" fmla="*/ 717445350 h 216"/>
                  <a:gd name="T8" fmla="*/ 1648676707 w 278"/>
                  <a:gd name="T9" fmla="*/ 1033121304 h 216"/>
                  <a:gd name="T10" fmla="*/ 2106932249 w 278"/>
                  <a:gd name="T11" fmla="*/ 1592728677 h 216"/>
                  <a:gd name="T12" fmla="*/ 2147483647 w 278"/>
                  <a:gd name="T13" fmla="*/ 2008846980 h 216"/>
                  <a:gd name="T14" fmla="*/ 2147483647 w 278"/>
                  <a:gd name="T15" fmla="*/ 2147483647 h 216"/>
                  <a:gd name="T16" fmla="*/ 2147483647 w 278"/>
                  <a:gd name="T17" fmla="*/ 2147483647 h 216"/>
                  <a:gd name="T18" fmla="*/ 2147483647 w 278"/>
                  <a:gd name="T19" fmla="*/ 2147483647 h 216"/>
                  <a:gd name="T20" fmla="*/ 2147483647 w 278"/>
                  <a:gd name="T21" fmla="*/ 2147483647 h 216"/>
                  <a:gd name="T22" fmla="*/ 2147483647 w 278"/>
                  <a:gd name="T23" fmla="*/ 2147483647 h 2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8"/>
                  <a:gd name="T37" fmla="*/ 0 h 216"/>
                  <a:gd name="T38" fmla="*/ 278 w 278"/>
                  <a:gd name="T39" fmla="*/ 216 h 2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8" h="216">
                    <a:moveTo>
                      <a:pt x="0" y="7"/>
                    </a:moveTo>
                    <a:cubicBezTo>
                      <a:pt x="14" y="0"/>
                      <a:pt x="28" y="13"/>
                      <a:pt x="44" y="23"/>
                    </a:cubicBezTo>
                    <a:cubicBezTo>
                      <a:pt x="53" y="32"/>
                      <a:pt x="60" y="43"/>
                      <a:pt x="70" y="47"/>
                    </a:cubicBezTo>
                    <a:cubicBezTo>
                      <a:pt x="79" y="50"/>
                      <a:pt x="89" y="47"/>
                      <a:pt x="99" y="50"/>
                    </a:cubicBezTo>
                    <a:cubicBezTo>
                      <a:pt x="100" y="51"/>
                      <a:pt x="106" y="60"/>
                      <a:pt x="113" y="72"/>
                    </a:cubicBezTo>
                    <a:cubicBezTo>
                      <a:pt x="120" y="84"/>
                      <a:pt x="130" y="98"/>
                      <a:pt x="144" y="111"/>
                    </a:cubicBezTo>
                    <a:cubicBezTo>
                      <a:pt x="156" y="123"/>
                      <a:pt x="177" y="128"/>
                      <a:pt x="190" y="140"/>
                    </a:cubicBezTo>
                    <a:cubicBezTo>
                      <a:pt x="199" y="147"/>
                      <a:pt x="206" y="156"/>
                      <a:pt x="214" y="163"/>
                    </a:cubicBezTo>
                    <a:cubicBezTo>
                      <a:pt x="221" y="167"/>
                      <a:pt x="218" y="176"/>
                      <a:pt x="224" y="180"/>
                    </a:cubicBezTo>
                    <a:cubicBezTo>
                      <a:pt x="222" y="188"/>
                      <a:pt x="232" y="190"/>
                      <a:pt x="238" y="199"/>
                    </a:cubicBezTo>
                    <a:cubicBezTo>
                      <a:pt x="249" y="208"/>
                      <a:pt x="265" y="210"/>
                      <a:pt x="271" y="213"/>
                    </a:cubicBezTo>
                    <a:cubicBezTo>
                      <a:pt x="278" y="216"/>
                      <a:pt x="270" y="196"/>
                      <a:pt x="271" y="197"/>
                    </a:cubicBezTo>
                  </a:path>
                </a:pathLst>
              </a:custGeom>
              <a:noFill/>
              <a:ln w="0">
                <a:solidFill>
                  <a:srgbClr val="3B1C7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40" name="Freeform 1168"/>
              <p:cNvSpPr>
                <a:spLocks/>
              </p:cNvSpPr>
              <p:nvPr/>
            </p:nvSpPr>
            <p:spPr bwMode="auto">
              <a:xfrm>
                <a:off x="1373" y="3022"/>
                <a:ext cx="210" cy="690"/>
              </a:xfrm>
              <a:custGeom>
                <a:avLst/>
                <a:gdLst>
                  <a:gd name="T0" fmla="*/ 0 w 70"/>
                  <a:gd name="T1" fmla="*/ 2147483647 h 230"/>
                  <a:gd name="T2" fmla="*/ 114791256 w 70"/>
                  <a:gd name="T3" fmla="*/ 2147483647 h 230"/>
                  <a:gd name="T4" fmla="*/ 717445350 w 70"/>
                  <a:gd name="T5" fmla="*/ 2147483647 h 230"/>
                  <a:gd name="T6" fmla="*/ 602654094 w 70"/>
                  <a:gd name="T7" fmla="*/ 1363146165 h 230"/>
                  <a:gd name="T8" fmla="*/ 932678955 w 70"/>
                  <a:gd name="T9" fmla="*/ 186535791 h 230"/>
                  <a:gd name="T10" fmla="*/ 1004423490 w 70"/>
                  <a:gd name="T11" fmla="*/ 0 h 2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230"/>
                  <a:gd name="T20" fmla="*/ 70 w 70"/>
                  <a:gd name="T21" fmla="*/ 230 h 2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230">
                    <a:moveTo>
                      <a:pt x="0" y="230"/>
                    </a:moveTo>
                    <a:cubicBezTo>
                      <a:pt x="3" y="223"/>
                      <a:pt x="5" y="214"/>
                      <a:pt x="8" y="208"/>
                    </a:cubicBezTo>
                    <a:cubicBezTo>
                      <a:pt x="22" y="193"/>
                      <a:pt x="44" y="183"/>
                      <a:pt x="50" y="161"/>
                    </a:cubicBezTo>
                    <a:cubicBezTo>
                      <a:pt x="56" y="132"/>
                      <a:pt x="22" y="135"/>
                      <a:pt x="42" y="95"/>
                    </a:cubicBezTo>
                    <a:cubicBezTo>
                      <a:pt x="35" y="65"/>
                      <a:pt x="57" y="40"/>
                      <a:pt x="65" y="13"/>
                    </a:cubicBezTo>
                    <a:cubicBezTo>
                      <a:pt x="67" y="8"/>
                      <a:pt x="68" y="4"/>
                      <a:pt x="70" y="0"/>
                    </a:cubicBezTo>
                  </a:path>
                </a:pathLst>
              </a:custGeom>
              <a:noFill/>
              <a:ln w="0">
                <a:solidFill>
                  <a:srgbClr val="3B1C7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41" name="Freeform 1169"/>
              <p:cNvSpPr>
                <a:spLocks/>
              </p:cNvSpPr>
              <p:nvPr/>
            </p:nvSpPr>
            <p:spPr bwMode="auto">
              <a:xfrm>
                <a:off x="1397" y="2941"/>
                <a:ext cx="165" cy="141"/>
              </a:xfrm>
              <a:custGeom>
                <a:avLst/>
                <a:gdLst>
                  <a:gd name="T0" fmla="*/ 774840978 w 55"/>
                  <a:gd name="T1" fmla="*/ 674398629 h 47"/>
                  <a:gd name="T2" fmla="*/ 731794257 w 55"/>
                  <a:gd name="T3" fmla="*/ 516560652 h 47"/>
                  <a:gd name="T4" fmla="*/ 0 w 55"/>
                  <a:gd name="T5" fmla="*/ 0 h 47"/>
                  <a:gd name="T6" fmla="*/ 0 60000 65536"/>
                  <a:gd name="T7" fmla="*/ 0 60000 65536"/>
                  <a:gd name="T8" fmla="*/ 0 60000 65536"/>
                  <a:gd name="T9" fmla="*/ 0 w 55"/>
                  <a:gd name="T10" fmla="*/ 0 h 47"/>
                  <a:gd name="T11" fmla="*/ 55 w 55"/>
                  <a:gd name="T12" fmla="*/ 47 h 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5" h="47">
                    <a:moveTo>
                      <a:pt x="54" y="47"/>
                    </a:moveTo>
                    <a:cubicBezTo>
                      <a:pt x="55" y="46"/>
                      <a:pt x="53" y="38"/>
                      <a:pt x="51" y="36"/>
                    </a:cubicBezTo>
                    <a:cubicBezTo>
                      <a:pt x="23" y="27"/>
                      <a:pt x="10" y="18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3B1C7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42" name="Freeform 1170"/>
              <p:cNvSpPr>
                <a:spLocks/>
              </p:cNvSpPr>
              <p:nvPr/>
            </p:nvSpPr>
            <p:spPr bwMode="auto">
              <a:xfrm>
                <a:off x="1523" y="3394"/>
                <a:ext cx="520" cy="90"/>
              </a:xfrm>
              <a:custGeom>
                <a:avLst/>
                <a:gdLst>
                  <a:gd name="T0" fmla="*/ 0 w 173"/>
                  <a:gd name="T1" fmla="*/ 430467210 h 30"/>
                  <a:gd name="T2" fmla="*/ 235616055 w 173"/>
                  <a:gd name="T3" fmla="*/ 258280326 h 30"/>
                  <a:gd name="T4" fmla="*/ 708210108 w 173"/>
                  <a:gd name="T5" fmla="*/ 143489070 h 30"/>
                  <a:gd name="T6" fmla="*/ 1773569510 w 173"/>
                  <a:gd name="T7" fmla="*/ 0 h 30"/>
                  <a:gd name="T8" fmla="*/ 2147483647 w 173"/>
                  <a:gd name="T9" fmla="*/ 57395628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3"/>
                  <a:gd name="T16" fmla="*/ 0 h 30"/>
                  <a:gd name="T17" fmla="*/ 173 w 173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3" h="30">
                    <a:moveTo>
                      <a:pt x="0" y="30"/>
                    </a:moveTo>
                    <a:cubicBezTo>
                      <a:pt x="4" y="24"/>
                      <a:pt x="8" y="21"/>
                      <a:pt x="16" y="18"/>
                    </a:cubicBezTo>
                    <a:cubicBezTo>
                      <a:pt x="17" y="10"/>
                      <a:pt x="39" y="14"/>
                      <a:pt x="48" y="10"/>
                    </a:cubicBezTo>
                    <a:cubicBezTo>
                      <a:pt x="65" y="1"/>
                      <a:pt x="97" y="3"/>
                      <a:pt x="120" y="0"/>
                    </a:cubicBezTo>
                    <a:cubicBezTo>
                      <a:pt x="139" y="0"/>
                      <a:pt x="144" y="27"/>
                      <a:pt x="173" y="4"/>
                    </a:cubicBezTo>
                  </a:path>
                </a:pathLst>
              </a:custGeom>
              <a:noFill/>
              <a:ln w="0">
                <a:solidFill>
                  <a:srgbClr val="3B1C7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43" name="Freeform 1171"/>
              <p:cNvSpPr>
                <a:spLocks/>
              </p:cNvSpPr>
              <p:nvPr/>
            </p:nvSpPr>
            <p:spPr bwMode="auto">
              <a:xfrm>
                <a:off x="797" y="1228"/>
                <a:ext cx="1095" cy="696"/>
              </a:xfrm>
              <a:custGeom>
                <a:avLst/>
                <a:gdLst>
                  <a:gd name="T0" fmla="*/ 0 w 365"/>
                  <a:gd name="T1" fmla="*/ 14348907 h 232"/>
                  <a:gd name="T2" fmla="*/ 186535791 w 365"/>
                  <a:gd name="T3" fmla="*/ 57395628 h 232"/>
                  <a:gd name="T4" fmla="*/ 459165024 w 365"/>
                  <a:gd name="T5" fmla="*/ 71744535 h 232"/>
                  <a:gd name="T6" fmla="*/ 703096443 w 365"/>
                  <a:gd name="T7" fmla="*/ 200884698 h 232"/>
                  <a:gd name="T8" fmla="*/ 903981141 w 365"/>
                  <a:gd name="T9" fmla="*/ 286978140 h 232"/>
                  <a:gd name="T10" fmla="*/ 1119214746 w 365"/>
                  <a:gd name="T11" fmla="*/ 573956280 h 232"/>
                  <a:gd name="T12" fmla="*/ 1650124305 w 365"/>
                  <a:gd name="T13" fmla="*/ 717445350 h 232"/>
                  <a:gd name="T14" fmla="*/ 2147483647 w 365"/>
                  <a:gd name="T15" fmla="*/ 731794257 h 232"/>
                  <a:gd name="T16" fmla="*/ 2147483647 w 365"/>
                  <a:gd name="T17" fmla="*/ 947027862 h 232"/>
                  <a:gd name="T18" fmla="*/ 2147483647 w 365"/>
                  <a:gd name="T19" fmla="*/ 1219657095 h 232"/>
                  <a:gd name="T20" fmla="*/ 2147483647 w 365"/>
                  <a:gd name="T21" fmla="*/ 1420541793 h 232"/>
                  <a:gd name="T22" fmla="*/ 2147483647 w 365"/>
                  <a:gd name="T23" fmla="*/ 1477937421 h 232"/>
                  <a:gd name="T24" fmla="*/ 2147483647 w 365"/>
                  <a:gd name="T25" fmla="*/ 1822311189 h 232"/>
                  <a:gd name="T26" fmla="*/ 2147483647 w 365"/>
                  <a:gd name="T27" fmla="*/ 2080591515 h 232"/>
                  <a:gd name="T28" fmla="*/ 2147483647 w 365"/>
                  <a:gd name="T29" fmla="*/ 2109289329 h 232"/>
                  <a:gd name="T30" fmla="*/ 2147483647 w 365"/>
                  <a:gd name="T31" fmla="*/ 2147483647 h 232"/>
                  <a:gd name="T32" fmla="*/ 2147483647 w 365"/>
                  <a:gd name="T33" fmla="*/ 2147483647 h 232"/>
                  <a:gd name="T34" fmla="*/ 2147483647 w 365"/>
                  <a:gd name="T35" fmla="*/ 2147483647 h 232"/>
                  <a:gd name="T36" fmla="*/ 2147483647 w 365"/>
                  <a:gd name="T37" fmla="*/ 2147483647 h 2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65"/>
                  <a:gd name="T58" fmla="*/ 0 h 232"/>
                  <a:gd name="T59" fmla="*/ 365 w 365"/>
                  <a:gd name="T60" fmla="*/ 232 h 2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65" h="232">
                    <a:moveTo>
                      <a:pt x="0" y="1"/>
                    </a:moveTo>
                    <a:cubicBezTo>
                      <a:pt x="5" y="0"/>
                      <a:pt x="11" y="1"/>
                      <a:pt x="13" y="4"/>
                    </a:cubicBezTo>
                    <a:cubicBezTo>
                      <a:pt x="18" y="10"/>
                      <a:pt x="25" y="7"/>
                      <a:pt x="32" y="5"/>
                    </a:cubicBezTo>
                    <a:cubicBezTo>
                      <a:pt x="37" y="7"/>
                      <a:pt x="43" y="12"/>
                      <a:pt x="49" y="14"/>
                    </a:cubicBezTo>
                    <a:cubicBezTo>
                      <a:pt x="54" y="17"/>
                      <a:pt x="60" y="16"/>
                      <a:pt x="63" y="20"/>
                    </a:cubicBezTo>
                    <a:cubicBezTo>
                      <a:pt x="69" y="26"/>
                      <a:pt x="70" y="37"/>
                      <a:pt x="78" y="40"/>
                    </a:cubicBezTo>
                    <a:cubicBezTo>
                      <a:pt x="85" y="41"/>
                      <a:pt x="98" y="42"/>
                      <a:pt x="115" y="50"/>
                    </a:cubicBezTo>
                    <a:cubicBezTo>
                      <a:pt x="127" y="54"/>
                      <a:pt x="145" y="45"/>
                      <a:pt x="155" y="51"/>
                    </a:cubicBezTo>
                    <a:cubicBezTo>
                      <a:pt x="162" y="56"/>
                      <a:pt x="167" y="63"/>
                      <a:pt x="175" y="66"/>
                    </a:cubicBezTo>
                    <a:cubicBezTo>
                      <a:pt x="185" y="70"/>
                      <a:pt x="197" y="75"/>
                      <a:pt x="206" y="85"/>
                    </a:cubicBezTo>
                    <a:cubicBezTo>
                      <a:pt x="209" y="89"/>
                      <a:pt x="213" y="95"/>
                      <a:pt x="216" y="99"/>
                    </a:cubicBezTo>
                    <a:cubicBezTo>
                      <a:pt x="218" y="101"/>
                      <a:pt x="220" y="101"/>
                      <a:pt x="222" y="103"/>
                    </a:cubicBezTo>
                    <a:cubicBezTo>
                      <a:pt x="227" y="110"/>
                      <a:pt x="223" y="121"/>
                      <a:pt x="229" y="127"/>
                    </a:cubicBezTo>
                    <a:cubicBezTo>
                      <a:pt x="236" y="133"/>
                      <a:pt x="240" y="140"/>
                      <a:pt x="250" y="145"/>
                    </a:cubicBezTo>
                    <a:cubicBezTo>
                      <a:pt x="256" y="148"/>
                      <a:pt x="275" y="142"/>
                      <a:pt x="282" y="147"/>
                    </a:cubicBezTo>
                    <a:cubicBezTo>
                      <a:pt x="294" y="157"/>
                      <a:pt x="283" y="180"/>
                      <a:pt x="298" y="194"/>
                    </a:cubicBezTo>
                    <a:cubicBezTo>
                      <a:pt x="307" y="202"/>
                      <a:pt x="303" y="201"/>
                      <a:pt x="331" y="205"/>
                    </a:cubicBezTo>
                    <a:cubicBezTo>
                      <a:pt x="343" y="207"/>
                      <a:pt x="353" y="212"/>
                      <a:pt x="361" y="226"/>
                    </a:cubicBezTo>
                    <a:cubicBezTo>
                      <a:pt x="363" y="229"/>
                      <a:pt x="363" y="228"/>
                      <a:pt x="365" y="232"/>
                    </a:cubicBezTo>
                  </a:path>
                </a:pathLst>
              </a:custGeom>
              <a:noFill/>
              <a:ln w="0">
                <a:solidFill>
                  <a:srgbClr val="3B1C7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44" name="Freeform 1172"/>
              <p:cNvSpPr>
                <a:spLocks/>
              </p:cNvSpPr>
              <p:nvPr/>
            </p:nvSpPr>
            <p:spPr bwMode="auto">
              <a:xfrm>
                <a:off x="1628" y="1315"/>
                <a:ext cx="108" cy="348"/>
              </a:xfrm>
              <a:custGeom>
                <a:avLst/>
                <a:gdLst>
                  <a:gd name="T0" fmla="*/ 0 w 36"/>
                  <a:gd name="T1" fmla="*/ 1664473212 h 116"/>
                  <a:gd name="T2" fmla="*/ 401769396 w 36"/>
                  <a:gd name="T3" fmla="*/ 1104865839 h 116"/>
                  <a:gd name="T4" fmla="*/ 430467210 w 36"/>
                  <a:gd name="T5" fmla="*/ 0 h 116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116"/>
                  <a:gd name="T11" fmla="*/ 36 w 36"/>
                  <a:gd name="T12" fmla="*/ 116 h 1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116">
                    <a:moveTo>
                      <a:pt x="0" y="116"/>
                    </a:moveTo>
                    <a:cubicBezTo>
                      <a:pt x="8" y="105"/>
                      <a:pt x="22" y="92"/>
                      <a:pt x="28" y="77"/>
                    </a:cubicBezTo>
                    <a:cubicBezTo>
                      <a:pt x="36" y="57"/>
                      <a:pt x="24" y="26"/>
                      <a:pt x="30" y="0"/>
                    </a:cubicBezTo>
                  </a:path>
                </a:pathLst>
              </a:custGeom>
              <a:noFill/>
              <a:ln w="0">
                <a:solidFill>
                  <a:srgbClr val="3B1C7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45" name="Freeform 1173"/>
              <p:cNvSpPr>
                <a:spLocks/>
              </p:cNvSpPr>
              <p:nvPr/>
            </p:nvSpPr>
            <p:spPr bwMode="auto">
              <a:xfrm>
                <a:off x="836" y="1273"/>
                <a:ext cx="111" cy="297"/>
              </a:xfrm>
              <a:custGeom>
                <a:avLst/>
                <a:gdLst>
                  <a:gd name="T0" fmla="*/ 0 w 37"/>
                  <a:gd name="T1" fmla="*/ 1420541793 h 99"/>
                  <a:gd name="T2" fmla="*/ 186535791 w 37"/>
                  <a:gd name="T3" fmla="*/ 703096443 h 99"/>
                  <a:gd name="T4" fmla="*/ 530909559 w 37"/>
                  <a:gd name="T5" fmla="*/ 0 h 99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99"/>
                  <a:gd name="T11" fmla="*/ 37 w 37"/>
                  <a:gd name="T12" fmla="*/ 99 h 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99">
                    <a:moveTo>
                      <a:pt x="0" y="99"/>
                    </a:moveTo>
                    <a:cubicBezTo>
                      <a:pt x="5" y="82"/>
                      <a:pt x="4" y="63"/>
                      <a:pt x="13" y="49"/>
                    </a:cubicBezTo>
                    <a:cubicBezTo>
                      <a:pt x="23" y="33"/>
                      <a:pt x="34" y="21"/>
                      <a:pt x="37" y="0"/>
                    </a:cubicBezTo>
                  </a:path>
                </a:pathLst>
              </a:custGeom>
              <a:noFill/>
              <a:ln w="0">
                <a:solidFill>
                  <a:srgbClr val="3B1C7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46" name="Freeform 1174"/>
              <p:cNvSpPr>
                <a:spLocks/>
              </p:cNvSpPr>
              <p:nvPr/>
            </p:nvSpPr>
            <p:spPr bwMode="auto">
              <a:xfrm>
                <a:off x="905" y="1375"/>
                <a:ext cx="207" cy="486"/>
              </a:xfrm>
              <a:custGeom>
                <a:avLst/>
                <a:gdLst>
                  <a:gd name="T0" fmla="*/ 0 w 69"/>
                  <a:gd name="T1" fmla="*/ 0 h 162"/>
                  <a:gd name="T2" fmla="*/ 200884698 w 69"/>
                  <a:gd name="T3" fmla="*/ 286978140 h 162"/>
                  <a:gd name="T4" fmla="*/ 602654094 w 69"/>
                  <a:gd name="T5" fmla="*/ 746143164 h 162"/>
                  <a:gd name="T6" fmla="*/ 688747536 w 69"/>
                  <a:gd name="T7" fmla="*/ 1334448351 h 162"/>
                  <a:gd name="T8" fmla="*/ 932678955 w 69"/>
                  <a:gd name="T9" fmla="*/ 2123638236 h 162"/>
                  <a:gd name="T10" fmla="*/ 990074583 w 69"/>
                  <a:gd name="T11" fmla="*/ 2147483647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"/>
                  <a:gd name="T19" fmla="*/ 0 h 162"/>
                  <a:gd name="T20" fmla="*/ 69 w 69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" h="162">
                    <a:moveTo>
                      <a:pt x="0" y="0"/>
                    </a:moveTo>
                    <a:cubicBezTo>
                      <a:pt x="4" y="6"/>
                      <a:pt x="8" y="14"/>
                      <a:pt x="14" y="20"/>
                    </a:cubicBezTo>
                    <a:cubicBezTo>
                      <a:pt x="24" y="30"/>
                      <a:pt x="35" y="38"/>
                      <a:pt x="42" y="52"/>
                    </a:cubicBezTo>
                    <a:cubicBezTo>
                      <a:pt x="48" y="64"/>
                      <a:pt x="44" y="80"/>
                      <a:pt x="48" y="93"/>
                    </a:cubicBezTo>
                    <a:cubicBezTo>
                      <a:pt x="54" y="114"/>
                      <a:pt x="58" y="130"/>
                      <a:pt x="65" y="148"/>
                    </a:cubicBezTo>
                    <a:cubicBezTo>
                      <a:pt x="67" y="152"/>
                      <a:pt x="67" y="158"/>
                      <a:pt x="69" y="162"/>
                    </a:cubicBezTo>
                  </a:path>
                </a:pathLst>
              </a:custGeom>
              <a:noFill/>
              <a:ln w="0">
                <a:solidFill>
                  <a:srgbClr val="3B1C7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47" name="Freeform 1175"/>
              <p:cNvSpPr>
                <a:spLocks/>
              </p:cNvSpPr>
              <p:nvPr/>
            </p:nvSpPr>
            <p:spPr bwMode="auto">
              <a:xfrm>
                <a:off x="1127" y="1375"/>
                <a:ext cx="84" cy="531"/>
              </a:xfrm>
              <a:custGeom>
                <a:avLst/>
                <a:gdLst>
                  <a:gd name="T0" fmla="*/ 387420489 w 28"/>
                  <a:gd name="T1" fmla="*/ 0 h 177"/>
                  <a:gd name="T2" fmla="*/ 301327047 w 28"/>
                  <a:gd name="T3" fmla="*/ 588305187 h 177"/>
                  <a:gd name="T4" fmla="*/ 0 w 28"/>
                  <a:gd name="T5" fmla="*/ 1363146165 h 177"/>
                  <a:gd name="T6" fmla="*/ 401769396 w 28"/>
                  <a:gd name="T7" fmla="*/ 2037544794 h 177"/>
                  <a:gd name="T8" fmla="*/ 286978140 w 28"/>
                  <a:gd name="T9" fmla="*/ 2147483647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77"/>
                  <a:gd name="T17" fmla="*/ 28 w 28"/>
                  <a:gd name="T18" fmla="*/ 177 h 1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77">
                    <a:moveTo>
                      <a:pt x="27" y="0"/>
                    </a:moveTo>
                    <a:cubicBezTo>
                      <a:pt x="27" y="0"/>
                      <a:pt x="28" y="22"/>
                      <a:pt x="21" y="41"/>
                    </a:cubicBezTo>
                    <a:cubicBezTo>
                      <a:pt x="14" y="58"/>
                      <a:pt x="0" y="72"/>
                      <a:pt x="0" y="95"/>
                    </a:cubicBezTo>
                    <a:cubicBezTo>
                      <a:pt x="1" y="110"/>
                      <a:pt x="21" y="127"/>
                      <a:pt x="28" y="142"/>
                    </a:cubicBezTo>
                    <a:cubicBezTo>
                      <a:pt x="11" y="167"/>
                      <a:pt x="18" y="175"/>
                      <a:pt x="20" y="177"/>
                    </a:cubicBezTo>
                  </a:path>
                </a:pathLst>
              </a:custGeom>
              <a:noFill/>
              <a:ln w="0">
                <a:solidFill>
                  <a:srgbClr val="3B1C7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48" name="Freeform 1176"/>
              <p:cNvSpPr>
                <a:spLocks/>
              </p:cNvSpPr>
              <p:nvPr/>
            </p:nvSpPr>
            <p:spPr bwMode="auto">
              <a:xfrm>
                <a:off x="1760" y="1378"/>
                <a:ext cx="156" cy="459"/>
              </a:xfrm>
              <a:custGeom>
                <a:avLst/>
                <a:gdLst>
                  <a:gd name="T0" fmla="*/ 746143164 w 52"/>
                  <a:gd name="T1" fmla="*/ 0 h 153"/>
                  <a:gd name="T2" fmla="*/ 530909559 w 52"/>
                  <a:gd name="T3" fmla="*/ 832236606 h 153"/>
                  <a:gd name="T4" fmla="*/ 444816117 w 52"/>
                  <a:gd name="T5" fmla="*/ 1607077584 h 153"/>
                  <a:gd name="T6" fmla="*/ 0 w 52"/>
                  <a:gd name="T7" fmla="*/ 2147483647 h 1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"/>
                  <a:gd name="T13" fmla="*/ 0 h 153"/>
                  <a:gd name="T14" fmla="*/ 52 w 52"/>
                  <a:gd name="T15" fmla="*/ 153 h 1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" h="153">
                    <a:moveTo>
                      <a:pt x="52" y="0"/>
                    </a:moveTo>
                    <a:cubicBezTo>
                      <a:pt x="48" y="18"/>
                      <a:pt x="39" y="39"/>
                      <a:pt x="37" y="58"/>
                    </a:cubicBezTo>
                    <a:cubicBezTo>
                      <a:pt x="35" y="76"/>
                      <a:pt x="38" y="95"/>
                      <a:pt x="31" y="112"/>
                    </a:cubicBezTo>
                    <a:cubicBezTo>
                      <a:pt x="26" y="127"/>
                      <a:pt x="8" y="143"/>
                      <a:pt x="0" y="153"/>
                    </a:cubicBezTo>
                  </a:path>
                </a:pathLst>
              </a:custGeom>
              <a:noFill/>
              <a:ln w="0">
                <a:solidFill>
                  <a:srgbClr val="3B1C7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49" name="Freeform 1177"/>
              <p:cNvSpPr>
                <a:spLocks/>
              </p:cNvSpPr>
              <p:nvPr/>
            </p:nvSpPr>
            <p:spPr bwMode="auto">
              <a:xfrm>
                <a:off x="1643" y="1816"/>
                <a:ext cx="484" cy="621"/>
              </a:xfrm>
              <a:custGeom>
                <a:avLst/>
                <a:gdLst>
                  <a:gd name="T0" fmla="*/ 250661880 w 161"/>
                  <a:gd name="T1" fmla="*/ 0 h 207"/>
                  <a:gd name="T2" fmla="*/ 177048039 w 161"/>
                  <a:gd name="T3" fmla="*/ 660049722 h 207"/>
                  <a:gd name="T4" fmla="*/ 443991730 w 161"/>
                  <a:gd name="T5" fmla="*/ 1104865839 h 207"/>
                  <a:gd name="T6" fmla="*/ 665290401 w 161"/>
                  <a:gd name="T7" fmla="*/ 1377495072 h 207"/>
                  <a:gd name="T8" fmla="*/ 1644209038 w 161"/>
                  <a:gd name="T9" fmla="*/ 1506635235 h 207"/>
                  <a:gd name="T10" fmla="*/ 1985310176 w 161"/>
                  <a:gd name="T11" fmla="*/ 1793613375 h 207"/>
                  <a:gd name="T12" fmla="*/ 2147483647 w 161"/>
                  <a:gd name="T13" fmla="*/ 2147483647 h 20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1"/>
                  <a:gd name="T22" fmla="*/ 0 h 207"/>
                  <a:gd name="T23" fmla="*/ 161 w 161"/>
                  <a:gd name="T24" fmla="*/ 207 h 20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1" h="207">
                    <a:moveTo>
                      <a:pt x="17" y="0"/>
                    </a:moveTo>
                    <a:cubicBezTo>
                      <a:pt x="19" y="14"/>
                      <a:pt x="0" y="33"/>
                      <a:pt x="12" y="46"/>
                    </a:cubicBezTo>
                    <a:cubicBezTo>
                      <a:pt x="16" y="54"/>
                      <a:pt x="22" y="68"/>
                      <a:pt x="30" y="77"/>
                    </a:cubicBezTo>
                    <a:cubicBezTo>
                      <a:pt x="37" y="84"/>
                      <a:pt x="36" y="94"/>
                      <a:pt x="45" y="96"/>
                    </a:cubicBezTo>
                    <a:cubicBezTo>
                      <a:pt x="63" y="106"/>
                      <a:pt x="91" y="99"/>
                      <a:pt x="111" y="105"/>
                    </a:cubicBezTo>
                    <a:cubicBezTo>
                      <a:pt x="117" y="107"/>
                      <a:pt x="124" y="109"/>
                      <a:pt x="134" y="125"/>
                    </a:cubicBezTo>
                    <a:cubicBezTo>
                      <a:pt x="143" y="142"/>
                      <a:pt x="148" y="175"/>
                      <a:pt x="161" y="207"/>
                    </a:cubicBezTo>
                  </a:path>
                </a:pathLst>
              </a:custGeom>
              <a:noFill/>
              <a:ln w="0">
                <a:solidFill>
                  <a:srgbClr val="3B1C7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50" name="Rectangle 1178"/>
              <p:cNvSpPr>
                <a:spLocks noChangeArrowheads="1"/>
              </p:cNvSpPr>
              <p:nvPr/>
            </p:nvSpPr>
            <p:spPr bwMode="auto">
              <a:xfrm rot="1200000">
                <a:off x="1430" y="3679"/>
                <a:ext cx="14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 b="1">
                    <a:solidFill>
                      <a:srgbClr val="2E2C2C"/>
                    </a:solidFill>
                    <a:latin typeface="Europe" pitchFamily="50" charset="-52"/>
                  </a:rPr>
                  <a:t>р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51" name="Rectangle 1179"/>
              <p:cNvSpPr>
                <a:spLocks noChangeArrowheads="1"/>
              </p:cNvSpPr>
              <p:nvPr/>
            </p:nvSpPr>
            <p:spPr bwMode="auto">
              <a:xfrm rot="1200000">
                <a:off x="1441" y="3684"/>
                <a:ext cx="8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 b="1">
                    <a:solidFill>
                      <a:srgbClr val="2E2C2C"/>
                    </a:solidFill>
                    <a:latin typeface="Europe" pitchFamily="50" charset="-52"/>
                  </a:rPr>
                  <a:t>.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52" name="Rectangle 1180"/>
              <p:cNvSpPr>
                <a:spLocks noChangeArrowheads="1"/>
              </p:cNvSpPr>
              <p:nvPr/>
            </p:nvSpPr>
            <p:spPr bwMode="auto">
              <a:xfrm rot="1200000">
                <a:off x="1447" y="3684"/>
                <a:ext cx="8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 b="1">
                    <a:solidFill>
                      <a:srgbClr val="2E2C2C"/>
                    </a:solidFill>
                    <a:latin typeface="Europe" pitchFamily="50" charset="-52"/>
                  </a:rPr>
                  <a:t> 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53" name="Rectangle 1181"/>
              <p:cNvSpPr>
                <a:spLocks noChangeArrowheads="1"/>
              </p:cNvSpPr>
              <p:nvPr/>
            </p:nvSpPr>
            <p:spPr bwMode="auto">
              <a:xfrm rot="1200000">
                <a:off x="1419" y="3689"/>
                <a:ext cx="18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 b="1">
                    <a:solidFill>
                      <a:srgbClr val="2E2C2C"/>
                    </a:solidFill>
                    <a:latin typeface="Europe" pitchFamily="50" charset="-52"/>
                  </a:rPr>
                  <a:t>К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54" name="Rectangle 1182"/>
              <p:cNvSpPr>
                <a:spLocks noChangeArrowheads="1"/>
              </p:cNvSpPr>
              <p:nvPr/>
            </p:nvSpPr>
            <p:spPr bwMode="auto">
              <a:xfrm rot="1200000">
                <a:off x="1468" y="3694"/>
                <a:ext cx="14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 b="1">
                    <a:solidFill>
                      <a:srgbClr val="2E2C2C"/>
                    </a:solidFill>
                    <a:latin typeface="Europe" pitchFamily="50" charset="-52"/>
                  </a:rPr>
                  <a:t>а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55" name="Rectangle 1183"/>
              <p:cNvSpPr>
                <a:spLocks noChangeArrowheads="1"/>
              </p:cNvSpPr>
              <p:nvPr/>
            </p:nvSpPr>
            <p:spPr bwMode="auto">
              <a:xfrm rot="1200000">
                <a:off x="1442" y="3697"/>
                <a:ext cx="18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 b="1">
                    <a:solidFill>
                      <a:srgbClr val="2E2C2C"/>
                    </a:solidFill>
                    <a:latin typeface="Europe" pitchFamily="50" charset="-52"/>
                  </a:rPr>
                  <a:t>м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56" name="Rectangle 1184"/>
              <p:cNvSpPr>
                <a:spLocks noChangeArrowheads="1"/>
              </p:cNvSpPr>
              <p:nvPr/>
            </p:nvSpPr>
            <p:spPr bwMode="auto">
              <a:xfrm rot="1200000">
                <a:off x="1492" y="3703"/>
                <a:ext cx="14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 b="1">
                    <a:solidFill>
                      <a:srgbClr val="2E2C2C"/>
                    </a:solidFill>
                    <a:latin typeface="Europe" pitchFamily="50" charset="-52"/>
                  </a:rPr>
                  <a:t>а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57" name="Rectangle 1185"/>
              <p:cNvSpPr>
                <a:spLocks noChangeArrowheads="1"/>
              </p:cNvSpPr>
              <p:nvPr/>
            </p:nvSpPr>
            <p:spPr bwMode="auto">
              <a:xfrm rot="18000000">
                <a:off x="2220" y="2316"/>
                <a:ext cx="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200" b="1">
                    <a:solidFill>
                      <a:srgbClr val="2E2C2C"/>
                    </a:solidFill>
                    <a:latin typeface="Europe" pitchFamily="50" charset="-52"/>
                  </a:rPr>
                  <a:t>р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58" name="Rectangle 1186"/>
              <p:cNvSpPr>
                <a:spLocks noChangeArrowheads="1"/>
              </p:cNvSpPr>
              <p:nvPr/>
            </p:nvSpPr>
            <p:spPr bwMode="auto">
              <a:xfrm rot="18000000">
                <a:off x="2228" y="2309"/>
                <a:ext cx="6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200" b="1">
                    <a:solidFill>
                      <a:srgbClr val="2E2C2C"/>
                    </a:solidFill>
                    <a:latin typeface="Europe" pitchFamily="50" charset="-52"/>
                  </a:rPr>
                  <a:t>.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59" name="Rectangle 1187"/>
              <p:cNvSpPr>
                <a:spLocks noChangeArrowheads="1"/>
              </p:cNvSpPr>
              <p:nvPr/>
            </p:nvSpPr>
            <p:spPr bwMode="auto">
              <a:xfrm rot="18000000">
                <a:off x="2231" y="2306"/>
                <a:ext cx="6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200" b="1">
                    <a:solidFill>
                      <a:srgbClr val="2E2C2C"/>
                    </a:solidFill>
                    <a:latin typeface="Europe" pitchFamily="50" charset="-52"/>
                  </a:rPr>
                  <a:t> 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60" name="Rectangle 1188"/>
              <p:cNvSpPr>
                <a:spLocks noChangeArrowheads="1"/>
              </p:cNvSpPr>
              <p:nvPr/>
            </p:nvSpPr>
            <p:spPr bwMode="auto">
              <a:xfrm rot="18000000">
                <a:off x="2194" y="2297"/>
                <a:ext cx="11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200" b="1">
                    <a:solidFill>
                      <a:srgbClr val="2E2C2C"/>
                    </a:solidFill>
                    <a:latin typeface="Europe" pitchFamily="50" charset="-52"/>
                  </a:rPr>
                  <a:t>С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61" name="Rectangle 1189"/>
              <p:cNvSpPr>
                <a:spLocks noChangeArrowheads="1"/>
              </p:cNvSpPr>
              <p:nvPr/>
            </p:nvSpPr>
            <p:spPr bwMode="auto">
              <a:xfrm rot="18000000">
                <a:off x="2238" y="2288"/>
                <a:ext cx="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200" b="1">
                    <a:solidFill>
                      <a:srgbClr val="2E2C2C"/>
                    </a:solidFill>
                    <a:latin typeface="Europe" pitchFamily="50" charset="-52"/>
                  </a:rPr>
                  <a:t>и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62" name="Rectangle 1190"/>
              <p:cNvSpPr>
                <a:spLocks noChangeArrowheads="1"/>
              </p:cNvSpPr>
              <p:nvPr/>
            </p:nvSpPr>
            <p:spPr bwMode="auto">
              <a:xfrm rot="18000000">
                <a:off x="2245" y="2277"/>
                <a:ext cx="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200" b="1">
                    <a:solidFill>
                      <a:srgbClr val="2E2C2C"/>
                    </a:solidFill>
                    <a:latin typeface="Europe" pitchFamily="50" charset="-52"/>
                  </a:rPr>
                  <a:t>в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63" name="Rectangle 1191"/>
              <p:cNvSpPr>
                <a:spLocks noChangeArrowheads="1"/>
              </p:cNvSpPr>
              <p:nvPr/>
            </p:nvSpPr>
            <p:spPr bwMode="auto">
              <a:xfrm rot="18000000">
                <a:off x="2247" y="2268"/>
                <a:ext cx="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200" b="1">
                    <a:solidFill>
                      <a:srgbClr val="2E2C2C"/>
                    </a:solidFill>
                    <a:latin typeface="Europe" pitchFamily="50" charset="-52"/>
                  </a:rPr>
                  <a:t>а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64" name="Rectangle 1192"/>
              <p:cNvSpPr>
                <a:spLocks noChangeArrowheads="1"/>
              </p:cNvSpPr>
              <p:nvPr/>
            </p:nvSpPr>
            <p:spPr bwMode="auto">
              <a:xfrm rot="19500000">
                <a:off x="820" y="2341"/>
                <a:ext cx="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200" b="1">
                    <a:solidFill>
                      <a:srgbClr val="2E2C2C"/>
                    </a:solidFill>
                    <a:latin typeface="Europe" pitchFamily="50" charset="-52"/>
                  </a:rPr>
                  <a:t>р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65" name="Rectangle 1193"/>
              <p:cNvSpPr>
                <a:spLocks noChangeArrowheads="1"/>
              </p:cNvSpPr>
              <p:nvPr/>
            </p:nvSpPr>
            <p:spPr bwMode="auto">
              <a:xfrm rot="19500000">
                <a:off x="831" y="2337"/>
                <a:ext cx="6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200" b="1">
                    <a:solidFill>
                      <a:srgbClr val="2E2C2C"/>
                    </a:solidFill>
                    <a:latin typeface="Europe" pitchFamily="50" charset="-52"/>
                  </a:rPr>
                  <a:t>.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66" name="Rectangle 1194"/>
              <p:cNvSpPr>
                <a:spLocks noChangeArrowheads="1"/>
              </p:cNvSpPr>
              <p:nvPr/>
            </p:nvSpPr>
            <p:spPr bwMode="auto">
              <a:xfrm rot="19500000">
                <a:off x="834" y="2334"/>
                <a:ext cx="6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200" b="1">
                    <a:solidFill>
                      <a:srgbClr val="2E2C2C"/>
                    </a:solidFill>
                    <a:latin typeface="Europe" pitchFamily="50" charset="-52"/>
                  </a:rPr>
                  <a:t> 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67" name="Rectangle 1195"/>
              <p:cNvSpPr>
                <a:spLocks noChangeArrowheads="1"/>
              </p:cNvSpPr>
              <p:nvPr/>
            </p:nvSpPr>
            <p:spPr bwMode="auto">
              <a:xfrm rot="19500000">
                <a:off x="834" y="2329"/>
                <a:ext cx="12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200" b="1">
                    <a:solidFill>
                      <a:srgbClr val="2E2C2C"/>
                    </a:solidFill>
                    <a:latin typeface="Europe" pitchFamily="50" charset="-52"/>
                  </a:rPr>
                  <a:t>К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68" name="Rectangle 1196"/>
              <p:cNvSpPr>
                <a:spLocks noChangeArrowheads="1"/>
              </p:cNvSpPr>
              <p:nvPr/>
            </p:nvSpPr>
            <p:spPr bwMode="auto">
              <a:xfrm rot="19500000">
                <a:off x="847" y="2321"/>
                <a:ext cx="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200" b="1">
                    <a:solidFill>
                      <a:srgbClr val="2E2C2C"/>
                    </a:solidFill>
                    <a:latin typeface="Europe" pitchFamily="50" charset="-52"/>
                  </a:rPr>
                  <a:t>и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69" name="Rectangle 1197"/>
              <p:cNvSpPr>
                <a:spLocks noChangeArrowheads="1"/>
              </p:cNvSpPr>
              <p:nvPr/>
            </p:nvSpPr>
            <p:spPr bwMode="auto">
              <a:xfrm rot="19500000">
                <a:off x="856" y="2314"/>
                <a:ext cx="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200" b="1">
                    <a:solidFill>
                      <a:srgbClr val="2E2C2C"/>
                    </a:solidFill>
                    <a:latin typeface="Europe" pitchFamily="50" charset="-52"/>
                  </a:rPr>
                  <a:t>л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70" name="Rectangle 1198"/>
              <p:cNvSpPr>
                <a:spLocks noChangeArrowheads="1"/>
              </p:cNvSpPr>
              <p:nvPr/>
            </p:nvSpPr>
            <p:spPr bwMode="auto">
              <a:xfrm rot="19500000">
                <a:off x="865" y="2308"/>
                <a:ext cx="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200" b="1">
                    <a:solidFill>
                      <a:srgbClr val="2E2C2C"/>
                    </a:solidFill>
                    <a:latin typeface="Europe" pitchFamily="50" charset="-52"/>
                  </a:rPr>
                  <a:t>ь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71" name="Rectangle 1199"/>
              <p:cNvSpPr>
                <a:spLocks noChangeArrowheads="1"/>
              </p:cNvSpPr>
              <p:nvPr/>
            </p:nvSpPr>
            <p:spPr bwMode="auto">
              <a:xfrm rot="19500000">
                <a:off x="871" y="2303"/>
                <a:ext cx="12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200" b="1">
                    <a:solidFill>
                      <a:srgbClr val="2E2C2C"/>
                    </a:solidFill>
                    <a:latin typeface="Europe" pitchFamily="50" charset="-52"/>
                  </a:rPr>
                  <a:t>м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72" name="Rectangle 1200"/>
              <p:cNvSpPr>
                <a:spLocks noChangeArrowheads="1"/>
              </p:cNvSpPr>
              <p:nvPr/>
            </p:nvSpPr>
            <p:spPr bwMode="auto">
              <a:xfrm rot="19500000">
                <a:off x="883" y="2297"/>
                <a:ext cx="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200" b="1">
                    <a:solidFill>
                      <a:srgbClr val="2E2C2C"/>
                    </a:solidFill>
                    <a:latin typeface="Europe" pitchFamily="50" charset="-52"/>
                  </a:rPr>
                  <a:t>е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73" name="Rectangle 1201"/>
              <p:cNvSpPr>
                <a:spLocks noChangeArrowheads="1"/>
              </p:cNvSpPr>
              <p:nvPr/>
            </p:nvSpPr>
            <p:spPr bwMode="auto">
              <a:xfrm rot="19500000">
                <a:off x="888" y="2292"/>
                <a:ext cx="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200" b="1">
                    <a:solidFill>
                      <a:srgbClr val="2E2C2C"/>
                    </a:solidFill>
                    <a:latin typeface="Europe" pitchFamily="50" charset="-52"/>
                  </a:rPr>
                  <a:t>з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74" name="Rectangle 1202"/>
              <p:cNvSpPr>
                <a:spLocks noChangeArrowheads="1"/>
              </p:cNvSpPr>
              <p:nvPr/>
            </p:nvSpPr>
            <p:spPr bwMode="auto">
              <a:xfrm rot="19500000">
                <a:off x="895" y="2287"/>
                <a:ext cx="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200" b="1">
                    <a:solidFill>
                      <a:srgbClr val="2E2C2C"/>
                    </a:solidFill>
                    <a:latin typeface="Europe" pitchFamily="50" charset="-52"/>
                  </a:rPr>
                  <a:t>ь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75" name="Rectangle 1203"/>
              <p:cNvSpPr>
                <a:spLocks noChangeArrowheads="1"/>
              </p:cNvSpPr>
              <p:nvPr/>
            </p:nvSpPr>
            <p:spPr bwMode="auto">
              <a:xfrm rot="1500000">
                <a:off x="1908" y="2490"/>
                <a:ext cx="11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200" b="1">
                    <a:solidFill>
                      <a:srgbClr val="2E2C2C"/>
                    </a:solidFill>
                    <a:latin typeface="Europe" pitchFamily="50" charset="-52"/>
                  </a:rPr>
                  <a:t>Р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76" name="Rectangle 1204"/>
              <p:cNvSpPr>
                <a:spLocks noChangeArrowheads="1"/>
              </p:cNvSpPr>
              <p:nvPr/>
            </p:nvSpPr>
            <p:spPr bwMode="auto">
              <a:xfrm rot="1500000">
                <a:off x="1917" y="2492"/>
                <a:ext cx="6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200" b="1">
                    <a:solidFill>
                      <a:srgbClr val="2E2C2C"/>
                    </a:solidFill>
                    <a:latin typeface="Europe" pitchFamily="50" charset="-52"/>
                  </a:rPr>
                  <a:t>.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77" name="Rectangle 1205"/>
              <p:cNvSpPr>
                <a:spLocks noChangeArrowheads="1"/>
              </p:cNvSpPr>
              <p:nvPr/>
            </p:nvSpPr>
            <p:spPr bwMode="auto">
              <a:xfrm rot="1500000">
                <a:off x="1923" y="2495"/>
                <a:ext cx="6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200" b="1">
                    <a:solidFill>
                      <a:srgbClr val="2E2C2C"/>
                    </a:solidFill>
                    <a:latin typeface="Europe" pitchFamily="50" charset="-52"/>
                  </a:rPr>
                  <a:t> 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78" name="Rectangle 1206"/>
              <p:cNvSpPr>
                <a:spLocks noChangeArrowheads="1"/>
              </p:cNvSpPr>
              <p:nvPr/>
            </p:nvSpPr>
            <p:spPr bwMode="auto">
              <a:xfrm rot="1500000">
                <a:off x="1923" y="2499"/>
                <a:ext cx="11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200" b="1">
                    <a:solidFill>
                      <a:srgbClr val="2E2C2C"/>
                    </a:solidFill>
                    <a:latin typeface="Europe" pitchFamily="50" charset="-52"/>
                  </a:rPr>
                  <a:t>В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79" name="Rectangle 1207"/>
              <p:cNvSpPr>
                <a:spLocks noChangeArrowheads="1"/>
              </p:cNvSpPr>
              <p:nvPr/>
            </p:nvSpPr>
            <p:spPr bwMode="auto">
              <a:xfrm rot="1500000">
                <a:off x="1936" y="2502"/>
                <a:ext cx="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200" b="1">
                    <a:solidFill>
                      <a:srgbClr val="2E2C2C"/>
                    </a:solidFill>
                    <a:latin typeface="Europe" pitchFamily="50" charset="-52"/>
                  </a:rPr>
                  <a:t>о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80" name="Rectangle 1208"/>
              <p:cNvSpPr>
                <a:spLocks noChangeArrowheads="1"/>
              </p:cNvSpPr>
              <p:nvPr/>
            </p:nvSpPr>
            <p:spPr bwMode="auto">
              <a:xfrm rot="1500000">
                <a:off x="1949" y="2508"/>
                <a:ext cx="7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200" b="1">
                    <a:solidFill>
                      <a:srgbClr val="2E2C2C"/>
                    </a:solidFill>
                    <a:latin typeface="Europe" pitchFamily="50" charset="-52"/>
                  </a:rPr>
                  <a:t>т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81" name="Rectangle 1209"/>
              <p:cNvSpPr>
                <a:spLocks noChangeArrowheads="1"/>
              </p:cNvSpPr>
              <p:nvPr/>
            </p:nvSpPr>
            <p:spPr bwMode="auto">
              <a:xfrm rot="1500000">
                <a:off x="1952" y="2511"/>
                <a:ext cx="8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200" b="1">
                    <a:solidFill>
                      <a:srgbClr val="2E2C2C"/>
                    </a:solidFill>
                    <a:latin typeface="Europe" pitchFamily="50" charset="-52"/>
                  </a:rPr>
                  <a:t>к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82" name="Rectangle 1210"/>
              <p:cNvSpPr>
                <a:spLocks noChangeArrowheads="1"/>
              </p:cNvSpPr>
              <p:nvPr/>
            </p:nvSpPr>
            <p:spPr bwMode="auto">
              <a:xfrm rot="1500000">
                <a:off x="1963" y="2514"/>
                <a:ext cx="9" cy="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200" b="1">
                    <a:solidFill>
                      <a:srgbClr val="2E2C2C"/>
                    </a:solidFill>
                    <a:latin typeface="Europe" pitchFamily="50" charset="-52"/>
                  </a:rPr>
                  <a:t>а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83" name="Rectangle 1211"/>
              <p:cNvSpPr>
                <a:spLocks noChangeArrowheads="1"/>
              </p:cNvSpPr>
              <p:nvPr/>
            </p:nvSpPr>
            <p:spPr bwMode="auto">
              <a:xfrm rot="900000">
                <a:off x="1061" y="1325"/>
                <a:ext cx="14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 b="1">
                    <a:solidFill>
                      <a:srgbClr val="2E2C2C"/>
                    </a:solidFill>
                    <a:latin typeface="Europe" pitchFamily="50" charset="-52"/>
                  </a:rPr>
                  <a:t>р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84" name="Rectangle 1212"/>
              <p:cNvSpPr>
                <a:spLocks noChangeArrowheads="1"/>
              </p:cNvSpPr>
              <p:nvPr/>
            </p:nvSpPr>
            <p:spPr bwMode="auto">
              <a:xfrm rot="900000">
                <a:off x="1072" y="1327"/>
                <a:ext cx="8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 b="1">
                    <a:solidFill>
                      <a:srgbClr val="2E2C2C"/>
                    </a:solidFill>
                    <a:latin typeface="Europe" pitchFamily="50" charset="-52"/>
                  </a:rPr>
                  <a:t>.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85" name="Rectangle 1213"/>
              <p:cNvSpPr>
                <a:spLocks noChangeArrowheads="1"/>
              </p:cNvSpPr>
              <p:nvPr/>
            </p:nvSpPr>
            <p:spPr bwMode="auto">
              <a:xfrm rot="900000">
                <a:off x="1078" y="1327"/>
                <a:ext cx="8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 b="1">
                    <a:solidFill>
                      <a:srgbClr val="2E2C2C"/>
                    </a:solidFill>
                    <a:latin typeface="Europe" pitchFamily="50" charset="-52"/>
                  </a:rPr>
                  <a:t> 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86" name="Rectangle 1214"/>
              <p:cNvSpPr>
                <a:spLocks noChangeArrowheads="1"/>
              </p:cNvSpPr>
              <p:nvPr/>
            </p:nvSpPr>
            <p:spPr bwMode="auto">
              <a:xfrm rot="900000">
                <a:off x="1051" y="1331"/>
                <a:ext cx="17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 b="1">
                    <a:solidFill>
                      <a:srgbClr val="2E2C2C"/>
                    </a:solidFill>
                    <a:latin typeface="Europe" pitchFamily="50" charset="-52"/>
                  </a:rPr>
                  <a:t>Ч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87" name="Rectangle 1215"/>
              <p:cNvSpPr>
                <a:spLocks noChangeArrowheads="1"/>
              </p:cNvSpPr>
              <p:nvPr/>
            </p:nvSpPr>
            <p:spPr bwMode="auto">
              <a:xfrm rot="900000">
                <a:off x="1095" y="1332"/>
                <a:ext cx="13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 b="1">
                    <a:solidFill>
                      <a:srgbClr val="2E2C2C"/>
                    </a:solidFill>
                    <a:latin typeface="Europe" pitchFamily="50" charset="-52"/>
                  </a:rPr>
                  <a:t>е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88" name="Rectangle 1216"/>
              <p:cNvSpPr>
                <a:spLocks noChangeArrowheads="1"/>
              </p:cNvSpPr>
              <p:nvPr/>
            </p:nvSpPr>
            <p:spPr bwMode="auto">
              <a:xfrm rot="900000">
                <a:off x="1074" y="1335"/>
                <a:ext cx="14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 b="1">
                    <a:solidFill>
                      <a:srgbClr val="2E2C2C"/>
                    </a:solidFill>
                    <a:latin typeface="Europe" pitchFamily="50" charset="-52"/>
                  </a:rPr>
                  <a:t>п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89" name="Rectangle 1217"/>
              <p:cNvSpPr>
                <a:spLocks noChangeArrowheads="1"/>
              </p:cNvSpPr>
              <p:nvPr/>
            </p:nvSpPr>
            <p:spPr bwMode="auto">
              <a:xfrm rot="900000">
                <a:off x="1089" y="1338"/>
                <a:ext cx="14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 b="1">
                    <a:solidFill>
                      <a:srgbClr val="2E2C2C"/>
                    </a:solidFill>
                    <a:latin typeface="Europe" pitchFamily="50" charset="-52"/>
                  </a:rPr>
                  <a:t>ц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90" name="Rectangle 1218"/>
              <p:cNvSpPr>
                <a:spLocks noChangeArrowheads="1"/>
              </p:cNvSpPr>
              <p:nvPr/>
            </p:nvSpPr>
            <p:spPr bwMode="auto">
              <a:xfrm rot="900000">
                <a:off x="1135" y="1346"/>
                <a:ext cx="14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 b="1">
                    <a:solidFill>
                      <a:srgbClr val="2E2C2C"/>
                    </a:solidFill>
                    <a:latin typeface="Europe" pitchFamily="50" charset="-52"/>
                  </a:rPr>
                  <a:t>а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91" name="Freeform 1219"/>
              <p:cNvSpPr>
                <a:spLocks/>
              </p:cNvSpPr>
              <p:nvPr/>
            </p:nvSpPr>
            <p:spPr bwMode="auto">
              <a:xfrm>
                <a:off x="521" y="2161"/>
                <a:ext cx="57" cy="489"/>
              </a:xfrm>
              <a:custGeom>
                <a:avLst/>
                <a:gdLst>
                  <a:gd name="T0" fmla="*/ 157837977 w 19"/>
                  <a:gd name="T1" fmla="*/ 2147483647 h 163"/>
                  <a:gd name="T2" fmla="*/ 172186884 w 19"/>
                  <a:gd name="T3" fmla="*/ 1807962282 h 163"/>
                  <a:gd name="T4" fmla="*/ 28697814 w 19"/>
                  <a:gd name="T5" fmla="*/ 1061819118 h 163"/>
                  <a:gd name="T6" fmla="*/ 114791256 w 19"/>
                  <a:gd name="T7" fmla="*/ 545258466 h 163"/>
                  <a:gd name="T8" fmla="*/ 200884698 w 19"/>
                  <a:gd name="T9" fmla="*/ 0 h 1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63"/>
                  <a:gd name="T17" fmla="*/ 19 w 19"/>
                  <a:gd name="T18" fmla="*/ 163 h 1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63">
                    <a:moveTo>
                      <a:pt x="11" y="163"/>
                    </a:moveTo>
                    <a:cubicBezTo>
                      <a:pt x="19" y="154"/>
                      <a:pt x="15" y="138"/>
                      <a:pt x="12" y="126"/>
                    </a:cubicBezTo>
                    <a:cubicBezTo>
                      <a:pt x="8" y="109"/>
                      <a:pt x="2" y="91"/>
                      <a:pt x="2" y="74"/>
                    </a:cubicBezTo>
                    <a:cubicBezTo>
                      <a:pt x="0" y="62"/>
                      <a:pt x="5" y="50"/>
                      <a:pt x="8" y="38"/>
                    </a:cubicBezTo>
                    <a:cubicBezTo>
                      <a:pt x="15" y="27"/>
                      <a:pt x="13" y="13"/>
                      <a:pt x="14" y="0"/>
                    </a:cubicBezTo>
                  </a:path>
                </a:pathLst>
              </a:custGeom>
              <a:noFill/>
              <a:ln w="0">
                <a:solidFill>
                  <a:srgbClr val="3B1C7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92" name="Freeform 1220"/>
              <p:cNvSpPr>
                <a:spLocks/>
              </p:cNvSpPr>
              <p:nvPr/>
            </p:nvSpPr>
            <p:spPr bwMode="auto">
              <a:xfrm>
                <a:off x="569" y="2074"/>
                <a:ext cx="192" cy="537"/>
              </a:xfrm>
              <a:custGeom>
                <a:avLst/>
                <a:gdLst>
                  <a:gd name="T0" fmla="*/ 0 w 64"/>
                  <a:gd name="T1" fmla="*/ 2147483647 h 179"/>
                  <a:gd name="T2" fmla="*/ 430467210 w 64"/>
                  <a:gd name="T3" fmla="*/ 2147483647 h 179"/>
                  <a:gd name="T4" fmla="*/ 918330048 w 64"/>
                  <a:gd name="T5" fmla="*/ 1176610374 h 179"/>
                  <a:gd name="T6" fmla="*/ 803538792 w 64"/>
                  <a:gd name="T7" fmla="*/ 545258466 h 179"/>
                  <a:gd name="T8" fmla="*/ 746143164 w 64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79"/>
                  <a:gd name="T17" fmla="*/ 64 w 64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79">
                    <a:moveTo>
                      <a:pt x="0" y="179"/>
                    </a:moveTo>
                    <a:cubicBezTo>
                      <a:pt x="3" y="169"/>
                      <a:pt x="26" y="170"/>
                      <a:pt x="30" y="161"/>
                    </a:cubicBezTo>
                    <a:cubicBezTo>
                      <a:pt x="38" y="146"/>
                      <a:pt x="58" y="111"/>
                      <a:pt x="64" y="82"/>
                    </a:cubicBezTo>
                    <a:cubicBezTo>
                      <a:pt x="60" y="69"/>
                      <a:pt x="49" y="58"/>
                      <a:pt x="56" y="38"/>
                    </a:cubicBezTo>
                    <a:cubicBezTo>
                      <a:pt x="57" y="31"/>
                      <a:pt x="64" y="9"/>
                      <a:pt x="52" y="0"/>
                    </a:cubicBezTo>
                  </a:path>
                </a:pathLst>
              </a:custGeom>
              <a:noFill/>
              <a:ln w="0">
                <a:solidFill>
                  <a:srgbClr val="3B1C7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93" name="Freeform 1221"/>
              <p:cNvSpPr>
                <a:spLocks/>
              </p:cNvSpPr>
              <p:nvPr/>
            </p:nvSpPr>
            <p:spPr bwMode="auto">
              <a:xfrm>
                <a:off x="716" y="1963"/>
                <a:ext cx="423" cy="492"/>
              </a:xfrm>
              <a:custGeom>
                <a:avLst/>
                <a:gdLst>
                  <a:gd name="T0" fmla="*/ 0 w 141"/>
                  <a:gd name="T1" fmla="*/ 2147483647 h 164"/>
                  <a:gd name="T2" fmla="*/ 645700815 w 141"/>
                  <a:gd name="T3" fmla="*/ 1908404631 h 164"/>
                  <a:gd name="T4" fmla="*/ 1147912560 w 141"/>
                  <a:gd name="T5" fmla="*/ 1520984142 h 164"/>
                  <a:gd name="T6" fmla="*/ 1937102445 w 141"/>
                  <a:gd name="T7" fmla="*/ 1277052723 h 164"/>
                  <a:gd name="T8" fmla="*/ 1965800259 w 141"/>
                  <a:gd name="T9" fmla="*/ 1018772397 h 164"/>
                  <a:gd name="T10" fmla="*/ 1937102445 w 141"/>
                  <a:gd name="T11" fmla="*/ 688747536 h 164"/>
                  <a:gd name="T12" fmla="*/ 1879706817 w 141"/>
                  <a:gd name="T13" fmla="*/ 301327047 h 164"/>
                  <a:gd name="T14" fmla="*/ 1851009003 w 141"/>
                  <a:gd name="T15" fmla="*/ 0 h 1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1"/>
                  <a:gd name="T25" fmla="*/ 0 h 164"/>
                  <a:gd name="T26" fmla="*/ 141 w 141"/>
                  <a:gd name="T27" fmla="*/ 164 h 1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1" h="164">
                    <a:moveTo>
                      <a:pt x="0" y="164"/>
                    </a:moveTo>
                    <a:cubicBezTo>
                      <a:pt x="13" y="147"/>
                      <a:pt x="31" y="133"/>
                      <a:pt x="45" y="133"/>
                    </a:cubicBezTo>
                    <a:cubicBezTo>
                      <a:pt x="60" y="129"/>
                      <a:pt x="67" y="108"/>
                      <a:pt x="80" y="106"/>
                    </a:cubicBezTo>
                    <a:cubicBezTo>
                      <a:pt x="95" y="103"/>
                      <a:pt x="124" y="112"/>
                      <a:pt x="135" y="89"/>
                    </a:cubicBezTo>
                    <a:cubicBezTo>
                      <a:pt x="136" y="85"/>
                      <a:pt x="136" y="80"/>
                      <a:pt x="137" y="71"/>
                    </a:cubicBezTo>
                    <a:cubicBezTo>
                      <a:pt x="140" y="63"/>
                      <a:pt x="141" y="54"/>
                      <a:pt x="135" y="48"/>
                    </a:cubicBezTo>
                    <a:cubicBezTo>
                      <a:pt x="136" y="38"/>
                      <a:pt x="127" y="33"/>
                      <a:pt x="131" y="21"/>
                    </a:cubicBezTo>
                    <a:cubicBezTo>
                      <a:pt x="132" y="12"/>
                      <a:pt x="131" y="5"/>
                      <a:pt x="129" y="0"/>
                    </a:cubicBezTo>
                  </a:path>
                </a:pathLst>
              </a:custGeom>
              <a:noFill/>
              <a:ln w="0">
                <a:solidFill>
                  <a:srgbClr val="3B1C7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94" name="Freeform 1222"/>
              <p:cNvSpPr>
                <a:spLocks/>
              </p:cNvSpPr>
              <p:nvPr/>
            </p:nvSpPr>
            <p:spPr bwMode="auto">
              <a:xfrm>
                <a:off x="839" y="1852"/>
                <a:ext cx="219" cy="432"/>
              </a:xfrm>
              <a:custGeom>
                <a:avLst/>
                <a:gdLst>
                  <a:gd name="T0" fmla="*/ 530909559 w 73"/>
                  <a:gd name="T1" fmla="*/ 2066242608 h 144"/>
                  <a:gd name="T2" fmla="*/ 258280326 w 73"/>
                  <a:gd name="T3" fmla="*/ 1348797258 h 144"/>
                  <a:gd name="T4" fmla="*/ 28697814 w 73"/>
                  <a:gd name="T5" fmla="*/ 860934420 h 144"/>
                  <a:gd name="T6" fmla="*/ 617003001 w 73"/>
                  <a:gd name="T7" fmla="*/ 157837977 h 144"/>
                  <a:gd name="T8" fmla="*/ 1047470211 w 73"/>
                  <a:gd name="T9" fmla="*/ 17218688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144"/>
                  <a:gd name="T17" fmla="*/ 73 w 73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144">
                    <a:moveTo>
                      <a:pt x="37" y="144"/>
                    </a:moveTo>
                    <a:cubicBezTo>
                      <a:pt x="40" y="139"/>
                      <a:pt x="23" y="115"/>
                      <a:pt x="18" y="94"/>
                    </a:cubicBezTo>
                    <a:cubicBezTo>
                      <a:pt x="10" y="77"/>
                      <a:pt x="0" y="68"/>
                      <a:pt x="2" y="60"/>
                    </a:cubicBezTo>
                    <a:cubicBezTo>
                      <a:pt x="4" y="36"/>
                      <a:pt x="25" y="18"/>
                      <a:pt x="43" y="11"/>
                    </a:cubicBezTo>
                    <a:cubicBezTo>
                      <a:pt x="54" y="14"/>
                      <a:pt x="67" y="0"/>
                      <a:pt x="73" y="12"/>
                    </a:cubicBezTo>
                  </a:path>
                </a:pathLst>
              </a:custGeom>
              <a:noFill/>
              <a:ln w="0">
                <a:solidFill>
                  <a:srgbClr val="3B1C7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95" name="Freeform 1223"/>
              <p:cNvSpPr>
                <a:spLocks/>
              </p:cNvSpPr>
              <p:nvPr/>
            </p:nvSpPr>
            <p:spPr bwMode="auto">
              <a:xfrm>
                <a:off x="944" y="2251"/>
                <a:ext cx="189" cy="243"/>
              </a:xfrm>
              <a:custGeom>
                <a:avLst/>
                <a:gdLst>
                  <a:gd name="T0" fmla="*/ 760492071 w 63"/>
                  <a:gd name="T1" fmla="*/ 0 h 81"/>
                  <a:gd name="T2" fmla="*/ 889632234 w 63"/>
                  <a:gd name="T3" fmla="*/ 286978140 h 81"/>
                  <a:gd name="T4" fmla="*/ 789189885 w 63"/>
                  <a:gd name="T5" fmla="*/ 530909559 h 81"/>
                  <a:gd name="T6" fmla="*/ 172186884 w 63"/>
                  <a:gd name="T7" fmla="*/ 875283327 h 81"/>
                  <a:gd name="T8" fmla="*/ 0 w 63"/>
                  <a:gd name="T9" fmla="*/ 1162261467 h 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81"/>
                  <a:gd name="T17" fmla="*/ 63 w 63"/>
                  <a:gd name="T18" fmla="*/ 81 h 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81">
                    <a:moveTo>
                      <a:pt x="53" y="0"/>
                    </a:moveTo>
                    <a:cubicBezTo>
                      <a:pt x="53" y="7"/>
                      <a:pt x="62" y="12"/>
                      <a:pt x="62" y="20"/>
                    </a:cubicBezTo>
                    <a:cubicBezTo>
                      <a:pt x="63" y="27"/>
                      <a:pt x="58" y="33"/>
                      <a:pt x="55" y="37"/>
                    </a:cubicBezTo>
                    <a:cubicBezTo>
                      <a:pt x="39" y="60"/>
                      <a:pt x="17" y="51"/>
                      <a:pt x="12" y="61"/>
                    </a:cubicBezTo>
                    <a:cubicBezTo>
                      <a:pt x="8" y="68"/>
                      <a:pt x="6" y="78"/>
                      <a:pt x="0" y="81"/>
                    </a:cubicBezTo>
                  </a:path>
                </a:pathLst>
              </a:custGeom>
              <a:noFill/>
              <a:ln w="0">
                <a:solidFill>
                  <a:srgbClr val="3B1C7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96" name="Freeform 1224"/>
              <p:cNvSpPr>
                <a:spLocks/>
              </p:cNvSpPr>
              <p:nvPr/>
            </p:nvSpPr>
            <p:spPr bwMode="auto">
              <a:xfrm>
                <a:off x="1130" y="2254"/>
                <a:ext cx="141" cy="75"/>
              </a:xfrm>
              <a:custGeom>
                <a:avLst/>
                <a:gdLst>
                  <a:gd name="T0" fmla="*/ 0 w 47"/>
                  <a:gd name="T1" fmla="*/ 243931419 h 25"/>
                  <a:gd name="T2" fmla="*/ 387420489 w 47"/>
                  <a:gd name="T3" fmla="*/ 143489070 h 25"/>
                  <a:gd name="T4" fmla="*/ 674398629 w 47"/>
                  <a:gd name="T5" fmla="*/ 43046721 h 25"/>
                  <a:gd name="T6" fmla="*/ 0 60000 65536"/>
                  <a:gd name="T7" fmla="*/ 0 60000 65536"/>
                  <a:gd name="T8" fmla="*/ 0 60000 65536"/>
                  <a:gd name="T9" fmla="*/ 0 w 47"/>
                  <a:gd name="T10" fmla="*/ 0 h 25"/>
                  <a:gd name="T11" fmla="*/ 47 w 47"/>
                  <a:gd name="T12" fmla="*/ 25 h 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7" h="25">
                    <a:moveTo>
                      <a:pt x="0" y="17"/>
                    </a:moveTo>
                    <a:cubicBezTo>
                      <a:pt x="11" y="25"/>
                      <a:pt x="18" y="23"/>
                      <a:pt x="27" y="10"/>
                    </a:cubicBezTo>
                    <a:cubicBezTo>
                      <a:pt x="34" y="4"/>
                      <a:pt x="41" y="0"/>
                      <a:pt x="47" y="3"/>
                    </a:cubicBezTo>
                  </a:path>
                </a:pathLst>
              </a:custGeom>
              <a:noFill/>
              <a:ln w="0">
                <a:solidFill>
                  <a:srgbClr val="3B1C7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97" name="Freeform 1225"/>
              <p:cNvSpPr>
                <a:spLocks/>
              </p:cNvSpPr>
              <p:nvPr/>
            </p:nvSpPr>
            <p:spPr bwMode="auto">
              <a:xfrm>
                <a:off x="764" y="2386"/>
                <a:ext cx="519" cy="774"/>
              </a:xfrm>
              <a:custGeom>
                <a:avLst/>
                <a:gdLst>
                  <a:gd name="T0" fmla="*/ 100442349 w 173"/>
                  <a:gd name="T1" fmla="*/ 2147483647 h 258"/>
                  <a:gd name="T2" fmla="*/ 272629233 w 173"/>
                  <a:gd name="T3" fmla="*/ 2147483647 h 258"/>
                  <a:gd name="T4" fmla="*/ 487862838 w 173"/>
                  <a:gd name="T5" fmla="*/ 2147483647 h 258"/>
                  <a:gd name="T6" fmla="*/ 990074583 w 173"/>
                  <a:gd name="T7" fmla="*/ 1678822119 h 258"/>
                  <a:gd name="T8" fmla="*/ 1592728677 w 173"/>
                  <a:gd name="T9" fmla="*/ 487862838 h 258"/>
                  <a:gd name="T10" fmla="*/ 2147483647 w 173"/>
                  <a:gd name="T11" fmla="*/ 387420489 h 2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3"/>
                  <a:gd name="T19" fmla="*/ 0 h 258"/>
                  <a:gd name="T20" fmla="*/ 173 w 173"/>
                  <a:gd name="T21" fmla="*/ 258 h 2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3" h="258">
                    <a:moveTo>
                      <a:pt x="7" y="258"/>
                    </a:moveTo>
                    <a:cubicBezTo>
                      <a:pt x="13" y="250"/>
                      <a:pt x="33" y="241"/>
                      <a:pt x="19" y="227"/>
                    </a:cubicBezTo>
                    <a:cubicBezTo>
                      <a:pt x="0" y="204"/>
                      <a:pt x="15" y="155"/>
                      <a:pt x="34" y="161"/>
                    </a:cubicBezTo>
                    <a:cubicBezTo>
                      <a:pt x="52" y="167"/>
                      <a:pt x="50" y="139"/>
                      <a:pt x="69" y="117"/>
                    </a:cubicBezTo>
                    <a:cubicBezTo>
                      <a:pt x="93" y="92"/>
                      <a:pt x="95" y="59"/>
                      <a:pt x="111" y="34"/>
                    </a:cubicBezTo>
                    <a:cubicBezTo>
                      <a:pt x="117" y="18"/>
                      <a:pt x="173" y="0"/>
                      <a:pt x="171" y="27"/>
                    </a:cubicBezTo>
                  </a:path>
                </a:pathLst>
              </a:custGeom>
              <a:noFill/>
              <a:ln w="0">
                <a:solidFill>
                  <a:srgbClr val="3B1C7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98" name="Freeform 1226"/>
              <p:cNvSpPr>
                <a:spLocks/>
              </p:cNvSpPr>
              <p:nvPr/>
            </p:nvSpPr>
            <p:spPr bwMode="auto">
              <a:xfrm>
                <a:off x="878" y="2494"/>
                <a:ext cx="480" cy="471"/>
              </a:xfrm>
              <a:custGeom>
                <a:avLst/>
                <a:gdLst>
                  <a:gd name="T0" fmla="*/ 28697814 w 160"/>
                  <a:gd name="T1" fmla="*/ 1807962282 h 157"/>
                  <a:gd name="T2" fmla="*/ 129140163 w 160"/>
                  <a:gd name="T3" fmla="*/ 1908404631 h 157"/>
                  <a:gd name="T4" fmla="*/ 903981141 w 160"/>
                  <a:gd name="T5" fmla="*/ 2137987143 h 157"/>
                  <a:gd name="T6" fmla="*/ 1463588514 w 160"/>
                  <a:gd name="T7" fmla="*/ 1578379770 h 157"/>
                  <a:gd name="T8" fmla="*/ 1506635235 w 160"/>
                  <a:gd name="T9" fmla="*/ 1090516932 h 157"/>
                  <a:gd name="T10" fmla="*/ 2147483647 w 160"/>
                  <a:gd name="T11" fmla="*/ 0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"/>
                  <a:gd name="T19" fmla="*/ 0 h 157"/>
                  <a:gd name="T20" fmla="*/ 160 w 160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" h="157">
                    <a:moveTo>
                      <a:pt x="2" y="126"/>
                    </a:moveTo>
                    <a:cubicBezTo>
                      <a:pt x="0" y="123"/>
                      <a:pt x="5" y="131"/>
                      <a:pt x="9" y="133"/>
                    </a:cubicBezTo>
                    <a:cubicBezTo>
                      <a:pt x="25" y="133"/>
                      <a:pt x="52" y="157"/>
                      <a:pt x="63" y="149"/>
                    </a:cubicBezTo>
                    <a:cubicBezTo>
                      <a:pt x="75" y="144"/>
                      <a:pt x="95" y="126"/>
                      <a:pt x="102" y="110"/>
                    </a:cubicBezTo>
                    <a:cubicBezTo>
                      <a:pt x="100" y="100"/>
                      <a:pt x="101" y="87"/>
                      <a:pt x="105" y="76"/>
                    </a:cubicBezTo>
                    <a:cubicBezTo>
                      <a:pt x="117" y="45"/>
                      <a:pt x="140" y="16"/>
                      <a:pt x="160" y="0"/>
                    </a:cubicBezTo>
                  </a:path>
                </a:pathLst>
              </a:custGeom>
              <a:noFill/>
              <a:ln w="0">
                <a:solidFill>
                  <a:srgbClr val="3B1C7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799" name="Freeform 1227"/>
              <p:cNvSpPr>
                <a:spLocks/>
              </p:cNvSpPr>
              <p:nvPr/>
            </p:nvSpPr>
            <p:spPr bwMode="auto">
              <a:xfrm>
                <a:off x="1986" y="2623"/>
                <a:ext cx="327" cy="267"/>
              </a:xfrm>
              <a:custGeom>
                <a:avLst/>
                <a:gdLst>
                  <a:gd name="T0" fmla="*/ 0 w 109"/>
                  <a:gd name="T1" fmla="*/ 731794257 h 89"/>
                  <a:gd name="T2" fmla="*/ 416118303 w 109"/>
                  <a:gd name="T3" fmla="*/ 1219657095 h 89"/>
                  <a:gd name="T4" fmla="*/ 631351908 w 109"/>
                  <a:gd name="T5" fmla="*/ 1033121304 h 89"/>
                  <a:gd name="T6" fmla="*/ 947027862 w 109"/>
                  <a:gd name="T7" fmla="*/ 459165024 h 89"/>
                  <a:gd name="T8" fmla="*/ 1363146165 w 109"/>
                  <a:gd name="T9" fmla="*/ 129140163 h 89"/>
                  <a:gd name="T10" fmla="*/ 1564030863 w 109"/>
                  <a:gd name="T11" fmla="*/ 0 h 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"/>
                  <a:gd name="T19" fmla="*/ 0 h 89"/>
                  <a:gd name="T20" fmla="*/ 109 w 109"/>
                  <a:gd name="T21" fmla="*/ 89 h 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" h="89">
                    <a:moveTo>
                      <a:pt x="0" y="51"/>
                    </a:moveTo>
                    <a:cubicBezTo>
                      <a:pt x="12" y="50"/>
                      <a:pt x="14" y="89"/>
                      <a:pt x="29" y="85"/>
                    </a:cubicBezTo>
                    <a:cubicBezTo>
                      <a:pt x="36" y="84"/>
                      <a:pt x="38" y="77"/>
                      <a:pt x="44" y="72"/>
                    </a:cubicBezTo>
                    <a:cubicBezTo>
                      <a:pt x="62" y="70"/>
                      <a:pt x="69" y="74"/>
                      <a:pt x="66" y="32"/>
                    </a:cubicBezTo>
                    <a:cubicBezTo>
                      <a:pt x="63" y="12"/>
                      <a:pt x="81" y="8"/>
                      <a:pt x="95" y="9"/>
                    </a:cubicBezTo>
                    <a:cubicBezTo>
                      <a:pt x="102" y="7"/>
                      <a:pt x="106" y="2"/>
                      <a:pt x="109" y="0"/>
                    </a:cubicBezTo>
                  </a:path>
                </a:pathLst>
              </a:custGeom>
              <a:noFill/>
              <a:ln w="0">
                <a:solidFill>
                  <a:srgbClr val="3B1C7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00" name="Freeform 1228"/>
              <p:cNvSpPr>
                <a:spLocks/>
              </p:cNvSpPr>
              <p:nvPr/>
            </p:nvSpPr>
            <p:spPr bwMode="auto">
              <a:xfrm>
                <a:off x="1331" y="2311"/>
                <a:ext cx="922" cy="1548"/>
              </a:xfrm>
              <a:custGeom>
                <a:avLst/>
                <a:gdLst>
                  <a:gd name="T0" fmla="*/ 0 w 307"/>
                  <a:gd name="T1" fmla="*/ 2147483647 h 516"/>
                  <a:gd name="T2" fmla="*/ 1937227348 w 307"/>
                  <a:gd name="T3" fmla="*/ 2147483647 h 516"/>
                  <a:gd name="T4" fmla="*/ 2147483647 w 307"/>
                  <a:gd name="T5" fmla="*/ 2147483647 h 516"/>
                  <a:gd name="T6" fmla="*/ 2147483647 w 307"/>
                  <a:gd name="T7" fmla="*/ 2147483647 h 516"/>
                  <a:gd name="T8" fmla="*/ 2147483647 w 307"/>
                  <a:gd name="T9" fmla="*/ 2147483647 h 516"/>
                  <a:gd name="T10" fmla="*/ 2147483647 w 307"/>
                  <a:gd name="T11" fmla="*/ 2147483647 h 516"/>
                  <a:gd name="T12" fmla="*/ 2147483647 w 307"/>
                  <a:gd name="T13" fmla="*/ 2147483647 h 516"/>
                  <a:gd name="T14" fmla="*/ 2147483647 w 307"/>
                  <a:gd name="T15" fmla="*/ 2147483647 h 516"/>
                  <a:gd name="T16" fmla="*/ 2147483647 w 307"/>
                  <a:gd name="T17" fmla="*/ 2147483647 h 516"/>
                  <a:gd name="T18" fmla="*/ 2147483647 w 307"/>
                  <a:gd name="T19" fmla="*/ 2147483647 h 516"/>
                  <a:gd name="T20" fmla="*/ 2147483647 w 307"/>
                  <a:gd name="T21" fmla="*/ 2109289329 h 516"/>
                  <a:gd name="T22" fmla="*/ 2147483647 w 307"/>
                  <a:gd name="T23" fmla="*/ 1406192886 h 516"/>
                  <a:gd name="T24" fmla="*/ 2147483647 w 307"/>
                  <a:gd name="T25" fmla="*/ 416118303 h 516"/>
                  <a:gd name="T26" fmla="*/ 2147483647 w 307"/>
                  <a:gd name="T27" fmla="*/ 0 h 5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7"/>
                  <a:gd name="T43" fmla="*/ 0 h 516"/>
                  <a:gd name="T44" fmla="*/ 307 w 307"/>
                  <a:gd name="T45" fmla="*/ 516 h 5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7" h="516">
                    <a:moveTo>
                      <a:pt x="0" y="485"/>
                    </a:moveTo>
                    <a:cubicBezTo>
                      <a:pt x="16" y="429"/>
                      <a:pt x="103" y="516"/>
                      <a:pt x="133" y="492"/>
                    </a:cubicBezTo>
                    <a:cubicBezTo>
                      <a:pt x="159" y="483"/>
                      <a:pt x="166" y="496"/>
                      <a:pt x="177" y="456"/>
                    </a:cubicBezTo>
                    <a:cubicBezTo>
                      <a:pt x="183" y="450"/>
                      <a:pt x="184" y="452"/>
                      <a:pt x="196" y="446"/>
                    </a:cubicBezTo>
                    <a:cubicBezTo>
                      <a:pt x="201" y="438"/>
                      <a:pt x="216" y="427"/>
                      <a:pt x="226" y="426"/>
                    </a:cubicBezTo>
                    <a:cubicBezTo>
                      <a:pt x="265" y="445"/>
                      <a:pt x="269" y="411"/>
                      <a:pt x="281" y="392"/>
                    </a:cubicBezTo>
                    <a:cubicBezTo>
                      <a:pt x="284" y="381"/>
                      <a:pt x="288" y="373"/>
                      <a:pt x="283" y="360"/>
                    </a:cubicBezTo>
                    <a:cubicBezTo>
                      <a:pt x="279" y="347"/>
                      <a:pt x="249" y="321"/>
                      <a:pt x="238" y="316"/>
                    </a:cubicBezTo>
                    <a:cubicBezTo>
                      <a:pt x="210" y="291"/>
                      <a:pt x="214" y="272"/>
                      <a:pt x="215" y="243"/>
                    </a:cubicBezTo>
                    <a:cubicBezTo>
                      <a:pt x="213" y="223"/>
                      <a:pt x="192" y="188"/>
                      <a:pt x="204" y="163"/>
                    </a:cubicBezTo>
                    <a:cubicBezTo>
                      <a:pt x="209" y="149"/>
                      <a:pt x="219" y="163"/>
                      <a:pt x="237" y="147"/>
                    </a:cubicBezTo>
                    <a:cubicBezTo>
                      <a:pt x="248" y="138"/>
                      <a:pt x="241" y="104"/>
                      <a:pt x="245" y="98"/>
                    </a:cubicBezTo>
                    <a:cubicBezTo>
                      <a:pt x="256" y="70"/>
                      <a:pt x="269" y="49"/>
                      <a:pt x="282" y="29"/>
                    </a:cubicBezTo>
                    <a:cubicBezTo>
                      <a:pt x="290" y="19"/>
                      <a:pt x="301" y="11"/>
                      <a:pt x="307" y="0"/>
                    </a:cubicBezTo>
                  </a:path>
                </a:pathLst>
              </a:custGeom>
              <a:noFill/>
              <a:ln w="0">
                <a:solidFill>
                  <a:srgbClr val="3B1C7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01" name="Freeform 1229"/>
              <p:cNvSpPr>
                <a:spLocks/>
              </p:cNvSpPr>
              <p:nvPr/>
            </p:nvSpPr>
            <p:spPr bwMode="auto">
              <a:xfrm>
                <a:off x="1637" y="3160"/>
                <a:ext cx="358" cy="114"/>
              </a:xfrm>
              <a:custGeom>
                <a:avLst/>
                <a:gdLst>
                  <a:gd name="T0" fmla="*/ 1780600292 w 119"/>
                  <a:gd name="T1" fmla="*/ 172186884 h 38"/>
                  <a:gd name="T2" fmla="*/ 1257960370 w 119"/>
                  <a:gd name="T3" fmla="*/ 545258466 h 38"/>
                  <a:gd name="T4" fmla="*/ 522648529 w 119"/>
                  <a:gd name="T5" fmla="*/ 157837977 h 38"/>
                  <a:gd name="T6" fmla="*/ 0 w 119"/>
                  <a:gd name="T7" fmla="*/ 71744535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9"/>
                  <a:gd name="T13" fmla="*/ 0 h 38"/>
                  <a:gd name="T14" fmla="*/ 119 w 119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9" h="38">
                    <a:moveTo>
                      <a:pt x="119" y="12"/>
                    </a:moveTo>
                    <a:cubicBezTo>
                      <a:pt x="100" y="14"/>
                      <a:pt x="91" y="37"/>
                      <a:pt x="84" y="38"/>
                    </a:cubicBezTo>
                    <a:cubicBezTo>
                      <a:pt x="73" y="37"/>
                      <a:pt x="55" y="15"/>
                      <a:pt x="35" y="11"/>
                    </a:cubicBezTo>
                    <a:cubicBezTo>
                      <a:pt x="23" y="5"/>
                      <a:pt x="10" y="0"/>
                      <a:pt x="0" y="5"/>
                    </a:cubicBezTo>
                  </a:path>
                </a:pathLst>
              </a:custGeom>
              <a:noFill/>
              <a:ln w="0">
                <a:solidFill>
                  <a:srgbClr val="3B1C7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02" name="Oval 1230"/>
              <p:cNvSpPr>
                <a:spLocks noChangeArrowheads="1"/>
              </p:cNvSpPr>
              <p:nvPr/>
            </p:nvSpPr>
            <p:spPr bwMode="auto">
              <a:xfrm>
                <a:off x="563" y="2605"/>
                <a:ext cx="15" cy="1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03" name="Oval 1231"/>
              <p:cNvSpPr>
                <a:spLocks noChangeArrowheads="1"/>
              </p:cNvSpPr>
              <p:nvPr/>
            </p:nvSpPr>
            <p:spPr bwMode="auto">
              <a:xfrm>
                <a:off x="563" y="2605"/>
                <a:ext cx="15" cy="15"/>
              </a:xfrm>
              <a:prstGeom prst="ellips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04" name="Oval 1232"/>
              <p:cNvSpPr>
                <a:spLocks noChangeArrowheads="1"/>
              </p:cNvSpPr>
              <p:nvPr/>
            </p:nvSpPr>
            <p:spPr bwMode="auto">
              <a:xfrm>
                <a:off x="1583" y="2779"/>
                <a:ext cx="39" cy="3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2E2C2C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05" name="Oval 1233"/>
              <p:cNvSpPr>
                <a:spLocks noChangeArrowheads="1"/>
              </p:cNvSpPr>
              <p:nvPr/>
            </p:nvSpPr>
            <p:spPr bwMode="auto">
              <a:xfrm>
                <a:off x="1592" y="2788"/>
                <a:ext cx="21" cy="21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2E2C2C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9763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909136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06" name="Rectangle 1234"/>
              <p:cNvSpPr>
                <a:spLocks noChangeArrowheads="1"/>
              </p:cNvSpPr>
              <p:nvPr/>
            </p:nvSpPr>
            <p:spPr bwMode="auto">
              <a:xfrm rot="2040000">
                <a:off x="1519" y="2503"/>
                <a:ext cx="14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 b="1">
                    <a:solidFill>
                      <a:srgbClr val="2E2C2C"/>
                    </a:solidFill>
                    <a:latin typeface="Europe" pitchFamily="50" charset="-52"/>
                  </a:rPr>
                  <a:t>р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07" name="Rectangle 1235"/>
              <p:cNvSpPr>
                <a:spLocks noChangeArrowheads="1"/>
              </p:cNvSpPr>
              <p:nvPr/>
            </p:nvSpPr>
            <p:spPr bwMode="auto">
              <a:xfrm rot="2040000">
                <a:off x="1530" y="2510"/>
                <a:ext cx="8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 b="1">
                    <a:solidFill>
                      <a:srgbClr val="2E2C2C"/>
                    </a:solidFill>
                    <a:latin typeface="Europe" pitchFamily="50" charset="-52"/>
                  </a:rPr>
                  <a:t>.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08" name="Rectangle 1236"/>
              <p:cNvSpPr>
                <a:spLocks noChangeArrowheads="1"/>
              </p:cNvSpPr>
              <p:nvPr/>
            </p:nvSpPr>
            <p:spPr bwMode="auto">
              <a:xfrm rot="2040000">
                <a:off x="1533" y="2513"/>
                <a:ext cx="8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 b="1">
                    <a:solidFill>
                      <a:srgbClr val="2E2C2C"/>
                    </a:solidFill>
                    <a:latin typeface="Europe" pitchFamily="50" charset="-52"/>
                  </a:rPr>
                  <a:t> 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09" name="Rectangle 1237"/>
              <p:cNvSpPr>
                <a:spLocks noChangeArrowheads="1"/>
              </p:cNvSpPr>
              <p:nvPr/>
            </p:nvSpPr>
            <p:spPr bwMode="auto">
              <a:xfrm rot="2040000">
                <a:off x="1504" y="2520"/>
                <a:ext cx="19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 b="1">
                    <a:solidFill>
                      <a:srgbClr val="2E2C2C"/>
                    </a:solidFill>
                    <a:latin typeface="Europe" pitchFamily="50" charset="-52"/>
                  </a:rPr>
                  <a:t>И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10" name="Rectangle 1238"/>
              <p:cNvSpPr>
                <a:spLocks noChangeArrowheads="1"/>
              </p:cNvSpPr>
              <p:nvPr/>
            </p:nvSpPr>
            <p:spPr bwMode="auto">
              <a:xfrm rot="2040000">
                <a:off x="1518" y="2528"/>
                <a:ext cx="19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 b="1">
                    <a:solidFill>
                      <a:srgbClr val="2E2C2C"/>
                    </a:solidFill>
                    <a:latin typeface="Europe" pitchFamily="50" charset="-52"/>
                  </a:rPr>
                  <a:t>ж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811" name="Freeform 1239"/>
              <p:cNvSpPr>
                <a:spLocks/>
              </p:cNvSpPr>
              <p:nvPr/>
            </p:nvSpPr>
            <p:spPr bwMode="auto">
              <a:xfrm>
                <a:off x="446" y="1486"/>
                <a:ext cx="1203" cy="2247"/>
              </a:xfrm>
              <a:custGeom>
                <a:avLst/>
                <a:gdLst>
                  <a:gd name="T0" fmla="*/ 0 w 401"/>
                  <a:gd name="T1" fmla="*/ 2147483647 h 749"/>
                  <a:gd name="T2" fmla="*/ 731794257 w 401"/>
                  <a:gd name="T3" fmla="*/ 2147483647 h 749"/>
                  <a:gd name="T4" fmla="*/ 1492286328 w 401"/>
                  <a:gd name="T5" fmla="*/ 2147483647 h 749"/>
                  <a:gd name="T6" fmla="*/ 1879706817 w 401"/>
                  <a:gd name="T7" fmla="*/ 2147483647 h 749"/>
                  <a:gd name="T8" fmla="*/ 2137987143 w 401"/>
                  <a:gd name="T9" fmla="*/ 2147483647 h 749"/>
                  <a:gd name="T10" fmla="*/ 1004423490 w 401"/>
                  <a:gd name="T11" fmla="*/ 2147483647 h 749"/>
                  <a:gd name="T12" fmla="*/ 1104865839 w 401"/>
                  <a:gd name="T13" fmla="*/ 2147483647 h 749"/>
                  <a:gd name="T14" fmla="*/ 2037544794 w 401"/>
                  <a:gd name="T15" fmla="*/ 2147483647 h 749"/>
                  <a:gd name="T16" fmla="*/ 2147483647 w 401"/>
                  <a:gd name="T17" fmla="*/ 2147483647 h 749"/>
                  <a:gd name="T18" fmla="*/ 2147483647 w 401"/>
                  <a:gd name="T19" fmla="*/ 129140163 h 749"/>
                  <a:gd name="T20" fmla="*/ 2147483647 w 401"/>
                  <a:gd name="T21" fmla="*/ 846585513 h 749"/>
                  <a:gd name="T22" fmla="*/ 2147483647 w 401"/>
                  <a:gd name="T23" fmla="*/ 1621426491 h 749"/>
                  <a:gd name="T24" fmla="*/ 2147483647 w 401"/>
                  <a:gd name="T25" fmla="*/ 2147483647 h 749"/>
                  <a:gd name="T26" fmla="*/ 2147483647 w 401"/>
                  <a:gd name="T27" fmla="*/ 2147483647 h 749"/>
                  <a:gd name="T28" fmla="*/ 2147483647 w 401"/>
                  <a:gd name="T29" fmla="*/ 2147483647 h 749"/>
                  <a:gd name="T30" fmla="*/ 2147483647 w 401"/>
                  <a:gd name="T31" fmla="*/ 2147483647 h 749"/>
                  <a:gd name="T32" fmla="*/ 2147483647 w 401"/>
                  <a:gd name="T33" fmla="*/ 2147483647 h 749"/>
                  <a:gd name="T34" fmla="*/ 2147483647 w 401"/>
                  <a:gd name="T35" fmla="*/ 2147483647 h 749"/>
                  <a:gd name="T36" fmla="*/ 2147483647 w 401"/>
                  <a:gd name="T37" fmla="*/ 2147483647 h 749"/>
                  <a:gd name="T38" fmla="*/ 2147483647 w 401"/>
                  <a:gd name="T39" fmla="*/ 2147483647 h 7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01"/>
                  <a:gd name="T61" fmla="*/ 0 h 749"/>
                  <a:gd name="T62" fmla="*/ 401 w 401"/>
                  <a:gd name="T63" fmla="*/ 749 h 74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01" h="749">
                    <a:moveTo>
                      <a:pt x="0" y="539"/>
                    </a:moveTo>
                    <a:cubicBezTo>
                      <a:pt x="12" y="540"/>
                      <a:pt x="38" y="529"/>
                      <a:pt x="51" y="535"/>
                    </a:cubicBezTo>
                    <a:cubicBezTo>
                      <a:pt x="63" y="542"/>
                      <a:pt x="77" y="591"/>
                      <a:pt x="104" y="591"/>
                    </a:cubicBezTo>
                    <a:cubicBezTo>
                      <a:pt x="119" y="588"/>
                      <a:pt x="125" y="582"/>
                      <a:pt x="131" y="568"/>
                    </a:cubicBezTo>
                    <a:cubicBezTo>
                      <a:pt x="148" y="561"/>
                      <a:pt x="150" y="542"/>
                      <a:pt x="149" y="519"/>
                    </a:cubicBezTo>
                    <a:cubicBezTo>
                      <a:pt x="148" y="475"/>
                      <a:pt x="81" y="466"/>
                      <a:pt x="70" y="444"/>
                    </a:cubicBezTo>
                    <a:cubicBezTo>
                      <a:pt x="60" y="428"/>
                      <a:pt x="70" y="418"/>
                      <a:pt x="77" y="403"/>
                    </a:cubicBezTo>
                    <a:cubicBezTo>
                      <a:pt x="96" y="383"/>
                      <a:pt x="130" y="343"/>
                      <a:pt x="142" y="314"/>
                    </a:cubicBezTo>
                    <a:cubicBezTo>
                      <a:pt x="161" y="276"/>
                      <a:pt x="166" y="237"/>
                      <a:pt x="175" y="205"/>
                    </a:cubicBezTo>
                    <a:cubicBezTo>
                      <a:pt x="192" y="146"/>
                      <a:pt x="228" y="16"/>
                      <a:pt x="250" y="9"/>
                    </a:cubicBezTo>
                    <a:cubicBezTo>
                      <a:pt x="269" y="0"/>
                      <a:pt x="275" y="15"/>
                      <a:pt x="281" y="59"/>
                    </a:cubicBezTo>
                    <a:cubicBezTo>
                      <a:pt x="290" y="78"/>
                      <a:pt x="309" y="84"/>
                      <a:pt x="318" y="113"/>
                    </a:cubicBezTo>
                    <a:cubicBezTo>
                      <a:pt x="327" y="140"/>
                      <a:pt x="274" y="176"/>
                      <a:pt x="278" y="210"/>
                    </a:cubicBezTo>
                    <a:cubicBezTo>
                      <a:pt x="280" y="217"/>
                      <a:pt x="287" y="223"/>
                      <a:pt x="289" y="230"/>
                    </a:cubicBezTo>
                    <a:cubicBezTo>
                      <a:pt x="288" y="261"/>
                      <a:pt x="226" y="333"/>
                      <a:pt x="234" y="367"/>
                    </a:cubicBezTo>
                    <a:cubicBezTo>
                      <a:pt x="243" y="396"/>
                      <a:pt x="267" y="415"/>
                      <a:pt x="283" y="443"/>
                    </a:cubicBezTo>
                    <a:cubicBezTo>
                      <a:pt x="288" y="453"/>
                      <a:pt x="292" y="458"/>
                      <a:pt x="296" y="472"/>
                    </a:cubicBezTo>
                    <a:cubicBezTo>
                      <a:pt x="297" y="483"/>
                      <a:pt x="286" y="513"/>
                      <a:pt x="284" y="547"/>
                    </a:cubicBezTo>
                    <a:cubicBezTo>
                      <a:pt x="290" y="592"/>
                      <a:pt x="295" y="638"/>
                      <a:pt x="302" y="656"/>
                    </a:cubicBezTo>
                    <a:cubicBezTo>
                      <a:pt x="325" y="691"/>
                      <a:pt x="350" y="684"/>
                      <a:pt x="401" y="749"/>
                    </a:cubicBez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</p:grpSp>
        <p:grpSp>
          <p:nvGrpSpPr>
            <p:cNvPr id="19" name="Group 1441"/>
            <p:cNvGrpSpPr>
              <a:grpSpLocks/>
            </p:cNvGrpSpPr>
            <p:nvPr/>
          </p:nvGrpSpPr>
          <p:grpSpPr bwMode="auto">
            <a:xfrm>
              <a:off x="683859" y="1687578"/>
              <a:ext cx="2653313" cy="3766073"/>
              <a:chOff x="458" y="1144"/>
              <a:chExt cx="1777" cy="2553"/>
            </a:xfrm>
          </p:grpSpPr>
          <p:sp>
            <p:nvSpPr>
              <p:cNvPr id="412" name="Freeform 1241"/>
              <p:cNvSpPr>
                <a:spLocks/>
              </p:cNvSpPr>
              <p:nvPr/>
            </p:nvSpPr>
            <p:spPr bwMode="auto">
              <a:xfrm>
                <a:off x="596" y="1144"/>
                <a:ext cx="549" cy="1533"/>
              </a:xfrm>
              <a:custGeom>
                <a:avLst/>
                <a:gdLst>
                  <a:gd name="T0" fmla="*/ 1262703816 w 183"/>
                  <a:gd name="T1" fmla="*/ 0 h 511"/>
                  <a:gd name="T2" fmla="*/ 2147483647 w 183"/>
                  <a:gd name="T3" fmla="*/ 932678955 h 511"/>
                  <a:gd name="T4" fmla="*/ 2147483647 w 183"/>
                  <a:gd name="T5" fmla="*/ 1033121304 h 511"/>
                  <a:gd name="T6" fmla="*/ 2147483647 w 183"/>
                  <a:gd name="T7" fmla="*/ 1564030863 h 511"/>
                  <a:gd name="T8" fmla="*/ 2147483647 w 183"/>
                  <a:gd name="T9" fmla="*/ 2137987143 h 511"/>
                  <a:gd name="T10" fmla="*/ 2051893701 w 183"/>
                  <a:gd name="T11" fmla="*/ 2147483647 h 511"/>
                  <a:gd name="T12" fmla="*/ 1363146165 w 183"/>
                  <a:gd name="T13" fmla="*/ 2147483647 h 511"/>
                  <a:gd name="T14" fmla="*/ 875283327 w 183"/>
                  <a:gd name="T15" fmla="*/ 2147483647 h 511"/>
                  <a:gd name="T16" fmla="*/ 0 w 183"/>
                  <a:gd name="T17" fmla="*/ 2147483647 h 5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3"/>
                  <a:gd name="T28" fmla="*/ 0 h 511"/>
                  <a:gd name="T29" fmla="*/ 183 w 183"/>
                  <a:gd name="T30" fmla="*/ 511 h 5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3" h="511">
                    <a:moveTo>
                      <a:pt x="88" y="0"/>
                    </a:moveTo>
                    <a:cubicBezTo>
                      <a:pt x="109" y="1"/>
                      <a:pt x="148" y="42"/>
                      <a:pt x="153" y="65"/>
                    </a:cubicBezTo>
                    <a:cubicBezTo>
                      <a:pt x="154" y="68"/>
                      <a:pt x="155" y="70"/>
                      <a:pt x="155" y="72"/>
                    </a:cubicBezTo>
                    <a:cubicBezTo>
                      <a:pt x="162" y="87"/>
                      <a:pt x="169" y="99"/>
                      <a:pt x="175" y="109"/>
                    </a:cubicBezTo>
                    <a:cubicBezTo>
                      <a:pt x="183" y="122"/>
                      <a:pt x="182" y="136"/>
                      <a:pt x="174" y="149"/>
                    </a:cubicBezTo>
                    <a:cubicBezTo>
                      <a:pt x="165" y="164"/>
                      <a:pt x="150" y="188"/>
                      <a:pt x="143" y="209"/>
                    </a:cubicBezTo>
                    <a:cubicBezTo>
                      <a:pt x="120" y="249"/>
                      <a:pt x="105" y="293"/>
                      <a:pt x="95" y="326"/>
                    </a:cubicBezTo>
                    <a:cubicBezTo>
                      <a:pt x="91" y="373"/>
                      <a:pt x="78" y="419"/>
                      <a:pt x="61" y="441"/>
                    </a:cubicBezTo>
                    <a:cubicBezTo>
                      <a:pt x="40" y="472"/>
                      <a:pt x="19" y="497"/>
                      <a:pt x="0" y="511"/>
                    </a:cubicBez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13" name="Freeform 1242"/>
              <p:cNvSpPr>
                <a:spLocks/>
              </p:cNvSpPr>
              <p:nvPr/>
            </p:nvSpPr>
            <p:spPr bwMode="auto">
              <a:xfrm>
                <a:off x="536" y="3325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18 w 1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"/>
                  <a:gd name="T11" fmla="*/ 18 w 1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14" name="Freeform 1243"/>
              <p:cNvSpPr>
                <a:spLocks/>
              </p:cNvSpPr>
              <p:nvPr/>
            </p:nvSpPr>
            <p:spPr bwMode="auto">
              <a:xfrm>
                <a:off x="566" y="3313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3 w 18"/>
                  <a:gd name="T3" fmla="*/ 6 h 6"/>
                  <a:gd name="T4" fmla="*/ 18 w 1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"/>
                  <a:gd name="T11" fmla="*/ 18 w 1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">
                    <a:moveTo>
                      <a:pt x="0" y="6"/>
                    </a:moveTo>
                    <a:lnTo>
                      <a:pt x="3" y="6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15" name="Freeform 1244"/>
              <p:cNvSpPr>
                <a:spLocks/>
              </p:cNvSpPr>
              <p:nvPr/>
            </p:nvSpPr>
            <p:spPr bwMode="auto">
              <a:xfrm>
                <a:off x="596" y="3301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6 w 18"/>
                  <a:gd name="T3" fmla="*/ 3 h 6"/>
                  <a:gd name="T4" fmla="*/ 18 w 18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"/>
                  <a:gd name="T11" fmla="*/ 18 w 1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">
                    <a:moveTo>
                      <a:pt x="0" y="6"/>
                    </a:moveTo>
                    <a:lnTo>
                      <a:pt x="6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16" name="Freeform 1245"/>
              <p:cNvSpPr>
                <a:spLocks/>
              </p:cNvSpPr>
              <p:nvPr/>
            </p:nvSpPr>
            <p:spPr bwMode="auto">
              <a:xfrm>
                <a:off x="623" y="3286"/>
                <a:ext cx="18" cy="9"/>
              </a:xfrm>
              <a:custGeom>
                <a:avLst/>
                <a:gdLst>
                  <a:gd name="T0" fmla="*/ 0 w 18"/>
                  <a:gd name="T1" fmla="*/ 9 h 9"/>
                  <a:gd name="T2" fmla="*/ 9 w 18"/>
                  <a:gd name="T3" fmla="*/ 3 h 9"/>
                  <a:gd name="T4" fmla="*/ 18 w 18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9"/>
                  <a:gd name="T11" fmla="*/ 18 w 18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9">
                    <a:moveTo>
                      <a:pt x="0" y="9"/>
                    </a:moveTo>
                    <a:lnTo>
                      <a:pt x="9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17" name="Freeform 1246"/>
              <p:cNvSpPr>
                <a:spLocks/>
              </p:cNvSpPr>
              <p:nvPr/>
            </p:nvSpPr>
            <p:spPr bwMode="auto">
              <a:xfrm>
                <a:off x="653" y="3271"/>
                <a:ext cx="15" cy="9"/>
              </a:xfrm>
              <a:custGeom>
                <a:avLst/>
                <a:gdLst>
                  <a:gd name="T0" fmla="*/ 0 w 15"/>
                  <a:gd name="T1" fmla="*/ 9 h 9"/>
                  <a:gd name="T2" fmla="*/ 9 w 15"/>
                  <a:gd name="T3" fmla="*/ 3 h 9"/>
                  <a:gd name="T4" fmla="*/ 15 w 15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9"/>
                  <a:gd name="T11" fmla="*/ 15 w 15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9">
                    <a:moveTo>
                      <a:pt x="0" y="9"/>
                    </a:moveTo>
                    <a:lnTo>
                      <a:pt x="9" y="3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18" name="Freeform 1247"/>
              <p:cNvSpPr>
                <a:spLocks/>
              </p:cNvSpPr>
              <p:nvPr/>
            </p:nvSpPr>
            <p:spPr bwMode="auto">
              <a:xfrm>
                <a:off x="680" y="3256"/>
                <a:ext cx="15" cy="9"/>
              </a:xfrm>
              <a:custGeom>
                <a:avLst/>
                <a:gdLst>
                  <a:gd name="T0" fmla="*/ 0 w 15"/>
                  <a:gd name="T1" fmla="*/ 9 h 9"/>
                  <a:gd name="T2" fmla="*/ 12 w 15"/>
                  <a:gd name="T3" fmla="*/ 3 h 9"/>
                  <a:gd name="T4" fmla="*/ 15 w 15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9"/>
                  <a:gd name="T11" fmla="*/ 15 w 15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9">
                    <a:moveTo>
                      <a:pt x="0" y="9"/>
                    </a:moveTo>
                    <a:lnTo>
                      <a:pt x="12" y="3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19" name="Freeform 1248"/>
              <p:cNvSpPr>
                <a:spLocks/>
              </p:cNvSpPr>
              <p:nvPr/>
            </p:nvSpPr>
            <p:spPr bwMode="auto">
              <a:xfrm>
                <a:off x="707" y="3238"/>
                <a:ext cx="15" cy="9"/>
              </a:xfrm>
              <a:custGeom>
                <a:avLst/>
                <a:gdLst>
                  <a:gd name="T0" fmla="*/ 0 w 15"/>
                  <a:gd name="T1" fmla="*/ 9 h 9"/>
                  <a:gd name="T2" fmla="*/ 12 w 15"/>
                  <a:gd name="T3" fmla="*/ 0 h 9"/>
                  <a:gd name="T4" fmla="*/ 15 w 15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9"/>
                  <a:gd name="T11" fmla="*/ 15 w 15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9">
                    <a:moveTo>
                      <a:pt x="0" y="9"/>
                    </a:moveTo>
                    <a:lnTo>
                      <a:pt x="12" y="0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20" name="Freeform 1249"/>
              <p:cNvSpPr>
                <a:spLocks/>
              </p:cNvSpPr>
              <p:nvPr/>
            </p:nvSpPr>
            <p:spPr bwMode="auto">
              <a:xfrm>
                <a:off x="731" y="3217"/>
                <a:ext cx="15" cy="12"/>
              </a:xfrm>
              <a:custGeom>
                <a:avLst/>
                <a:gdLst>
                  <a:gd name="T0" fmla="*/ 0 w 15"/>
                  <a:gd name="T1" fmla="*/ 12 h 12"/>
                  <a:gd name="T2" fmla="*/ 12 w 15"/>
                  <a:gd name="T3" fmla="*/ 3 h 12"/>
                  <a:gd name="T4" fmla="*/ 15 w 15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2"/>
                  <a:gd name="T11" fmla="*/ 15 w 15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2">
                    <a:moveTo>
                      <a:pt x="0" y="12"/>
                    </a:moveTo>
                    <a:lnTo>
                      <a:pt x="12" y="3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21" name="Freeform 1250"/>
              <p:cNvSpPr>
                <a:spLocks/>
              </p:cNvSpPr>
              <p:nvPr/>
            </p:nvSpPr>
            <p:spPr bwMode="auto">
              <a:xfrm>
                <a:off x="755" y="3193"/>
                <a:ext cx="12" cy="15"/>
              </a:xfrm>
              <a:custGeom>
                <a:avLst/>
                <a:gdLst>
                  <a:gd name="T0" fmla="*/ 0 w 12"/>
                  <a:gd name="T1" fmla="*/ 15 h 15"/>
                  <a:gd name="T2" fmla="*/ 9 w 12"/>
                  <a:gd name="T3" fmla="*/ 6 h 15"/>
                  <a:gd name="T4" fmla="*/ 12 w 12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5"/>
                  <a:gd name="T11" fmla="*/ 12 w 12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5">
                    <a:moveTo>
                      <a:pt x="0" y="15"/>
                    </a:moveTo>
                    <a:lnTo>
                      <a:pt x="9" y="6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22" name="Freeform 1251"/>
              <p:cNvSpPr>
                <a:spLocks/>
              </p:cNvSpPr>
              <p:nvPr/>
            </p:nvSpPr>
            <p:spPr bwMode="auto">
              <a:xfrm>
                <a:off x="776" y="3169"/>
                <a:ext cx="9" cy="15"/>
              </a:xfrm>
              <a:custGeom>
                <a:avLst/>
                <a:gdLst>
                  <a:gd name="T0" fmla="*/ 0 w 9"/>
                  <a:gd name="T1" fmla="*/ 15 h 15"/>
                  <a:gd name="T2" fmla="*/ 6 w 9"/>
                  <a:gd name="T3" fmla="*/ 9 h 15"/>
                  <a:gd name="T4" fmla="*/ 9 w 9"/>
                  <a:gd name="T5" fmla="*/ 3 h 15"/>
                  <a:gd name="T6" fmla="*/ 9 w 9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5"/>
                  <a:gd name="T14" fmla="*/ 9 w 9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5">
                    <a:moveTo>
                      <a:pt x="0" y="15"/>
                    </a:moveTo>
                    <a:lnTo>
                      <a:pt x="6" y="9"/>
                    </a:lnTo>
                    <a:lnTo>
                      <a:pt x="9" y="3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23" name="Freeform 1252"/>
              <p:cNvSpPr>
                <a:spLocks/>
              </p:cNvSpPr>
              <p:nvPr/>
            </p:nvSpPr>
            <p:spPr bwMode="auto">
              <a:xfrm>
                <a:off x="791" y="3142"/>
                <a:ext cx="9" cy="18"/>
              </a:xfrm>
              <a:custGeom>
                <a:avLst/>
                <a:gdLst>
                  <a:gd name="T0" fmla="*/ 0 w 9"/>
                  <a:gd name="T1" fmla="*/ 18 h 18"/>
                  <a:gd name="T2" fmla="*/ 3 w 9"/>
                  <a:gd name="T3" fmla="*/ 12 h 18"/>
                  <a:gd name="T4" fmla="*/ 6 w 9"/>
                  <a:gd name="T5" fmla="*/ 3 h 18"/>
                  <a:gd name="T6" fmla="*/ 9 w 9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8"/>
                  <a:gd name="T14" fmla="*/ 9 w 9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8">
                    <a:moveTo>
                      <a:pt x="0" y="18"/>
                    </a:moveTo>
                    <a:lnTo>
                      <a:pt x="3" y="12"/>
                    </a:lnTo>
                    <a:lnTo>
                      <a:pt x="6" y="3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24" name="Freeform 1253"/>
              <p:cNvSpPr>
                <a:spLocks/>
              </p:cNvSpPr>
              <p:nvPr/>
            </p:nvSpPr>
            <p:spPr bwMode="auto">
              <a:xfrm>
                <a:off x="803" y="3109"/>
                <a:ext cx="6" cy="21"/>
              </a:xfrm>
              <a:custGeom>
                <a:avLst/>
                <a:gdLst>
                  <a:gd name="T0" fmla="*/ 0 w 6"/>
                  <a:gd name="T1" fmla="*/ 21 h 21"/>
                  <a:gd name="T2" fmla="*/ 3 w 6"/>
                  <a:gd name="T3" fmla="*/ 18 h 21"/>
                  <a:gd name="T4" fmla="*/ 3 w 6"/>
                  <a:gd name="T5" fmla="*/ 12 h 21"/>
                  <a:gd name="T6" fmla="*/ 6 w 6"/>
                  <a:gd name="T7" fmla="*/ 6 h 21"/>
                  <a:gd name="T8" fmla="*/ 6 w 6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1"/>
                  <a:gd name="T17" fmla="*/ 6 w 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1">
                    <a:moveTo>
                      <a:pt x="0" y="21"/>
                    </a:moveTo>
                    <a:lnTo>
                      <a:pt x="3" y="18"/>
                    </a:lnTo>
                    <a:lnTo>
                      <a:pt x="3" y="12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25" name="Freeform 1254"/>
              <p:cNvSpPr>
                <a:spLocks/>
              </p:cNvSpPr>
              <p:nvPr/>
            </p:nvSpPr>
            <p:spPr bwMode="auto">
              <a:xfrm>
                <a:off x="809" y="3079"/>
                <a:ext cx="0" cy="21"/>
              </a:xfrm>
              <a:custGeom>
                <a:avLst/>
                <a:gdLst>
                  <a:gd name="T0" fmla="*/ 21 h 21"/>
                  <a:gd name="T1" fmla="*/ 15 h 21"/>
                  <a:gd name="T2" fmla="*/ 6 h 21"/>
                  <a:gd name="T3" fmla="*/ 0 h 2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21"/>
                  <a:gd name="T9" fmla="*/ 21 h 2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21">
                    <a:moveTo>
                      <a:pt x="0" y="21"/>
                    </a:moveTo>
                    <a:lnTo>
                      <a:pt x="0" y="15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26" name="Freeform 1255"/>
              <p:cNvSpPr>
                <a:spLocks/>
              </p:cNvSpPr>
              <p:nvPr/>
            </p:nvSpPr>
            <p:spPr bwMode="auto">
              <a:xfrm>
                <a:off x="803" y="3049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6 w 6"/>
                  <a:gd name="T3" fmla="*/ 15 h 18"/>
                  <a:gd name="T4" fmla="*/ 3 w 6"/>
                  <a:gd name="T5" fmla="*/ 6 h 18"/>
                  <a:gd name="T6" fmla="*/ 0 w 6"/>
                  <a:gd name="T7" fmla="*/ 0 h 18"/>
                  <a:gd name="T8" fmla="*/ 0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8"/>
                  <a:gd name="T17" fmla="*/ 6 w 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8">
                    <a:moveTo>
                      <a:pt x="6" y="18"/>
                    </a:moveTo>
                    <a:lnTo>
                      <a:pt x="6" y="15"/>
                    </a:lnTo>
                    <a:lnTo>
                      <a:pt x="3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27" name="Freeform 1256"/>
              <p:cNvSpPr>
                <a:spLocks/>
              </p:cNvSpPr>
              <p:nvPr/>
            </p:nvSpPr>
            <p:spPr bwMode="auto">
              <a:xfrm>
                <a:off x="794" y="3019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6 w 6"/>
                  <a:gd name="T3" fmla="*/ 15 h 18"/>
                  <a:gd name="T4" fmla="*/ 3 w 6"/>
                  <a:gd name="T5" fmla="*/ 6 h 18"/>
                  <a:gd name="T6" fmla="*/ 0 w 6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8"/>
                  <a:gd name="T14" fmla="*/ 6 w 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8">
                    <a:moveTo>
                      <a:pt x="6" y="18"/>
                    </a:moveTo>
                    <a:lnTo>
                      <a:pt x="6" y="15"/>
                    </a:lnTo>
                    <a:lnTo>
                      <a:pt x="3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28" name="Freeform 1257"/>
              <p:cNvSpPr>
                <a:spLocks/>
              </p:cNvSpPr>
              <p:nvPr/>
            </p:nvSpPr>
            <p:spPr bwMode="auto">
              <a:xfrm>
                <a:off x="779" y="2989"/>
                <a:ext cx="9" cy="18"/>
              </a:xfrm>
              <a:custGeom>
                <a:avLst/>
                <a:gdLst>
                  <a:gd name="T0" fmla="*/ 9 w 9"/>
                  <a:gd name="T1" fmla="*/ 18 h 18"/>
                  <a:gd name="T2" fmla="*/ 6 w 9"/>
                  <a:gd name="T3" fmla="*/ 12 h 18"/>
                  <a:gd name="T4" fmla="*/ 0 w 9"/>
                  <a:gd name="T5" fmla="*/ 3 h 18"/>
                  <a:gd name="T6" fmla="*/ 0 w 9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8"/>
                  <a:gd name="T14" fmla="*/ 9 w 9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8">
                    <a:moveTo>
                      <a:pt x="9" y="18"/>
                    </a:moveTo>
                    <a:lnTo>
                      <a:pt x="6" y="12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29" name="Freeform 1258"/>
              <p:cNvSpPr>
                <a:spLocks/>
              </p:cNvSpPr>
              <p:nvPr/>
            </p:nvSpPr>
            <p:spPr bwMode="auto">
              <a:xfrm>
                <a:off x="767" y="2962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3 w 6"/>
                  <a:gd name="T3" fmla="*/ 12 h 18"/>
                  <a:gd name="T4" fmla="*/ 3 w 6"/>
                  <a:gd name="T5" fmla="*/ 12 h 18"/>
                  <a:gd name="T6" fmla="*/ 0 w 6"/>
                  <a:gd name="T7" fmla="*/ 6 h 18"/>
                  <a:gd name="T8" fmla="*/ 0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8"/>
                  <a:gd name="T17" fmla="*/ 6 w 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8">
                    <a:moveTo>
                      <a:pt x="6" y="18"/>
                    </a:moveTo>
                    <a:lnTo>
                      <a:pt x="3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30" name="Freeform 1259"/>
              <p:cNvSpPr>
                <a:spLocks/>
              </p:cNvSpPr>
              <p:nvPr/>
            </p:nvSpPr>
            <p:spPr bwMode="auto">
              <a:xfrm>
                <a:off x="761" y="2932"/>
                <a:ext cx="3" cy="18"/>
              </a:xfrm>
              <a:custGeom>
                <a:avLst/>
                <a:gdLst>
                  <a:gd name="T0" fmla="*/ 3 w 3"/>
                  <a:gd name="T1" fmla="*/ 18 h 18"/>
                  <a:gd name="T2" fmla="*/ 3 w 3"/>
                  <a:gd name="T3" fmla="*/ 15 h 18"/>
                  <a:gd name="T4" fmla="*/ 3 w 3"/>
                  <a:gd name="T5" fmla="*/ 9 h 18"/>
                  <a:gd name="T6" fmla="*/ 0 w 3"/>
                  <a:gd name="T7" fmla="*/ 3 h 18"/>
                  <a:gd name="T8" fmla="*/ 0 w 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8"/>
                  <a:gd name="T17" fmla="*/ 3 w 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8">
                    <a:moveTo>
                      <a:pt x="3" y="18"/>
                    </a:moveTo>
                    <a:lnTo>
                      <a:pt x="3" y="15"/>
                    </a:lnTo>
                    <a:lnTo>
                      <a:pt x="3" y="9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31" name="Freeform 1260"/>
              <p:cNvSpPr>
                <a:spLocks/>
              </p:cNvSpPr>
              <p:nvPr/>
            </p:nvSpPr>
            <p:spPr bwMode="auto">
              <a:xfrm>
                <a:off x="764" y="2899"/>
                <a:ext cx="3" cy="21"/>
              </a:xfrm>
              <a:custGeom>
                <a:avLst/>
                <a:gdLst>
                  <a:gd name="T0" fmla="*/ 0 w 3"/>
                  <a:gd name="T1" fmla="*/ 21 h 21"/>
                  <a:gd name="T2" fmla="*/ 0 w 3"/>
                  <a:gd name="T3" fmla="*/ 18 h 21"/>
                  <a:gd name="T4" fmla="*/ 0 w 3"/>
                  <a:gd name="T5" fmla="*/ 12 h 21"/>
                  <a:gd name="T6" fmla="*/ 0 w 3"/>
                  <a:gd name="T7" fmla="*/ 6 h 21"/>
                  <a:gd name="T8" fmla="*/ 3 w 3"/>
                  <a:gd name="T9" fmla="*/ 0 h 21"/>
                  <a:gd name="T10" fmla="*/ 3 w 3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1"/>
                  <a:gd name="T20" fmla="*/ 3 w 3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1">
                    <a:moveTo>
                      <a:pt x="0" y="21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32" name="Freeform 1261"/>
              <p:cNvSpPr>
                <a:spLocks/>
              </p:cNvSpPr>
              <p:nvPr/>
            </p:nvSpPr>
            <p:spPr bwMode="auto">
              <a:xfrm>
                <a:off x="770" y="2872"/>
                <a:ext cx="9" cy="15"/>
              </a:xfrm>
              <a:custGeom>
                <a:avLst/>
                <a:gdLst>
                  <a:gd name="T0" fmla="*/ 0 w 9"/>
                  <a:gd name="T1" fmla="*/ 15 h 15"/>
                  <a:gd name="T2" fmla="*/ 3 w 9"/>
                  <a:gd name="T3" fmla="*/ 12 h 15"/>
                  <a:gd name="T4" fmla="*/ 3 w 9"/>
                  <a:gd name="T5" fmla="*/ 6 h 15"/>
                  <a:gd name="T6" fmla="*/ 9 w 9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5"/>
                  <a:gd name="T14" fmla="*/ 9 w 9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5">
                    <a:moveTo>
                      <a:pt x="0" y="15"/>
                    </a:moveTo>
                    <a:lnTo>
                      <a:pt x="3" y="12"/>
                    </a:lnTo>
                    <a:lnTo>
                      <a:pt x="3" y="6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33" name="Freeform 1262"/>
              <p:cNvSpPr>
                <a:spLocks/>
              </p:cNvSpPr>
              <p:nvPr/>
            </p:nvSpPr>
            <p:spPr bwMode="auto">
              <a:xfrm>
                <a:off x="785" y="2845"/>
                <a:ext cx="12" cy="15"/>
              </a:xfrm>
              <a:custGeom>
                <a:avLst/>
                <a:gdLst>
                  <a:gd name="T0" fmla="*/ 0 w 12"/>
                  <a:gd name="T1" fmla="*/ 15 h 15"/>
                  <a:gd name="T2" fmla="*/ 0 w 12"/>
                  <a:gd name="T3" fmla="*/ 15 h 15"/>
                  <a:gd name="T4" fmla="*/ 9 w 12"/>
                  <a:gd name="T5" fmla="*/ 6 h 15"/>
                  <a:gd name="T6" fmla="*/ 12 w 12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5"/>
                  <a:gd name="T14" fmla="*/ 12 w 12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5">
                    <a:moveTo>
                      <a:pt x="0" y="15"/>
                    </a:moveTo>
                    <a:lnTo>
                      <a:pt x="0" y="15"/>
                    </a:lnTo>
                    <a:lnTo>
                      <a:pt x="9" y="6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34" name="Freeform 1263"/>
              <p:cNvSpPr>
                <a:spLocks/>
              </p:cNvSpPr>
              <p:nvPr/>
            </p:nvSpPr>
            <p:spPr bwMode="auto">
              <a:xfrm>
                <a:off x="806" y="2824"/>
                <a:ext cx="15" cy="12"/>
              </a:xfrm>
              <a:custGeom>
                <a:avLst/>
                <a:gdLst>
                  <a:gd name="T0" fmla="*/ 0 w 15"/>
                  <a:gd name="T1" fmla="*/ 12 h 12"/>
                  <a:gd name="T2" fmla="*/ 3 w 15"/>
                  <a:gd name="T3" fmla="*/ 9 h 12"/>
                  <a:gd name="T4" fmla="*/ 12 w 15"/>
                  <a:gd name="T5" fmla="*/ 0 h 12"/>
                  <a:gd name="T6" fmla="*/ 15 w 15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2"/>
                  <a:gd name="T14" fmla="*/ 15 w 15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2">
                    <a:moveTo>
                      <a:pt x="0" y="12"/>
                    </a:moveTo>
                    <a:lnTo>
                      <a:pt x="3" y="9"/>
                    </a:lnTo>
                    <a:lnTo>
                      <a:pt x="12" y="0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35" name="Freeform 1264"/>
              <p:cNvSpPr>
                <a:spLocks/>
              </p:cNvSpPr>
              <p:nvPr/>
            </p:nvSpPr>
            <p:spPr bwMode="auto">
              <a:xfrm>
                <a:off x="830" y="2803"/>
                <a:ext cx="15" cy="12"/>
              </a:xfrm>
              <a:custGeom>
                <a:avLst/>
                <a:gdLst>
                  <a:gd name="T0" fmla="*/ 0 w 15"/>
                  <a:gd name="T1" fmla="*/ 12 h 12"/>
                  <a:gd name="T2" fmla="*/ 9 w 15"/>
                  <a:gd name="T3" fmla="*/ 6 h 12"/>
                  <a:gd name="T4" fmla="*/ 15 w 15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2"/>
                  <a:gd name="T11" fmla="*/ 15 w 15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2">
                    <a:moveTo>
                      <a:pt x="0" y="12"/>
                    </a:moveTo>
                    <a:lnTo>
                      <a:pt x="9" y="6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36" name="Freeform 1265"/>
              <p:cNvSpPr>
                <a:spLocks/>
              </p:cNvSpPr>
              <p:nvPr/>
            </p:nvSpPr>
            <p:spPr bwMode="auto">
              <a:xfrm>
                <a:off x="854" y="2782"/>
                <a:ext cx="15" cy="12"/>
              </a:xfrm>
              <a:custGeom>
                <a:avLst/>
                <a:gdLst>
                  <a:gd name="T0" fmla="*/ 0 w 15"/>
                  <a:gd name="T1" fmla="*/ 12 h 12"/>
                  <a:gd name="T2" fmla="*/ 3 w 15"/>
                  <a:gd name="T3" fmla="*/ 9 h 12"/>
                  <a:gd name="T4" fmla="*/ 15 w 15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2"/>
                  <a:gd name="T11" fmla="*/ 15 w 15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2">
                    <a:moveTo>
                      <a:pt x="0" y="12"/>
                    </a:moveTo>
                    <a:lnTo>
                      <a:pt x="3" y="9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37" name="Freeform 1266"/>
              <p:cNvSpPr>
                <a:spLocks/>
              </p:cNvSpPr>
              <p:nvPr/>
            </p:nvSpPr>
            <p:spPr bwMode="auto">
              <a:xfrm>
                <a:off x="878" y="2761"/>
                <a:ext cx="15" cy="15"/>
              </a:xfrm>
              <a:custGeom>
                <a:avLst/>
                <a:gdLst>
                  <a:gd name="T0" fmla="*/ 0 w 15"/>
                  <a:gd name="T1" fmla="*/ 15 h 15"/>
                  <a:gd name="T2" fmla="*/ 3 w 15"/>
                  <a:gd name="T3" fmla="*/ 12 h 15"/>
                  <a:gd name="T4" fmla="*/ 12 w 15"/>
                  <a:gd name="T5" fmla="*/ 3 h 15"/>
                  <a:gd name="T6" fmla="*/ 15 w 15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5"/>
                  <a:gd name="T14" fmla="*/ 15 w 15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5">
                    <a:moveTo>
                      <a:pt x="0" y="15"/>
                    </a:moveTo>
                    <a:lnTo>
                      <a:pt x="3" y="12"/>
                    </a:lnTo>
                    <a:lnTo>
                      <a:pt x="12" y="3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38" name="Freeform 1267"/>
              <p:cNvSpPr>
                <a:spLocks/>
              </p:cNvSpPr>
              <p:nvPr/>
            </p:nvSpPr>
            <p:spPr bwMode="auto">
              <a:xfrm>
                <a:off x="902" y="2740"/>
                <a:ext cx="12" cy="15"/>
              </a:xfrm>
              <a:custGeom>
                <a:avLst/>
                <a:gdLst>
                  <a:gd name="T0" fmla="*/ 0 w 12"/>
                  <a:gd name="T1" fmla="*/ 15 h 15"/>
                  <a:gd name="T2" fmla="*/ 0 w 12"/>
                  <a:gd name="T3" fmla="*/ 15 h 15"/>
                  <a:gd name="T4" fmla="*/ 9 w 12"/>
                  <a:gd name="T5" fmla="*/ 3 h 15"/>
                  <a:gd name="T6" fmla="*/ 12 w 12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5"/>
                  <a:gd name="T14" fmla="*/ 12 w 12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5">
                    <a:moveTo>
                      <a:pt x="0" y="15"/>
                    </a:moveTo>
                    <a:lnTo>
                      <a:pt x="0" y="15"/>
                    </a:lnTo>
                    <a:lnTo>
                      <a:pt x="9" y="3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39" name="Freeform 1268"/>
              <p:cNvSpPr>
                <a:spLocks/>
              </p:cNvSpPr>
              <p:nvPr/>
            </p:nvSpPr>
            <p:spPr bwMode="auto">
              <a:xfrm>
                <a:off x="923" y="2719"/>
                <a:ext cx="15" cy="15"/>
              </a:xfrm>
              <a:custGeom>
                <a:avLst/>
                <a:gdLst>
                  <a:gd name="T0" fmla="*/ 0 w 15"/>
                  <a:gd name="T1" fmla="*/ 15 h 15"/>
                  <a:gd name="T2" fmla="*/ 9 w 15"/>
                  <a:gd name="T3" fmla="*/ 6 h 15"/>
                  <a:gd name="T4" fmla="*/ 15 w 15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5"/>
                  <a:gd name="T11" fmla="*/ 15 w 15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5">
                    <a:moveTo>
                      <a:pt x="0" y="15"/>
                    </a:moveTo>
                    <a:lnTo>
                      <a:pt x="9" y="6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40" name="Freeform 1269"/>
              <p:cNvSpPr>
                <a:spLocks/>
              </p:cNvSpPr>
              <p:nvPr/>
            </p:nvSpPr>
            <p:spPr bwMode="auto">
              <a:xfrm>
                <a:off x="944" y="2695"/>
                <a:ext cx="15" cy="15"/>
              </a:xfrm>
              <a:custGeom>
                <a:avLst/>
                <a:gdLst>
                  <a:gd name="T0" fmla="*/ 0 w 15"/>
                  <a:gd name="T1" fmla="*/ 15 h 15"/>
                  <a:gd name="T2" fmla="*/ 9 w 15"/>
                  <a:gd name="T3" fmla="*/ 6 h 15"/>
                  <a:gd name="T4" fmla="*/ 15 w 15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5"/>
                  <a:gd name="T11" fmla="*/ 15 w 15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5">
                    <a:moveTo>
                      <a:pt x="0" y="15"/>
                    </a:moveTo>
                    <a:lnTo>
                      <a:pt x="9" y="6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41" name="Freeform 1270"/>
              <p:cNvSpPr>
                <a:spLocks/>
              </p:cNvSpPr>
              <p:nvPr/>
            </p:nvSpPr>
            <p:spPr bwMode="auto">
              <a:xfrm>
                <a:off x="965" y="2668"/>
                <a:ext cx="9" cy="18"/>
              </a:xfrm>
              <a:custGeom>
                <a:avLst/>
                <a:gdLst>
                  <a:gd name="T0" fmla="*/ 0 w 9"/>
                  <a:gd name="T1" fmla="*/ 18 h 18"/>
                  <a:gd name="T2" fmla="*/ 6 w 9"/>
                  <a:gd name="T3" fmla="*/ 9 h 18"/>
                  <a:gd name="T4" fmla="*/ 9 w 9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8"/>
                  <a:gd name="T11" fmla="*/ 9 w 9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8">
                    <a:moveTo>
                      <a:pt x="0" y="18"/>
                    </a:moveTo>
                    <a:lnTo>
                      <a:pt x="6" y="9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42" name="Freeform 1271"/>
              <p:cNvSpPr>
                <a:spLocks/>
              </p:cNvSpPr>
              <p:nvPr/>
            </p:nvSpPr>
            <p:spPr bwMode="auto">
              <a:xfrm>
                <a:off x="980" y="2641"/>
                <a:ext cx="9" cy="18"/>
              </a:xfrm>
              <a:custGeom>
                <a:avLst/>
                <a:gdLst>
                  <a:gd name="T0" fmla="*/ 0 w 9"/>
                  <a:gd name="T1" fmla="*/ 18 h 18"/>
                  <a:gd name="T2" fmla="*/ 3 w 9"/>
                  <a:gd name="T3" fmla="*/ 15 h 18"/>
                  <a:gd name="T4" fmla="*/ 6 w 9"/>
                  <a:gd name="T5" fmla="*/ 6 h 18"/>
                  <a:gd name="T6" fmla="*/ 9 w 9"/>
                  <a:gd name="T7" fmla="*/ 0 h 18"/>
                  <a:gd name="T8" fmla="*/ 9 w 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8"/>
                  <a:gd name="T17" fmla="*/ 9 w 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8">
                    <a:moveTo>
                      <a:pt x="0" y="18"/>
                    </a:moveTo>
                    <a:lnTo>
                      <a:pt x="3" y="15"/>
                    </a:lnTo>
                    <a:lnTo>
                      <a:pt x="6" y="6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43" name="Freeform 1272"/>
              <p:cNvSpPr>
                <a:spLocks/>
              </p:cNvSpPr>
              <p:nvPr/>
            </p:nvSpPr>
            <p:spPr bwMode="auto">
              <a:xfrm>
                <a:off x="995" y="2611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3 w 6"/>
                  <a:gd name="T3" fmla="*/ 9 h 18"/>
                  <a:gd name="T4" fmla="*/ 6 w 6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8"/>
                  <a:gd name="T11" fmla="*/ 6 w 6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8">
                    <a:moveTo>
                      <a:pt x="0" y="18"/>
                    </a:moveTo>
                    <a:lnTo>
                      <a:pt x="3" y="9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44" name="Freeform 1273"/>
              <p:cNvSpPr>
                <a:spLocks/>
              </p:cNvSpPr>
              <p:nvPr/>
            </p:nvSpPr>
            <p:spPr bwMode="auto">
              <a:xfrm>
                <a:off x="1007" y="2581"/>
                <a:ext cx="3" cy="18"/>
              </a:xfrm>
              <a:custGeom>
                <a:avLst/>
                <a:gdLst>
                  <a:gd name="T0" fmla="*/ 0 w 3"/>
                  <a:gd name="T1" fmla="*/ 18 h 18"/>
                  <a:gd name="T2" fmla="*/ 0 w 3"/>
                  <a:gd name="T3" fmla="*/ 12 h 18"/>
                  <a:gd name="T4" fmla="*/ 3 w 3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8"/>
                  <a:gd name="T11" fmla="*/ 3 w 3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8">
                    <a:moveTo>
                      <a:pt x="0" y="18"/>
                    </a:moveTo>
                    <a:lnTo>
                      <a:pt x="0" y="12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45" name="Freeform 1274"/>
              <p:cNvSpPr>
                <a:spLocks/>
              </p:cNvSpPr>
              <p:nvPr/>
            </p:nvSpPr>
            <p:spPr bwMode="auto">
              <a:xfrm>
                <a:off x="1013" y="2551"/>
                <a:ext cx="3" cy="18"/>
              </a:xfrm>
              <a:custGeom>
                <a:avLst/>
                <a:gdLst>
                  <a:gd name="T0" fmla="*/ 0 w 3"/>
                  <a:gd name="T1" fmla="*/ 18 h 18"/>
                  <a:gd name="T2" fmla="*/ 0 w 3"/>
                  <a:gd name="T3" fmla="*/ 15 h 18"/>
                  <a:gd name="T4" fmla="*/ 3 w 3"/>
                  <a:gd name="T5" fmla="*/ 3 h 18"/>
                  <a:gd name="T6" fmla="*/ 3 w 3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8"/>
                  <a:gd name="T14" fmla="*/ 3 w 3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8">
                    <a:moveTo>
                      <a:pt x="0" y="18"/>
                    </a:moveTo>
                    <a:lnTo>
                      <a:pt x="0" y="15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46" name="Freeform 1275"/>
              <p:cNvSpPr>
                <a:spLocks/>
              </p:cNvSpPr>
              <p:nvPr/>
            </p:nvSpPr>
            <p:spPr bwMode="auto">
              <a:xfrm>
                <a:off x="1013" y="2518"/>
                <a:ext cx="3" cy="21"/>
              </a:xfrm>
              <a:custGeom>
                <a:avLst/>
                <a:gdLst>
                  <a:gd name="T0" fmla="*/ 3 w 3"/>
                  <a:gd name="T1" fmla="*/ 21 h 21"/>
                  <a:gd name="T2" fmla="*/ 3 w 3"/>
                  <a:gd name="T3" fmla="*/ 15 h 21"/>
                  <a:gd name="T4" fmla="*/ 0 w 3"/>
                  <a:gd name="T5" fmla="*/ 6 h 21"/>
                  <a:gd name="T6" fmla="*/ 0 w 3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1"/>
                  <a:gd name="T14" fmla="*/ 3 w 3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1">
                    <a:moveTo>
                      <a:pt x="3" y="21"/>
                    </a:moveTo>
                    <a:lnTo>
                      <a:pt x="3" y="15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47" name="Freeform 1276"/>
              <p:cNvSpPr>
                <a:spLocks/>
              </p:cNvSpPr>
              <p:nvPr/>
            </p:nvSpPr>
            <p:spPr bwMode="auto">
              <a:xfrm>
                <a:off x="1007" y="2488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3 w 6"/>
                  <a:gd name="T3" fmla="*/ 15 h 18"/>
                  <a:gd name="T4" fmla="*/ 3 w 6"/>
                  <a:gd name="T5" fmla="*/ 6 h 18"/>
                  <a:gd name="T6" fmla="*/ 0 w 6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8"/>
                  <a:gd name="T14" fmla="*/ 6 w 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8">
                    <a:moveTo>
                      <a:pt x="6" y="18"/>
                    </a:moveTo>
                    <a:lnTo>
                      <a:pt x="3" y="15"/>
                    </a:lnTo>
                    <a:lnTo>
                      <a:pt x="3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48" name="Freeform 1277"/>
              <p:cNvSpPr>
                <a:spLocks/>
              </p:cNvSpPr>
              <p:nvPr/>
            </p:nvSpPr>
            <p:spPr bwMode="auto">
              <a:xfrm>
                <a:off x="995" y="2458"/>
                <a:ext cx="9" cy="18"/>
              </a:xfrm>
              <a:custGeom>
                <a:avLst/>
                <a:gdLst>
                  <a:gd name="T0" fmla="*/ 9 w 9"/>
                  <a:gd name="T1" fmla="*/ 18 h 18"/>
                  <a:gd name="T2" fmla="*/ 9 w 9"/>
                  <a:gd name="T3" fmla="*/ 18 h 18"/>
                  <a:gd name="T4" fmla="*/ 6 w 9"/>
                  <a:gd name="T5" fmla="*/ 9 h 18"/>
                  <a:gd name="T6" fmla="*/ 3 w 9"/>
                  <a:gd name="T7" fmla="*/ 3 h 18"/>
                  <a:gd name="T8" fmla="*/ 0 w 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8"/>
                  <a:gd name="T17" fmla="*/ 9 w 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8">
                    <a:moveTo>
                      <a:pt x="9" y="18"/>
                    </a:moveTo>
                    <a:lnTo>
                      <a:pt x="9" y="18"/>
                    </a:lnTo>
                    <a:lnTo>
                      <a:pt x="6" y="9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49" name="Freeform 1278"/>
              <p:cNvSpPr>
                <a:spLocks/>
              </p:cNvSpPr>
              <p:nvPr/>
            </p:nvSpPr>
            <p:spPr bwMode="auto">
              <a:xfrm>
                <a:off x="983" y="2431"/>
                <a:ext cx="9" cy="18"/>
              </a:xfrm>
              <a:custGeom>
                <a:avLst/>
                <a:gdLst>
                  <a:gd name="T0" fmla="*/ 9 w 9"/>
                  <a:gd name="T1" fmla="*/ 18 h 18"/>
                  <a:gd name="T2" fmla="*/ 0 w 9"/>
                  <a:gd name="T3" fmla="*/ 0 h 18"/>
                  <a:gd name="T4" fmla="*/ 0 w 9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8"/>
                  <a:gd name="T11" fmla="*/ 9 w 9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8">
                    <a:moveTo>
                      <a:pt x="9" y="18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50" name="Freeform 1279"/>
              <p:cNvSpPr>
                <a:spLocks/>
              </p:cNvSpPr>
              <p:nvPr/>
            </p:nvSpPr>
            <p:spPr bwMode="auto">
              <a:xfrm>
                <a:off x="968" y="2401"/>
                <a:ext cx="9" cy="18"/>
              </a:xfrm>
              <a:custGeom>
                <a:avLst/>
                <a:gdLst>
                  <a:gd name="T0" fmla="*/ 9 w 9"/>
                  <a:gd name="T1" fmla="*/ 18 h 18"/>
                  <a:gd name="T2" fmla="*/ 3 w 9"/>
                  <a:gd name="T3" fmla="*/ 6 h 18"/>
                  <a:gd name="T4" fmla="*/ 0 w 9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8"/>
                  <a:gd name="T11" fmla="*/ 9 w 9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8">
                    <a:moveTo>
                      <a:pt x="9" y="18"/>
                    </a:moveTo>
                    <a:lnTo>
                      <a:pt x="3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51" name="Freeform 1280"/>
              <p:cNvSpPr>
                <a:spLocks/>
              </p:cNvSpPr>
              <p:nvPr/>
            </p:nvSpPr>
            <p:spPr bwMode="auto">
              <a:xfrm>
                <a:off x="965" y="2371"/>
                <a:ext cx="3" cy="18"/>
              </a:xfrm>
              <a:custGeom>
                <a:avLst/>
                <a:gdLst>
                  <a:gd name="T0" fmla="*/ 0 w 3"/>
                  <a:gd name="T1" fmla="*/ 18 h 18"/>
                  <a:gd name="T2" fmla="*/ 0 w 3"/>
                  <a:gd name="T3" fmla="*/ 15 h 18"/>
                  <a:gd name="T4" fmla="*/ 0 w 3"/>
                  <a:gd name="T5" fmla="*/ 9 h 18"/>
                  <a:gd name="T6" fmla="*/ 3 w 3"/>
                  <a:gd name="T7" fmla="*/ 6 h 18"/>
                  <a:gd name="T8" fmla="*/ 3 w 3"/>
                  <a:gd name="T9" fmla="*/ 0 h 18"/>
                  <a:gd name="T10" fmla="*/ 3 w 3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8"/>
                  <a:gd name="T20" fmla="*/ 3 w 3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8">
                    <a:moveTo>
                      <a:pt x="0" y="18"/>
                    </a:moveTo>
                    <a:lnTo>
                      <a:pt x="0" y="15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52" name="Freeform 1281"/>
              <p:cNvSpPr>
                <a:spLocks/>
              </p:cNvSpPr>
              <p:nvPr/>
            </p:nvSpPr>
            <p:spPr bwMode="auto">
              <a:xfrm>
                <a:off x="977" y="2359"/>
                <a:ext cx="21" cy="6"/>
              </a:xfrm>
              <a:custGeom>
                <a:avLst/>
                <a:gdLst>
                  <a:gd name="T0" fmla="*/ 0 w 21"/>
                  <a:gd name="T1" fmla="*/ 6 h 6"/>
                  <a:gd name="T2" fmla="*/ 3 w 21"/>
                  <a:gd name="T3" fmla="*/ 6 h 6"/>
                  <a:gd name="T4" fmla="*/ 9 w 21"/>
                  <a:gd name="T5" fmla="*/ 3 h 6"/>
                  <a:gd name="T6" fmla="*/ 15 w 21"/>
                  <a:gd name="T7" fmla="*/ 3 h 6"/>
                  <a:gd name="T8" fmla="*/ 21 w 2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6"/>
                  <a:gd name="T17" fmla="*/ 21 w 2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6">
                    <a:moveTo>
                      <a:pt x="0" y="6"/>
                    </a:moveTo>
                    <a:lnTo>
                      <a:pt x="3" y="6"/>
                    </a:lnTo>
                    <a:lnTo>
                      <a:pt x="9" y="3"/>
                    </a:lnTo>
                    <a:lnTo>
                      <a:pt x="15" y="3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53" name="Freeform 1282"/>
              <p:cNvSpPr>
                <a:spLocks/>
              </p:cNvSpPr>
              <p:nvPr/>
            </p:nvSpPr>
            <p:spPr bwMode="auto">
              <a:xfrm>
                <a:off x="1010" y="2362"/>
                <a:ext cx="18" cy="0"/>
              </a:xfrm>
              <a:custGeom>
                <a:avLst/>
                <a:gdLst>
                  <a:gd name="T0" fmla="*/ 0 w 18"/>
                  <a:gd name="T1" fmla="*/ 3 w 18"/>
                  <a:gd name="T2" fmla="*/ 18 w 18"/>
                  <a:gd name="T3" fmla="*/ 18 w 18"/>
                  <a:gd name="T4" fmla="*/ 18 w 18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w 18"/>
                  <a:gd name="T11" fmla="*/ 18 w 18"/>
                </a:gdLst>
                <a:ahLst/>
                <a:cxnLst>
                  <a:cxn ang="T5">
                    <a:pos x="T0" y="0"/>
                  </a:cxn>
                  <a:cxn ang="T6">
                    <a:pos x="T1" y="0"/>
                  </a:cxn>
                  <a:cxn ang="T7">
                    <a:pos x="T2" y="0"/>
                  </a:cxn>
                  <a:cxn ang="T8">
                    <a:pos x="T3" y="0"/>
                  </a:cxn>
                  <a:cxn ang="T9">
                    <a:pos x="T4" y="0"/>
                  </a:cxn>
                </a:cxnLst>
                <a:rect l="T10" t="0" r="T11" b="0"/>
                <a:pathLst>
                  <a:path w="18">
                    <a:moveTo>
                      <a:pt x="0" y="0"/>
                    </a:moveTo>
                    <a:lnTo>
                      <a:pt x="3" y="0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54" name="Freeform 1283"/>
              <p:cNvSpPr>
                <a:spLocks/>
              </p:cNvSpPr>
              <p:nvPr/>
            </p:nvSpPr>
            <p:spPr bwMode="auto">
              <a:xfrm>
                <a:off x="1040" y="2353"/>
                <a:ext cx="18" cy="9"/>
              </a:xfrm>
              <a:custGeom>
                <a:avLst/>
                <a:gdLst>
                  <a:gd name="T0" fmla="*/ 0 w 18"/>
                  <a:gd name="T1" fmla="*/ 9 h 9"/>
                  <a:gd name="T2" fmla="*/ 0 w 18"/>
                  <a:gd name="T3" fmla="*/ 9 h 9"/>
                  <a:gd name="T4" fmla="*/ 6 w 18"/>
                  <a:gd name="T5" fmla="*/ 9 h 9"/>
                  <a:gd name="T6" fmla="*/ 9 w 18"/>
                  <a:gd name="T7" fmla="*/ 6 h 9"/>
                  <a:gd name="T8" fmla="*/ 12 w 18"/>
                  <a:gd name="T9" fmla="*/ 3 h 9"/>
                  <a:gd name="T10" fmla="*/ 15 w 18"/>
                  <a:gd name="T11" fmla="*/ 3 h 9"/>
                  <a:gd name="T12" fmla="*/ 18 w 1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9"/>
                  <a:gd name="T23" fmla="*/ 18 w 18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9"/>
                    </a:lnTo>
                    <a:lnTo>
                      <a:pt x="9" y="6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55" name="Freeform 1284"/>
              <p:cNvSpPr>
                <a:spLocks/>
              </p:cNvSpPr>
              <p:nvPr/>
            </p:nvSpPr>
            <p:spPr bwMode="auto">
              <a:xfrm>
                <a:off x="1067" y="2329"/>
                <a:ext cx="9" cy="15"/>
              </a:xfrm>
              <a:custGeom>
                <a:avLst/>
                <a:gdLst>
                  <a:gd name="T0" fmla="*/ 0 w 9"/>
                  <a:gd name="T1" fmla="*/ 15 h 15"/>
                  <a:gd name="T2" fmla="*/ 0 w 9"/>
                  <a:gd name="T3" fmla="*/ 15 h 15"/>
                  <a:gd name="T4" fmla="*/ 3 w 9"/>
                  <a:gd name="T5" fmla="*/ 12 h 15"/>
                  <a:gd name="T6" fmla="*/ 9 w 9"/>
                  <a:gd name="T7" fmla="*/ 3 h 15"/>
                  <a:gd name="T8" fmla="*/ 9 w 9"/>
                  <a:gd name="T9" fmla="*/ 0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5"/>
                  <a:gd name="T17" fmla="*/ 9 w 9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5">
                    <a:moveTo>
                      <a:pt x="0" y="15"/>
                    </a:moveTo>
                    <a:lnTo>
                      <a:pt x="0" y="15"/>
                    </a:lnTo>
                    <a:lnTo>
                      <a:pt x="3" y="12"/>
                    </a:lnTo>
                    <a:lnTo>
                      <a:pt x="9" y="3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56" name="Freeform 1285"/>
              <p:cNvSpPr>
                <a:spLocks/>
              </p:cNvSpPr>
              <p:nvPr/>
            </p:nvSpPr>
            <p:spPr bwMode="auto">
              <a:xfrm>
                <a:off x="1082" y="2299"/>
                <a:ext cx="9" cy="18"/>
              </a:xfrm>
              <a:custGeom>
                <a:avLst/>
                <a:gdLst>
                  <a:gd name="T0" fmla="*/ 0 w 9"/>
                  <a:gd name="T1" fmla="*/ 18 h 18"/>
                  <a:gd name="T2" fmla="*/ 6 w 9"/>
                  <a:gd name="T3" fmla="*/ 6 h 18"/>
                  <a:gd name="T4" fmla="*/ 9 w 9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8"/>
                  <a:gd name="T11" fmla="*/ 9 w 9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8">
                    <a:moveTo>
                      <a:pt x="0" y="18"/>
                    </a:moveTo>
                    <a:lnTo>
                      <a:pt x="6" y="6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57" name="Freeform 1286"/>
              <p:cNvSpPr>
                <a:spLocks/>
              </p:cNvSpPr>
              <p:nvPr/>
            </p:nvSpPr>
            <p:spPr bwMode="auto">
              <a:xfrm>
                <a:off x="1094" y="2272"/>
                <a:ext cx="9" cy="18"/>
              </a:xfrm>
              <a:custGeom>
                <a:avLst/>
                <a:gdLst>
                  <a:gd name="T0" fmla="*/ 0 w 9"/>
                  <a:gd name="T1" fmla="*/ 18 h 18"/>
                  <a:gd name="T2" fmla="*/ 3 w 9"/>
                  <a:gd name="T3" fmla="*/ 12 h 18"/>
                  <a:gd name="T4" fmla="*/ 9 w 9"/>
                  <a:gd name="T5" fmla="*/ 3 h 18"/>
                  <a:gd name="T6" fmla="*/ 9 w 9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18"/>
                  <a:gd name="T14" fmla="*/ 9 w 9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18">
                    <a:moveTo>
                      <a:pt x="0" y="18"/>
                    </a:moveTo>
                    <a:lnTo>
                      <a:pt x="3" y="12"/>
                    </a:lnTo>
                    <a:lnTo>
                      <a:pt x="9" y="3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58" name="Freeform 1287"/>
              <p:cNvSpPr>
                <a:spLocks/>
              </p:cNvSpPr>
              <p:nvPr/>
            </p:nvSpPr>
            <p:spPr bwMode="auto">
              <a:xfrm>
                <a:off x="1109" y="2242"/>
                <a:ext cx="9" cy="18"/>
              </a:xfrm>
              <a:custGeom>
                <a:avLst/>
                <a:gdLst>
                  <a:gd name="T0" fmla="*/ 0 w 9"/>
                  <a:gd name="T1" fmla="*/ 18 h 18"/>
                  <a:gd name="T2" fmla="*/ 0 w 9"/>
                  <a:gd name="T3" fmla="*/ 12 h 18"/>
                  <a:gd name="T4" fmla="*/ 6 w 9"/>
                  <a:gd name="T5" fmla="*/ 3 h 18"/>
                  <a:gd name="T6" fmla="*/ 6 w 9"/>
                  <a:gd name="T7" fmla="*/ 3 h 18"/>
                  <a:gd name="T8" fmla="*/ 9 w 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8"/>
                  <a:gd name="T17" fmla="*/ 9 w 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8">
                    <a:moveTo>
                      <a:pt x="0" y="18"/>
                    </a:moveTo>
                    <a:lnTo>
                      <a:pt x="0" y="12"/>
                    </a:lnTo>
                    <a:lnTo>
                      <a:pt x="6" y="3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59" name="Freeform 1288"/>
              <p:cNvSpPr>
                <a:spLocks/>
              </p:cNvSpPr>
              <p:nvPr/>
            </p:nvSpPr>
            <p:spPr bwMode="auto">
              <a:xfrm>
                <a:off x="1121" y="2212"/>
                <a:ext cx="6" cy="21"/>
              </a:xfrm>
              <a:custGeom>
                <a:avLst/>
                <a:gdLst>
                  <a:gd name="T0" fmla="*/ 0 w 6"/>
                  <a:gd name="T1" fmla="*/ 21 h 21"/>
                  <a:gd name="T2" fmla="*/ 0 w 6"/>
                  <a:gd name="T3" fmla="*/ 18 h 21"/>
                  <a:gd name="T4" fmla="*/ 3 w 6"/>
                  <a:gd name="T5" fmla="*/ 12 h 21"/>
                  <a:gd name="T6" fmla="*/ 6 w 6"/>
                  <a:gd name="T7" fmla="*/ 3 h 21"/>
                  <a:gd name="T8" fmla="*/ 6 w 6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1"/>
                  <a:gd name="T17" fmla="*/ 6 w 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1">
                    <a:moveTo>
                      <a:pt x="0" y="21"/>
                    </a:moveTo>
                    <a:lnTo>
                      <a:pt x="0" y="18"/>
                    </a:lnTo>
                    <a:lnTo>
                      <a:pt x="3" y="12"/>
                    </a:lnTo>
                    <a:lnTo>
                      <a:pt x="6" y="3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60" name="Freeform 1289"/>
              <p:cNvSpPr>
                <a:spLocks/>
              </p:cNvSpPr>
              <p:nvPr/>
            </p:nvSpPr>
            <p:spPr bwMode="auto">
              <a:xfrm>
                <a:off x="1130" y="2182"/>
                <a:ext cx="3" cy="21"/>
              </a:xfrm>
              <a:custGeom>
                <a:avLst/>
                <a:gdLst>
                  <a:gd name="T0" fmla="*/ 0 w 3"/>
                  <a:gd name="T1" fmla="*/ 21 h 21"/>
                  <a:gd name="T2" fmla="*/ 0 w 3"/>
                  <a:gd name="T3" fmla="*/ 15 h 21"/>
                  <a:gd name="T4" fmla="*/ 3 w 3"/>
                  <a:gd name="T5" fmla="*/ 9 h 21"/>
                  <a:gd name="T6" fmla="*/ 3 w 3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1"/>
                  <a:gd name="T14" fmla="*/ 3 w 3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1">
                    <a:moveTo>
                      <a:pt x="0" y="21"/>
                    </a:moveTo>
                    <a:lnTo>
                      <a:pt x="0" y="15"/>
                    </a:lnTo>
                    <a:lnTo>
                      <a:pt x="3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61" name="Freeform 1290"/>
              <p:cNvSpPr>
                <a:spLocks/>
              </p:cNvSpPr>
              <p:nvPr/>
            </p:nvSpPr>
            <p:spPr bwMode="auto">
              <a:xfrm>
                <a:off x="1133" y="2152"/>
                <a:ext cx="3" cy="18"/>
              </a:xfrm>
              <a:custGeom>
                <a:avLst/>
                <a:gdLst>
                  <a:gd name="T0" fmla="*/ 0 w 3"/>
                  <a:gd name="T1" fmla="*/ 18 h 18"/>
                  <a:gd name="T2" fmla="*/ 3 w 3"/>
                  <a:gd name="T3" fmla="*/ 12 h 18"/>
                  <a:gd name="T4" fmla="*/ 3 w 3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8"/>
                  <a:gd name="T11" fmla="*/ 3 w 3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8">
                    <a:moveTo>
                      <a:pt x="0" y="18"/>
                    </a:moveTo>
                    <a:lnTo>
                      <a:pt x="3" y="12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62" name="Freeform 1291"/>
              <p:cNvSpPr>
                <a:spLocks/>
              </p:cNvSpPr>
              <p:nvPr/>
            </p:nvSpPr>
            <p:spPr bwMode="auto">
              <a:xfrm>
                <a:off x="1136" y="2119"/>
                <a:ext cx="0" cy="21"/>
              </a:xfrm>
              <a:custGeom>
                <a:avLst/>
                <a:gdLst>
                  <a:gd name="T0" fmla="*/ 21 h 21"/>
                  <a:gd name="T1" fmla="*/ 9 h 21"/>
                  <a:gd name="T2" fmla="*/ 0 h 21"/>
                  <a:gd name="T3" fmla="*/ 0 60000 65536"/>
                  <a:gd name="T4" fmla="*/ 0 60000 65536"/>
                  <a:gd name="T5" fmla="*/ 0 60000 65536"/>
                  <a:gd name="T6" fmla="*/ 0 h 21"/>
                  <a:gd name="T7" fmla="*/ 21 h 2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21">
                    <a:moveTo>
                      <a:pt x="0" y="21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63" name="Freeform 1292"/>
              <p:cNvSpPr>
                <a:spLocks/>
              </p:cNvSpPr>
              <p:nvPr/>
            </p:nvSpPr>
            <p:spPr bwMode="auto">
              <a:xfrm>
                <a:off x="1136" y="2089"/>
                <a:ext cx="0" cy="18"/>
              </a:xfrm>
              <a:custGeom>
                <a:avLst/>
                <a:gdLst>
                  <a:gd name="T0" fmla="*/ 18 h 18"/>
                  <a:gd name="T1" fmla="*/ 0 h 18"/>
                  <a:gd name="T2" fmla="*/ 0 h 18"/>
                  <a:gd name="T3" fmla="*/ 0 60000 65536"/>
                  <a:gd name="T4" fmla="*/ 0 60000 65536"/>
                  <a:gd name="T5" fmla="*/ 0 60000 65536"/>
                  <a:gd name="T6" fmla="*/ 0 h 18"/>
                  <a:gd name="T7" fmla="*/ 18 h 18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8">
                    <a:moveTo>
                      <a:pt x="0" y="18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64" name="Freeform 1293"/>
              <p:cNvSpPr>
                <a:spLocks/>
              </p:cNvSpPr>
              <p:nvPr/>
            </p:nvSpPr>
            <p:spPr bwMode="auto">
              <a:xfrm>
                <a:off x="1136" y="2056"/>
                <a:ext cx="0" cy="21"/>
              </a:xfrm>
              <a:custGeom>
                <a:avLst/>
                <a:gdLst>
                  <a:gd name="T0" fmla="*/ 21 h 21"/>
                  <a:gd name="T1" fmla="*/ 15 h 21"/>
                  <a:gd name="T2" fmla="*/ 6 h 21"/>
                  <a:gd name="T3" fmla="*/ 0 h 2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21"/>
                  <a:gd name="T9" fmla="*/ 21 h 2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21">
                    <a:moveTo>
                      <a:pt x="0" y="21"/>
                    </a:moveTo>
                    <a:lnTo>
                      <a:pt x="0" y="15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65" name="Freeform 1294"/>
              <p:cNvSpPr>
                <a:spLocks/>
              </p:cNvSpPr>
              <p:nvPr/>
            </p:nvSpPr>
            <p:spPr bwMode="auto">
              <a:xfrm>
                <a:off x="1136" y="2026"/>
                <a:ext cx="3" cy="18"/>
              </a:xfrm>
              <a:custGeom>
                <a:avLst/>
                <a:gdLst>
                  <a:gd name="T0" fmla="*/ 0 w 3"/>
                  <a:gd name="T1" fmla="*/ 18 h 18"/>
                  <a:gd name="T2" fmla="*/ 0 w 3"/>
                  <a:gd name="T3" fmla="*/ 18 h 18"/>
                  <a:gd name="T4" fmla="*/ 3 w 3"/>
                  <a:gd name="T5" fmla="*/ 9 h 18"/>
                  <a:gd name="T6" fmla="*/ 3 w 3"/>
                  <a:gd name="T7" fmla="*/ 0 h 18"/>
                  <a:gd name="T8" fmla="*/ 3 w 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8"/>
                  <a:gd name="T17" fmla="*/ 3 w 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8">
                    <a:moveTo>
                      <a:pt x="0" y="18"/>
                    </a:moveTo>
                    <a:lnTo>
                      <a:pt x="0" y="18"/>
                    </a:lnTo>
                    <a:lnTo>
                      <a:pt x="3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66" name="Freeform 1295"/>
              <p:cNvSpPr>
                <a:spLocks/>
              </p:cNvSpPr>
              <p:nvPr/>
            </p:nvSpPr>
            <p:spPr bwMode="auto">
              <a:xfrm>
                <a:off x="1142" y="1996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15 h 18"/>
                  <a:gd name="T4" fmla="*/ 3 w 6"/>
                  <a:gd name="T5" fmla="*/ 6 h 18"/>
                  <a:gd name="T6" fmla="*/ 6 w 6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8"/>
                  <a:gd name="T14" fmla="*/ 6 w 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8">
                    <a:moveTo>
                      <a:pt x="0" y="18"/>
                    </a:moveTo>
                    <a:lnTo>
                      <a:pt x="0" y="15"/>
                    </a:lnTo>
                    <a:lnTo>
                      <a:pt x="3" y="6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67" name="Freeform 1296"/>
              <p:cNvSpPr>
                <a:spLocks/>
              </p:cNvSpPr>
              <p:nvPr/>
            </p:nvSpPr>
            <p:spPr bwMode="auto">
              <a:xfrm>
                <a:off x="1154" y="1972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3 w 12"/>
                  <a:gd name="T3" fmla="*/ 6 h 12"/>
                  <a:gd name="T4" fmla="*/ 9 w 12"/>
                  <a:gd name="T5" fmla="*/ 0 h 12"/>
                  <a:gd name="T6" fmla="*/ 9 w 12"/>
                  <a:gd name="T7" fmla="*/ 0 h 12"/>
                  <a:gd name="T8" fmla="*/ 12 w 12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"/>
                  <a:gd name="T17" fmla="*/ 12 w 1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">
                    <a:moveTo>
                      <a:pt x="0" y="12"/>
                    </a:moveTo>
                    <a:lnTo>
                      <a:pt x="3" y="6"/>
                    </a:lnTo>
                    <a:lnTo>
                      <a:pt x="9" y="0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68" name="Freeform 1297"/>
              <p:cNvSpPr>
                <a:spLocks/>
              </p:cNvSpPr>
              <p:nvPr/>
            </p:nvSpPr>
            <p:spPr bwMode="auto">
              <a:xfrm>
                <a:off x="1175" y="1978"/>
                <a:ext cx="12" cy="15"/>
              </a:xfrm>
              <a:custGeom>
                <a:avLst/>
                <a:gdLst>
                  <a:gd name="T0" fmla="*/ 0 w 12"/>
                  <a:gd name="T1" fmla="*/ 0 h 15"/>
                  <a:gd name="T2" fmla="*/ 0 w 12"/>
                  <a:gd name="T3" fmla="*/ 0 h 15"/>
                  <a:gd name="T4" fmla="*/ 3 w 12"/>
                  <a:gd name="T5" fmla="*/ 3 h 15"/>
                  <a:gd name="T6" fmla="*/ 6 w 12"/>
                  <a:gd name="T7" fmla="*/ 3 h 15"/>
                  <a:gd name="T8" fmla="*/ 9 w 12"/>
                  <a:gd name="T9" fmla="*/ 6 h 15"/>
                  <a:gd name="T10" fmla="*/ 12 w 12"/>
                  <a:gd name="T11" fmla="*/ 9 h 15"/>
                  <a:gd name="T12" fmla="*/ 12 w 12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5"/>
                  <a:gd name="T23" fmla="*/ 12 w 12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5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9" y="6"/>
                    </a:lnTo>
                    <a:lnTo>
                      <a:pt x="12" y="9"/>
                    </a:lnTo>
                    <a:lnTo>
                      <a:pt x="12" y="15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69" name="Freeform 1298"/>
              <p:cNvSpPr>
                <a:spLocks/>
              </p:cNvSpPr>
              <p:nvPr/>
            </p:nvSpPr>
            <p:spPr bwMode="auto">
              <a:xfrm>
                <a:off x="1193" y="2002"/>
                <a:ext cx="6" cy="21"/>
              </a:xfrm>
              <a:custGeom>
                <a:avLst/>
                <a:gdLst>
                  <a:gd name="T0" fmla="*/ 0 w 6"/>
                  <a:gd name="T1" fmla="*/ 0 h 21"/>
                  <a:gd name="T2" fmla="*/ 0 w 6"/>
                  <a:gd name="T3" fmla="*/ 3 h 21"/>
                  <a:gd name="T4" fmla="*/ 3 w 6"/>
                  <a:gd name="T5" fmla="*/ 9 h 21"/>
                  <a:gd name="T6" fmla="*/ 3 w 6"/>
                  <a:gd name="T7" fmla="*/ 15 h 21"/>
                  <a:gd name="T8" fmla="*/ 6 w 6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1"/>
                  <a:gd name="T17" fmla="*/ 6 w 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1">
                    <a:moveTo>
                      <a:pt x="0" y="0"/>
                    </a:moveTo>
                    <a:lnTo>
                      <a:pt x="0" y="3"/>
                    </a:lnTo>
                    <a:lnTo>
                      <a:pt x="3" y="9"/>
                    </a:lnTo>
                    <a:lnTo>
                      <a:pt x="3" y="15"/>
                    </a:lnTo>
                    <a:lnTo>
                      <a:pt x="6" y="21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70" name="Freeform 1299"/>
              <p:cNvSpPr>
                <a:spLocks/>
              </p:cNvSpPr>
              <p:nvPr/>
            </p:nvSpPr>
            <p:spPr bwMode="auto">
              <a:xfrm>
                <a:off x="1202" y="2032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3 w 15"/>
                  <a:gd name="T3" fmla="*/ 3 h 12"/>
                  <a:gd name="T4" fmla="*/ 3 w 15"/>
                  <a:gd name="T5" fmla="*/ 6 h 12"/>
                  <a:gd name="T6" fmla="*/ 6 w 15"/>
                  <a:gd name="T7" fmla="*/ 6 h 12"/>
                  <a:gd name="T8" fmla="*/ 9 w 15"/>
                  <a:gd name="T9" fmla="*/ 9 h 12"/>
                  <a:gd name="T10" fmla="*/ 9 w 15"/>
                  <a:gd name="T11" fmla="*/ 9 h 12"/>
                  <a:gd name="T12" fmla="*/ 12 w 15"/>
                  <a:gd name="T13" fmla="*/ 12 h 12"/>
                  <a:gd name="T14" fmla="*/ 15 w 15"/>
                  <a:gd name="T15" fmla="*/ 1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"/>
                  <a:gd name="T25" fmla="*/ 0 h 12"/>
                  <a:gd name="T26" fmla="*/ 15 w 15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" h="12">
                    <a:moveTo>
                      <a:pt x="0" y="0"/>
                    </a:moveTo>
                    <a:lnTo>
                      <a:pt x="3" y="3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9" y="9"/>
                    </a:lnTo>
                    <a:lnTo>
                      <a:pt x="12" y="12"/>
                    </a:lnTo>
                    <a:lnTo>
                      <a:pt x="15" y="12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71" name="Freeform 1300"/>
              <p:cNvSpPr>
                <a:spLocks/>
              </p:cNvSpPr>
              <p:nvPr/>
            </p:nvSpPr>
            <p:spPr bwMode="auto">
              <a:xfrm>
                <a:off x="1229" y="2023"/>
                <a:ext cx="3" cy="18"/>
              </a:xfrm>
              <a:custGeom>
                <a:avLst/>
                <a:gdLst>
                  <a:gd name="T0" fmla="*/ 0 w 3"/>
                  <a:gd name="T1" fmla="*/ 18 h 18"/>
                  <a:gd name="T2" fmla="*/ 3 w 3"/>
                  <a:gd name="T3" fmla="*/ 15 h 18"/>
                  <a:gd name="T4" fmla="*/ 3 w 3"/>
                  <a:gd name="T5" fmla="*/ 15 h 18"/>
                  <a:gd name="T6" fmla="*/ 3 w 3"/>
                  <a:gd name="T7" fmla="*/ 12 h 18"/>
                  <a:gd name="T8" fmla="*/ 3 w 3"/>
                  <a:gd name="T9" fmla="*/ 12 h 18"/>
                  <a:gd name="T10" fmla="*/ 3 w 3"/>
                  <a:gd name="T11" fmla="*/ 9 h 18"/>
                  <a:gd name="T12" fmla="*/ 3 w 3"/>
                  <a:gd name="T13" fmla="*/ 6 h 18"/>
                  <a:gd name="T14" fmla="*/ 3 w 3"/>
                  <a:gd name="T15" fmla="*/ 3 h 18"/>
                  <a:gd name="T16" fmla="*/ 3 w 3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8"/>
                  <a:gd name="T29" fmla="*/ 3 w 3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8">
                    <a:moveTo>
                      <a:pt x="0" y="18"/>
                    </a:moveTo>
                    <a:lnTo>
                      <a:pt x="3" y="15"/>
                    </a:lnTo>
                    <a:lnTo>
                      <a:pt x="3" y="12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72" name="Freeform 1301"/>
              <p:cNvSpPr>
                <a:spLocks/>
              </p:cNvSpPr>
              <p:nvPr/>
            </p:nvSpPr>
            <p:spPr bwMode="auto">
              <a:xfrm>
                <a:off x="1235" y="1993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18 h 18"/>
                  <a:gd name="T4" fmla="*/ 0 w 6"/>
                  <a:gd name="T5" fmla="*/ 18 h 18"/>
                  <a:gd name="T6" fmla="*/ 3 w 6"/>
                  <a:gd name="T7" fmla="*/ 9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8"/>
                  <a:gd name="T17" fmla="*/ 6 w 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8">
                    <a:moveTo>
                      <a:pt x="0" y="18"/>
                    </a:moveTo>
                    <a:lnTo>
                      <a:pt x="0" y="18"/>
                    </a:lnTo>
                    <a:lnTo>
                      <a:pt x="3" y="9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73" name="Freeform 1302"/>
              <p:cNvSpPr>
                <a:spLocks/>
              </p:cNvSpPr>
              <p:nvPr/>
            </p:nvSpPr>
            <p:spPr bwMode="auto">
              <a:xfrm>
                <a:off x="1244" y="1966"/>
                <a:ext cx="12" cy="15"/>
              </a:xfrm>
              <a:custGeom>
                <a:avLst/>
                <a:gdLst>
                  <a:gd name="T0" fmla="*/ 0 w 12"/>
                  <a:gd name="T1" fmla="*/ 15 h 15"/>
                  <a:gd name="T2" fmla="*/ 6 w 12"/>
                  <a:gd name="T3" fmla="*/ 9 h 15"/>
                  <a:gd name="T4" fmla="*/ 12 w 12"/>
                  <a:gd name="T5" fmla="*/ 0 h 15"/>
                  <a:gd name="T6" fmla="*/ 12 w 12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5"/>
                  <a:gd name="T14" fmla="*/ 12 w 12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5">
                    <a:moveTo>
                      <a:pt x="0" y="15"/>
                    </a:moveTo>
                    <a:lnTo>
                      <a:pt x="6" y="9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74" name="Freeform 1303"/>
              <p:cNvSpPr>
                <a:spLocks/>
              </p:cNvSpPr>
              <p:nvPr/>
            </p:nvSpPr>
            <p:spPr bwMode="auto">
              <a:xfrm>
                <a:off x="1265" y="1945"/>
                <a:ext cx="15" cy="12"/>
              </a:xfrm>
              <a:custGeom>
                <a:avLst/>
                <a:gdLst>
                  <a:gd name="T0" fmla="*/ 0 w 15"/>
                  <a:gd name="T1" fmla="*/ 12 h 12"/>
                  <a:gd name="T2" fmla="*/ 3 w 15"/>
                  <a:gd name="T3" fmla="*/ 9 h 12"/>
                  <a:gd name="T4" fmla="*/ 12 w 15"/>
                  <a:gd name="T5" fmla="*/ 3 h 12"/>
                  <a:gd name="T6" fmla="*/ 15 w 15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2"/>
                  <a:gd name="T14" fmla="*/ 15 w 15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2">
                    <a:moveTo>
                      <a:pt x="0" y="12"/>
                    </a:moveTo>
                    <a:lnTo>
                      <a:pt x="3" y="9"/>
                    </a:lnTo>
                    <a:lnTo>
                      <a:pt x="12" y="3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75" name="Freeform 1304"/>
              <p:cNvSpPr>
                <a:spLocks/>
              </p:cNvSpPr>
              <p:nvPr/>
            </p:nvSpPr>
            <p:spPr bwMode="auto">
              <a:xfrm>
                <a:off x="1289" y="1933"/>
                <a:ext cx="21" cy="6"/>
              </a:xfrm>
              <a:custGeom>
                <a:avLst/>
                <a:gdLst>
                  <a:gd name="T0" fmla="*/ 0 w 21"/>
                  <a:gd name="T1" fmla="*/ 6 h 6"/>
                  <a:gd name="T2" fmla="*/ 3 w 21"/>
                  <a:gd name="T3" fmla="*/ 6 h 6"/>
                  <a:gd name="T4" fmla="*/ 12 w 21"/>
                  <a:gd name="T5" fmla="*/ 3 h 6"/>
                  <a:gd name="T6" fmla="*/ 21 w 2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6"/>
                  <a:gd name="T14" fmla="*/ 21 w 21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6">
                    <a:moveTo>
                      <a:pt x="0" y="6"/>
                    </a:moveTo>
                    <a:lnTo>
                      <a:pt x="3" y="6"/>
                    </a:lnTo>
                    <a:lnTo>
                      <a:pt x="12" y="3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76" name="Freeform 1305"/>
              <p:cNvSpPr>
                <a:spLocks/>
              </p:cNvSpPr>
              <p:nvPr/>
            </p:nvSpPr>
            <p:spPr bwMode="auto">
              <a:xfrm>
                <a:off x="1319" y="1927"/>
                <a:ext cx="21" cy="3"/>
              </a:xfrm>
              <a:custGeom>
                <a:avLst/>
                <a:gdLst>
                  <a:gd name="T0" fmla="*/ 0 w 21"/>
                  <a:gd name="T1" fmla="*/ 3 h 3"/>
                  <a:gd name="T2" fmla="*/ 9 w 21"/>
                  <a:gd name="T3" fmla="*/ 0 h 3"/>
                  <a:gd name="T4" fmla="*/ 18 w 21"/>
                  <a:gd name="T5" fmla="*/ 0 h 3"/>
                  <a:gd name="T6" fmla="*/ 21 w 21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3"/>
                  <a:gd name="T14" fmla="*/ 21 w 21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3">
                    <a:moveTo>
                      <a:pt x="0" y="3"/>
                    </a:moveTo>
                    <a:lnTo>
                      <a:pt x="9" y="0"/>
                    </a:lnTo>
                    <a:lnTo>
                      <a:pt x="18" y="0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77" name="Freeform 1306"/>
              <p:cNvSpPr>
                <a:spLocks/>
              </p:cNvSpPr>
              <p:nvPr/>
            </p:nvSpPr>
            <p:spPr bwMode="auto">
              <a:xfrm>
                <a:off x="1352" y="1927"/>
                <a:ext cx="18" cy="0"/>
              </a:xfrm>
              <a:custGeom>
                <a:avLst/>
                <a:gdLst>
                  <a:gd name="T0" fmla="*/ 0 w 18"/>
                  <a:gd name="T1" fmla="*/ 3 w 18"/>
                  <a:gd name="T2" fmla="*/ 15 w 18"/>
                  <a:gd name="T3" fmla="*/ 18 w 18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18"/>
                  <a:gd name="T9" fmla="*/ 18 w 18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18">
                    <a:moveTo>
                      <a:pt x="0" y="0"/>
                    </a:moveTo>
                    <a:lnTo>
                      <a:pt x="3" y="0"/>
                    </a:lnTo>
                    <a:lnTo>
                      <a:pt x="15" y="0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78" name="Freeform 1307"/>
              <p:cNvSpPr>
                <a:spLocks/>
              </p:cNvSpPr>
              <p:nvPr/>
            </p:nvSpPr>
            <p:spPr bwMode="auto">
              <a:xfrm>
                <a:off x="1382" y="1930"/>
                <a:ext cx="21" cy="3"/>
              </a:xfrm>
              <a:custGeom>
                <a:avLst/>
                <a:gdLst>
                  <a:gd name="T0" fmla="*/ 0 w 21"/>
                  <a:gd name="T1" fmla="*/ 0 h 3"/>
                  <a:gd name="T2" fmla="*/ 3 w 21"/>
                  <a:gd name="T3" fmla="*/ 0 h 3"/>
                  <a:gd name="T4" fmla="*/ 15 w 21"/>
                  <a:gd name="T5" fmla="*/ 3 h 3"/>
                  <a:gd name="T6" fmla="*/ 21 w 21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3"/>
                  <a:gd name="T14" fmla="*/ 21 w 21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3">
                    <a:moveTo>
                      <a:pt x="0" y="0"/>
                    </a:moveTo>
                    <a:lnTo>
                      <a:pt x="3" y="0"/>
                    </a:lnTo>
                    <a:lnTo>
                      <a:pt x="15" y="3"/>
                    </a:lnTo>
                    <a:lnTo>
                      <a:pt x="21" y="3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79" name="Freeform 1308"/>
              <p:cNvSpPr>
                <a:spLocks/>
              </p:cNvSpPr>
              <p:nvPr/>
            </p:nvSpPr>
            <p:spPr bwMode="auto">
              <a:xfrm>
                <a:off x="1412" y="1936"/>
                <a:ext cx="18" cy="9"/>
              </a:xfrm>
              <a:custGeom>
                <a:avLst/>
                <a:gdLst>
                  <a:gd name="T0" fmla="*/ 0 w 18"/>
                  <a:gd name="T1" fmla="*/ 0 h 9"/>
                  <a:gd name="T2" fmla="*/ 3 w 18"/>
                  <a:gd name="T3" fmla="*/ 3 h 9"/>
                  <a:gd name="T4" fmla="*/ 15 w 18"/>
                  <a:gd name="T5" fmla="*/ 6 h 9"/>
                  <a:gd name="T6" fmla="*/ 18 w 18"/>
                  <a:gd name="T7" fmla="*/ 9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9"/>
                  <a:gd name="T14" fmla="*/ 18 w 18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9">
                    <a:moveTo>
                      <a:pt x="0" y="0"/>
                    </a:moveTo>
                    <a:lnTo>
                      <a:pt x="3" y="3"/>
                    </a:lnTo>
                    <a:lnTo>
                      <a:pt x="15" y="6"/>
                    </a:lnTo>
                    <a:lnTo>
                      <a:pt x="18" y="9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80" name="Freeform 1309"/>
              <p:cNvSpPr>
                <a:spLocks/>
              </p:cNvSpPr>
              <p:nvPr/>
            </p:nvSpPr>
            <p:spPr bwMode="auto">
              <a:xfrm>
                <a:off x="1442" y="1948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3 w 18"/>
                  <a:gd name="T3" fmla="*/ 3 h 12"/>
                  <a:gd name="T4" fmla="*/ 12 w 18"/>
                  <a:gd name="T5" fmla="*/ 9 h 12"/>
                  <a:gd name="T6" fmla="*/ 18 w 18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2"/>
                  <a:gd name="T14" fmla="*/ 18 w 18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2">
                    <a:moveTo>
                      <a:pt x="0" y="0"/>
                    </a:moveTo>
                    <a:lnTo>
                      <a:pt x="3" y="3"/>
                    </a:lnTo>
                    <a:lnTo>
                      <a:pt x="12" y="9"/>
                    </a:lnTo>
                    <a:lnTo>
                      <a:pt x="18" y="12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81" name="Freeform 1310"/>
              <p:cNvSpPr>
                <a:spLocks/>
              </p:cNvSpPr>
              <p:nvPr/>
            </p:nvSpPr>
            <p:spPr bwMode="auto">
              <a:xfrm>
                <a:off x="1469" y="1966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3 w 15"/>
                  <a:gd name="T3" fmla="*/ 3 h 12"/>
                  <a:gd name="T4" fmla="*/ 12 w 15"/>
                  <a:gd name="T5" fmla="*/ 9 h 12"/>
                  <a:gd name="T6" fmla="*/ 15 w 15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2"/>
                  <a:gd name="T14" fmla="*/ 15 w 15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2">
                    <a:moveTo>
                      <a:pt x="0" y="0"/>
                    </a:moveTo>
                    <a:lnTo>
                      <a:pt x="3" y="3"/>
                    </a:lnTo>
                    <a:lnTo>
                      <a:pt x="12" y="9"/>
                    </a:lnTo>
                    <a:lnTo>
                      <a:pt x="15" y="12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82" name="Freeform 1311"/>
              <p:cNvSpPr>
                <a:spLocks/>
              </p:cNvSpPr>
              <p:nvPr/>
            </p:nvSpPr>
            <p:spPr bwMode="auto">
              <a:xfrm>
                <a:off x="1493" y="1984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6 h 18"/>
                  <a:gd name="T4" fmla="*/ 6 w 6"/>
                  <a:gd name="T5" fmla="*/ 6 h 18"/>
                  <a:gd name="T6" fmla="*/ 3 w 6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8"/>
                  <a:gd name="T14" fmla="*/ 6 w 6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8">
                    <a:moveTo>
                      <a:pt x="0" y="0"/>
                    </a:moveTo>
                    <a:lnTo>
                      <a:pt x="6" y="6"/>
                    </a:lnTo>
                    <a:lnTo>
                      <a:pt x="3" y="18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83" name="Freeform 1312"/>
              <p:cNvSpPr>
                <a:spLocks/>
              </p:cNvSpPr>
              <p:nvPr/>
            </p:nvSpPr>
            <p:spPr bwMode="auto">
              <a:xfrm>
                <a:off x="1493" y="2014"/>
                <a:ext cx="0" cy="21"/>
              </a:xfrm>
              <a:custGeom>
                <a:avLst/>
                <a:gdLst>
                  <a:gd name="T0" fmla="*/ 0 h 21"/>
                  <a:gd name="T1" fmla="*/ 12 h 21"/>
                  <a:gd name="T2" fmla="*/ 21 h 21"/>
                  <a:gd name="T3" fmla="*/ 0 60000 65536"/>
                  <a:gd name="T4" fmla="*/ 0 60000 65536"/>
                  <a:gd name="T5" fmla="*/ 0 60000 65536"/>
                  <a:gd name="T6" fmla="*/ 0 h 21"/>
                  <a:gd name="T7" fmla="*/ 21 h 2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21">
                    <a:moveTo>
                      <a:pt x="0" y="0"/>
                    </a:moveTo>
                    <a:lnTo>
                      <a:pt x="0" y="12"/>
                    </a:lnTo>
                    <a:lnTo>
                      <a:pt x="0" y="21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84" name="Freeform 1313"/>
              <p:cNvSpPr>
                <a:spLocks/>
              </p:cNvSpPr>
              <p:nvPr/>
            </p:nvSpPr>
            <p:spPr bwMode="auto">
              <a:xfrm>
                <a:off x="1490" y="2047"/>
                <a:ext cx="3" cy="18"/>
              </a:xfrm>
              <a:custGeom>
                <a:avLst/>
                <a:gdLst>
                  <a:gd name="T0" fmla="*/ 3 w 3"/>
                  <a:gd name="T1" fmla="*/ 0 h 18"/>
                  <a:gd name="T2" fmla="*/ 0 w 3"/>
                  <a:gd name="T3" fmla="*/ 15 h 18"/>
                  <a:gd name="T4" fmla="*/ 0 w 3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8"/>
                  <a:gd name="T11" fmla="*/ 3 w 3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8">
                    <a:moveTo>
                      <a:pt x="3" y="0"/>
                    </a:moveTo>
                    <a:lnTo>
                      <a:pt x="0" y="15"/>
                    </a:lnTo>
                    <a:lnTo>
                      <a:pt x="0" y="18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85" name="Freeform 1314"/>
              <p:cNvSpPr>
                <a:spLocks/>
              </p:cNvSpPr>
              <p:nvPr/>
            </p:nvSpPr>
            <p:spPr bwMode="auto">
              <a:xfrm>
                <a:off x="1490" y="2077"/>
                <a:ext cx="0" cy="21"/>
              </a:xfrm>
              <a:custGeom>
                <a:avLst/>
                <a:gdLst>
                  <a:gd name="T0" fmla="*/ 0 h 21"/>
                  <a:gd name="T1" fmla="*/ 0 h 21"/>
                  <a:gd name="T2" fmla="*/ 18 h 21"/>
                  <a:gd name="T3" fmla="*/ 21 h 2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21"/>
                  <a:gd name="T9" fmla="*/ 21 h 21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21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21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86" name="Freeform 1315"/>
              <p:cNvSpPr>
                <a:spLocks/>
              </p:cNvSpPr>
              <p:nvPr/>
            </p:nvSpPr>
            <p:spPr bwMode="auto">
              <a:xfrm>
                <a:off x="1493" y="2110"/>
                <a:ext cx="0" cy="18"/>
              </a:xfrm>
              <a:custGeom>
                <a:avLst/>
                <a:gdLst>
                  <a:gd name="T0" fmla="*/ 0 h 18"/>
                  <a:gd name="T1" fmla="*/ 3 h 18"/>
                  <a:gd name="T2" fmla="*/ 18 h 18"/>
                  <a:gd name="T3" fmla="*/ 18 h 18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18"/>
                  <a:gd name="T9" fmla="*/ 18 h 18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18">
                    <a:moveTo>
                      <a:pt x="0" y="0"/>
                    </a:moveTo>
                    <a:lnTo>
                      <a:pt x="0" y="3"/>
                    </a:lnTo>
                    <a:lnTo>
                      <a:pt x="0" y="18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87" name="Freeform 1316"/>
              <p:cNvSpPr>
                <a:spLocks/>
              </p:cNvSpPr>
              <p:nvPr/>
            </p:nvSpPr>
            <p:spPr bwMode="auto">
              <a:xfrm>
                <a:off x="1496" y="2140"/>
                <a:ext cx="3" cy="21"/>
              </a:xfrm>
              <a:custGeom>
                <a:avLst/>
                <a:gdLst>
                  <a:gd name="T0" fmla="*/ 0 w 3"/>
                  <a:gd name="T1" fmla="*/ 0 h 21"/>
                  <a:gd name="T2" fmla="*/ 0 w 3"/>
                  <a:gd name="T3" fmla="*/ 6 h 21"/>
                  <a:gd name="T4" fmla="*/ 3 w 3"/>
                  <a:gd name="T5" fmla="*/ 21 h 2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1"/>
                  <a:gd name="T11" fmla="*/ 3 w 3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1">
                    <a:moveTo>
                      <a:pt x="0" y="0"/>
                    </a:moveTo>
                    <a:lnTo>
                      <a:pt x="0" y="6"/>
                    </a:lnTo>
                    <a:lnTo>
                      <a:pt x="3" y="21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88" name="Freeform 1317"/>
              <p:cNvSpPr>
                <a:spLocks/>
              </p:cNvSpPr>
              <p:nvPr/>
            </p:nvSpPr>
            <p:spPr bwMode="auto">
              <a:xfrm>
                <a:off x="1499" y="2170"/>
                <a:ext cx="6" cy="21"/>
              </a:xfrm>
              <a:custGeom>
                <a:avLst/>
                <a:gdLst>
                  <a:gd name="T0" fmla="*/ 0 w 6"/>
                  <a:gd name="T1" fmla="*/ 0 h 21"/>
                  <a:gd name="T2" fmla="*/ 3 w 6"/>
                  <a:gd name="T3" fmla="*/ 6 h 21"/>
                  <a:gd name="T4" fmla="*/ 6 w 6"/>
                  <a:gd name="T5" fmla="*/ 21 h 2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21"/>
                  <a:gd name="T11" fmla="*/ 6 w 6"/>
                  <a:gd name="T12" fmla="*/ 21 h 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21">
                    <a:moveTo>
                      <a:pt x="0" y="0"/>
                    </a:moveTo>
                    <a:lnTo>
                      <a:pt x="3" y="6"/>
                    </a:lnTo>
                    <a:lnTo>
                      <a:pt x="6" y="21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89" name="Freeform 1318"/>
              <p:cNvSpPr>
                <a:spLocks/>
              </p:cNvSpPr>
              <p:nvPr/>
            </p:nvSpPr>
            <p:spPr bwMode="auto">
              <a:xfrm>
                <a:off x="1508" y="2203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3 w 6"/>
                  <a:gd name="T3" fmla="*/ 3 h 18"/>
                  <a:gd name="T4" fmla="*/ 6 w 6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8"/>
                  <a:gd name="T11" fmla="*/ 6 w 6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8">
                    <a:moveTo>
                      <a:pt x="0" y="0"/>
                    </a:moveTo>
                    <a:lnTo>
                      <a:pt x="3" y="3"/>
                    </a:lnTo>
                    <a:lnTo>
                      <a:pt x="6" y="18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90" name="Freeform 1319"/>
              <p:cNvSpPr>
                <a:spLocks/>
              </p:cNvSpPr>
              <p:nvPr/>
            </p:nvSpPr>
            <p:spPr bwMode="auto">
              <a:xfrm>
                <a:off x="1520" y="2230"/>
                <a:ext cx="9" cy="18"/>
              </a:xfrm>
              <a:custGeom>
                <a:avLst/>
                <a:gdLst>
                  <a:gd name="T0" fmla="*/ 0 w 9"/>
                  <a:gd name="T1" fmla="*/ 0 h 18"/>
                  <a:gd name="T2" fmla="*/ 3 w 9"/>
                  <a:gd name="T3" fmla="*/ 6 h 18"/>
                  <a:gd name="T4" fmla="*/ 9 w 9"/>
                  <a:gd name="T5" fmla="*/ 18 h 18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8"/>
                  <a:gd name="T11" fmla="*/ 9 w 9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8">
                    <a:moveTo>
                      <a:pt x="0" y="0"/>
                    </a:moveTo>
                    <a:lnTo>
                      <a:pt x="3" y="6"/>
                    </a:lnTo>
                    <a:lnTo>
                      <a:pt x="9" y="18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91" name="Freeform 1320"/>
              <p:cNvSpPr>
                <a:spLocks/>
              </p:cNvSpPr>
              <p:nvPr/>
            </p:nvSpPr>
            <p:spPr bwMode="auto">
              <a:xfrm>
                <a:off x="1535" y="2260"/>
                <a:ext cx="9" cy="15"/>
              </a:xfrm>
              <a:custGeom>
                <a:avLst/>
                <a:gdLst>
                  <a:gd name="T0" fmla="*/ 0 w 9"/>
                  <a:gd name="T1" fmla="*/ 0 h 15"/>
                  <a:gd name="T2" fmla="*/ 0 w 9"/>
                  <a:gd name="T3" fmla="*/ 3 h 15"/>
                  <a:gd name="T4" fmla="*/ 9 w 9"/>
                  <a:gd name="T5" fmla="*/ 15 h 15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5"/>
                  <a:gd name="T11" fmla="*/ 9 w 9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5">
                    <a:moveTo>
                      <a:pt x="0" y="0"/>
                    </a:moveTo>
                    <a:lnTo>
                      <a:pt x="0" y="3"/>
                    </a:lnTo>
                    <a:lnTo>
                      <a:pt x="9" y="15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92" name="Freeform 1321"/>
              <p:cNvSpPr>
                <a:spLocks/>
              </p:cNvSpPr>
              <p:nvPr/>
            </p:nvSpPr>
            <p:spPr bwMode="auto">
              <a:xfrm>
                <a:off x="1550" y="2287"/>
                <a:ext cx="12" cy="15"/>
              </a:xfrm>
              <a:custGeom>
                <a:avLst/>
                <a:gdLst>
                  <a:gd name="T0" fmla="*/ 0 w 12"/>
                  <a:gd name="T1" fmla="*/ 0 h 15"/>
                  <a:gd name="T2" fmla="*/ 3 w 12"/>
                  <a:gd name="T3" fmla="*/ 3 h 15"/>
                  <a:gd name="T4" fmla="*/ 12 w 12"/>
                  <a:gd name="T5" fmla="*/ 15 h 15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5"/>
                  <a:gd name="T11" fmla="*/ 12 w 12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5">
                    <a:moveTo>
                      <a:pt x="0" y="0"/>
                    </a:moveTo>
                    <a:lnTo>
                      <a:pt x="3" y="3"/>
                    </a:lnTo>
                    <a:lnTo>
                      <a:pt x="12" y="15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93" name="Freeform 1322"/>
              <p:cNvSpPr>
                <a:spLocks/>
              </p:cNvSpPr>
              <p:nvPr/>
            </p:nvSpPr>
            <p:spPr bwMode="auto">
              <a:xfrm>
                <a:off x="1571" y="2311"/>
                <a:ext cx="12" cy="15"/>
              </a:xfrm>
              <a:custGeom>
                <a:avLst/>
                <a:gdLst>
                  <a:gd name="T0" fmla="*/ 0 w 12"/>
                  <a:gd name="T1" fmla="*/ 0 h 15"/>
                  <a:gd name="T2" fmla="*/ 3 w 12"/>
                  <a:gd name="T3" fmla="*/ 6 h 15"/>
                  <a:gd name="T4" fmla="*/ 12 w 12"/>
                  <a:gd name="T5" fmla="*/ 15 h 15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5"/>
                  <a:gd name="T11" fmla="*/ 12 w 12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5">
                    <a:moveTo>
                      <a:pt x="0" y="0"/>
                    </a:moveTo>
                    <a:lnTo>
                      <a:pt x="3" y="6"/>
                    </a:lnTo>
                    <a:lnTo>
                      <a:pt x="12" y="15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94" name="Freeform 1323"/>
              <p:cNvSpPr>
                <a:spLocks/>
              </p:cNvSpPr>
              <p:nvPr/>
            </p:nvSpPr>
            <p:spPr bwMode="auto">
              <a:xfrm>
                <a:off x="1592" y="2335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6 w 15"/>
                  <a:gd name="T3" fmla="*/ 3 h 12"/>
                  <a:gd name="T4" fmla="*/ 15 w 15"/>
                  <a:gd name="T5" fmla="*/ 12 h 12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2"/>
                  <a:gd name="T11" fmla="*/ 15 w 15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2">
                    <a:moveTo>
                      <a:pt x="0" y="0"/>
                    </a:moveTo>
                    <a:lnTo>
                      <a:pt x="6" y="3"/>
                    </a:lnTo>
                    <a:lnTo>
                      <a:pt x="15" y="12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95" name="Freeform 1324"/>
              <p:cNvSpPr>
                <a:spLocks/>
              </p:cNvSpPr>
              <p:nvPr/>
            </p:nvSpPr>
            <p:spPr bwMode="auto">
              <a:xfrm>
                <a:off x="1616" y="2356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6 w 15"/>
                  <a:gd name="T3" fmla="*/ 6 h 12"/>
                  <a:gd name="T4" fmla="*/ 15 w 15"/>
                  <a:gd name="T5" fmla="*/ 12 h 12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2"/>
                  <a:gd name="T11" fmla="*/ 15 w 15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2">
                    <a:moveTo>
                      <a:pt x="0" y="0"/>
                    </a:moveTo>
                    <a:lnTo>
                      <a:pt x="6" y="6"/>
                    </a:lnTo>
                    <a:lnTo>
                      <a:pt x="15" y="12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96" name="Freeform 1325"/>
              <p:cNvSpPr>
                <a:spLocks/>
              </p:cNvSpPr>
              <p:nvPr/>
            </p:nvSpPr>
            <p:spPr bwMode="auto">
              <a:xfrm>
                <a:off x="1640" y="2374"/>
                <a:ext cx="18" cy="9"/>
              </a:xfrm>
              <a:custGeom>
                <a:avLst/>
                <a:gdLst>
                  <a:gd name="T0" fmla="*/ 0 w 18"/>
                  <a:gd name="T1" fmla="*/ 0 h 9"/>
                  <a:gd name="T2" fmla="*/ 12 w 18"/>
                  <a:gd name="T3" fmla="*/ 9 h 9"/>
                  <a:gd name="T4" fmla="*/ 18 w 18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9"/>
                  <a:gd name="T11" fmla="*/ 18 w 18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9">
                    <a:moveTo>
                      <a:pt x="0" y="0"/>
                    </a:moveTo>
                    <a:lnTo>
                      <a:pt x="12" y="9"/>
                    </a:lnTo>
                    <a:lnTo>
                      <a:pt x="18" y="9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97" name="Freeform 1326"/>
              <p:cNvSpPr>
                <a:spLocks/>
              </p:cNvSpPr>
              <p:nvPr/>
            </p:nvSpPr>
            <p:spPr bwMode="auto">
              <a:xfrm>
                <a:off x="1667" y="2389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3 w 18"/>
                  <a:gd name="T3" fmla="*/ 3 h 12"/>
                  <a:gd name="T4" fmla="*/ 18 w 18"/>
                  <a:gd name="T5" fmla="*/ 12 h 1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2"/>
                  <a:gd name="T11" fmla="*/ 18 w 18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2">
                    <a:moveTo>
                      <a:pt x="0" y="0"/>
                    </a:moveTo>
                    <a:lnTo>
                      <a:pt x="3" y="3"/>
                    </a:lnTo>
                    <a:lnTo>
                      <a:pt x="18" y="12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98" name="Freeform 1327"/>
              <p:cNvSpPr>
                <a:spLocks/>
              </p:cNvSpPr>
              <p:nvPr/>
            </p:nvSpPr>
            <p:spPr bwMode="auto">
              <a:xfrm>
                <a:off x="1694" y="2404"/>
                <a:ext cx="18" cy="9"/>
              </a:xfrm>
              <a:custGeom>
                <a:avLst/>
                <a:gdLst>
                  <a:gd name="T0" fmla="*/ 0 w 18"/>
                  <a:gd name="T1" fmla="*/ 0 h 9"/>
                  <a:gd name="T2" fmla="*/ 9 w 18"/>
                  <a:gd name="T3" fmla="*/ 6 h 9"/>
                  <a:gd name="T4" fmla="*/ 18 w 18"/>
                  <a:gd name="T5" fmla="*/ 9 h 9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9"/>
                  <a:gd name="T11" fmla="*/ 18 w 18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9">
                    <a:moveTo>
                      <a:pt x="0" y="0"/>
                    </a:moveTo>
                    <a:lnTo>
                      <a:pt x="9" y="6"/>
                    </a:lnTo>
                    <a:lnTo>
                      <a:pt x="18" y="9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499" name="Freeform 1328"/>
              <p:cNvSpPr>
                <a:spLocks/>
              </p:cNvSpPr>
              <p:nvPr/>
            </p:nvSpPr>
            <p:spPr bwMode="auto">
              <a:xfrm>
                <a:off x="1724" y="2419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0 w 18"/>
                  <a:gd name="T3" fmla="*/ 0 h 6"/>
                  <a:gd name="T4" fmla="*/ 18 w 18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"/>
                  <a:gd name="T11" fmla="*/ 18 w 1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">
                    <a:moveTo>
                      <a:pt x="0" y="0"/>
                    </a:moveTo>
                    <a:lnTo>
                      <a:pt x="0" y="0"/>
                    </a:lnTo>
                    <a:lnTo>
                      <a:pt x="18" y="6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00" name="Line 1329"/>
              <p:cNvSpPr>
                <a:spLocks noChangeShapeType="1"/>
              </p:cNvSpPr>
              <p:nvPr/>
            </p:nvSpPr>
            <p:spPr bwMode="auto">
              <a:xfrm>
                <a:off x="1754" y="2428"/>
                <a:ext cx="18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01" name="Line 1330"/>
              <p:cNvSpPr>
                <a:spLocks noChangeShapeType="1"/>
              </p:cNvSpPr>
              <p:nvPr/>
            </p:nvSpPr>
            <p:spPr bwMode="auto">
              <a:xfrm>
                <a:off x="1784" y="2434"/>
                <a:ext cx="18" cy="6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02" name="Line 1331"/>
              <p:cNvSpPr>
                <a:spLocks noChangeShapeType="1"/>
              </p:cNvSpPr>
              <p:nvPr/>
            </p:nvSpPr>
            <p:spPr bwMode="auto">
              <a:xfrm>
                <a:off x="1814" y="2443"/>
                <a:ext cx="18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03" name="Line 1332"/>
              <p:cNvSpPr>
                <a:spLocks noChangeShapeType="1"/>
              </p:cNvSpPr>
              <p:nvPr/>
            </p:nvSpPr>
            <p:spPr bwMode="auto">
              <a:xfrm>
                <a:off x="1844" y="2449"/>
                <a:ext cx="21" cy="6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04" name="Line 1333"/>
              <p:cNvSpPr>
                <a:spLocks noChangeShapeType="1"/>
              </p:cNvSpPr>
              <p:nvPr/>
            </p:nvSpPr>
            <p:spPr bwMode="auto">
              <a:xfrm>
                <a:off x="1874" y="2458"/>
                <a:ext cx="21" cy="6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05" name="Line 1334"/>
              <p:cNvSpPr>
                <a:spLocks noChangeShapeType="1"/>
              </p:cNvSpPr>
              <p:nvPr/>
            </p:nvSpPr>
            <p:spPr bwMode="auto">
              <a:xfrm>
                <a:off x="1904" y="2467"/>
                <a:ext cx="21" cy="6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06" name="Line 1335"/>
              <p:cNvSpPr>
                <a:spLocks noChangeShapeType="1"/>
              </p:cNvSpPr>
              <p:nvPr/>
            </p:nvSpPr>
            <p:spPr bwMode="auto">
              <a:xfrm>
                <a:off x="1938" y="2476"/>
                <a:ext cx="18" cy="3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07" name="Line 1336"/>
              <p:cNvSpPr>
                <a:spLocks noChangeShapeType="1"/>
              </p:cNvSpPr>
              <p:nvPr/>
            </p:nvSpPr>
            <p:spPr bwMode="auto">
              <a:xfrm>
                <a:off x="1968" y="2482"/>
                <a:ext cx="18" cy="6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08" name="Freeform 1337"/>
              <p:cNvSpPr>
                <a:spLocks/>
              </p:cNvSpPr>
              <p:nvPr/>
            </p:nvSpPr>
            <p:spPr bwMode="auto">
              <a:xfrm>
                <a:off x="1998" y="2488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12 w 18"/>
                  <a:gd name="T3" fmla="*/ 3 h 6"/>
                  <a:gd name="T4" fmla="*/ 18 w 18"/>
                  <a:gd name="T5" fmla="*/ 6 h 6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"/>
                  <a:gd name="T11" fmla="*/ 18 w 18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">
                    <a:moveTo>
                      <a:pt x="0" y="0"/>
                    </a:moveTo>
                    <a:lnTo>
                      <a:pt x="12" y="3"/>
                    </a:lnTo>
                    <a:lnTo>
                      <a:pt x="18" y="6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09" name="Freeform 1338"/>
              <p:cNvSpPr>
                <a:spLocks/>
              </p:cNvSpPr>
              <p:nvPr/>
            </p:nvSpPr>
            <p:spPr bwMode="auto">
              <a:xfrm>
                <a:off x="2028" y="2497"/>
                <a:ext cx="21" cy="3"/>
              </a:xfrm>
              <a:custGeom>
                <a:avLst/>
                <a:gdLst>
                  <a:gd name="T0" fmla="*/ 0 w 21"/>
                  <a:gd name="T1" fmla="*/ 0 h 3"/>
                  <a:gd name="T2" fmla="*/ 15 w 21"/>
                  <a:gd name="T3" fmla="*/ 0 h 3"/>
                  <a:gd name="T4" fmla="*/ 21 w 21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3"/>
                  <a:gd name="T11" fmla="*/ 21 w 2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3">
                    <a:moveTo>
                      <a:pt x="0" y="0"/>
                    </a:moveTo>
                    <a:lnTo>
                      <a:pt x="15" y="0"/>
                    </a:lnTo>
                    <a:lnTo>
                      <a:pt x="21" y="3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10" name="Freeform 1339"/>
              <p:cNvSpPr>
                <a:spLocks/>
              </p:cNvSpPr>
              <p:nvPr/>
            </p:nvSpPr>
            <p:spPr bwMode="auto">
              <a:xfrm>
                <a:off x="2061" y="2500"/>
                <a:ext cx="18" cy="3"/>
              </a:xfrm>
              <a:custGeom>
                <a:avLst/>
                <a:gdLst>
                  <a:gd name="T0" fmla="*/ 0 w 18"/>
                  <a:gd name="T1" fmla="*/ 0 h 3"/>
                  <a:gd name="T2" fmla="*/ 12 w 18"/>
                  <a:gd name="T3" fmla="*/ 3 h 3"/>
                  <a:gd name="T4" fmla="*/ 18 w 18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3"/>
                  <a:gd name="T11" fmla="*/ 18 w 18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3">
                    <a:moveTo>
                      <a:pt x="0" y="0"/>
                    </a:moveTo>
                    <a:lnTo>
                      <a:pt x="12" y="3"/>
                    </a:lnTo>
                    <a:lnTo>
                      <a:pt x="18" y="3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11" name="Freeform 1340"/>
              <p:cNvSpPr>
                <a:spLocks/>
              </p:cNvSpPr>
              <p:nvPr/>
            </p:nvSpPr>
            <p:spPr bwMode="auto">
              <a:xfrm>
                <a:off x="2091" y="2506"/>
                <a:ext cx="21" cy="0"/>
              </a:xfrm>
              <a:custGeom>
                <a:avLst/>
                <a:gdLst>
                  <a:gd name="T0" fmla="*/ 0 w 21"/>
                  <a:gd name="T1" fmla="*/ 15 w 21"/>
                  <a:gd name="T2" fmla="*/ 21 w 21"/>
                  <a:gd name="T3" fmla="*/ 0 60000 65536"/>
                  <a:gd name="T4" fmla="*/ 0 60000 65536"/>
                  <a:gd name="T5" fmla="*/ 0 60000 65536"/>
                  <a:gd name="T6" fmla="*/ 0 w 21"/>
                  <a:gd name="T7" fmla="*/ 21 w 21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21">
                    <a:moveTo>
                      <a:pt x="0" y="0"/>
                    </a:moveTo>
                    <a:lnTo>
                      <a:pt x="15" y="0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12" name="Freeform 1341"/>
              <p:cNvSpPr>
                <a:spLocks/>
              </p:cNvSpPr>
              <p:nvPr/>
            </p:nvSpPr>
            <p:spPr bwMode="auto">
              <a:xfrm>
                <a:off x="2124" y="2506"/>
                <a:ext cx="18" cy="0"/>
              </a:xfrm>
              <a:custGeom>
                <a:avLst/>
                <a:gdLst>
                  <a:gd name="T0" fmla="*/ 0 w 18"/>
                  <a:gd name="T1" fmla="*/ 12 w 18"/>
                  <a:gd name="T2" fmla="*/ 18 w 18"/>
                  <a:gd name="T3" fmla="*/ 0 60000 65536"/>
                  <a:gd name="T4" fmla="*/ 0 60000 65536"/>
                  <a:gd name="T5" fmla="*/ 0 60000 65536"/>
                  <a:gd name="T6" fmla="*/ 0 w 18"/>
                  <a:gd name="T7" fmla="*/ 18 w 18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8">
                    <a:moveTo>
                      <a:pt x="0" y="0"/>
                    </a:moveTo>
                    <a:lnTo>
                      <a:pt x="12" y="0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13" name="Freeform 1342"/>
              <p:cNvSpPr>
                <a:spLocks/>
              </p:cNvSpPr>
              <p:nvPr/>
            </p:nvSpPr>
            <p:spPr bwMode="auto">
              <a:xfrm>
                <a:off x="2154" y="2506"/>
                <a:ext cx="21" cy="0"/>
              </a:xfrm>
              <a:custGeom>
                <a:avLst/>
                <a:gdLst>
                  <a:gd name="T0" fmla="*/ 0 w 21"/>
                  <a:gd name="T1" fmla="*/ 15 w 21"/>
                  <a:gd name="T2" fmla="*/ 21 w 21"/>
                  <a:gd name="T3" fmla="*/ 0 60000 65536"/>
                  <a:gd name="T4" fmla="*/ 0 60000 65536"/>
                  <a:gd name="T5" fmla="*/ 0 60000 65536"/>
                  <a:gd name="T6" fmla="*/ 0 w 21"/>
                  <a:gd name="T7" fmla="*/ 21 w 21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21">
                    <a:moveTo>
                      <a:pt x="0" y="0"/>
                    </a:moveTo>
                    <a:lnTo>
                      <a:pt x="15" y="0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14" name="Freeform 1343"/>
              <p:cNvSpPr>
                <a:spLocks/>
              </p:cNvSpPr>
              <p:nvPr/>
            </p:nvSpPr>
            <p:spPr bwMode="auto">
              <a:xfrm>
                <a:off x="2184" y="2503"/>
                <a:ext cx="21" cy="3"/>
              </a:xfrm>
              <a:custGeom>
                <a:avLst/>
                <a:gdLst>
                  <a:gd name="T0" fmla="*/ 0 w 21"/>
                  <a:gd name="T1" fmla="*/ 3 h 3"/>
                  <a:gd name="T2" fmla="*/ 15 w 21"/>
                  <a:gd name="T3" fmla="*/ 0 h 3"/>
                  <a:gd name="T4" fmla="*/ 21 w 21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3"/>
                  <a:gd name="T11" fmla="*/ 21 w 2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3">
                    <a:moveTo>
                      <a:pt x="0" y="3"/>
                    </a:moveTo>
                    <a:lnTo>
                      <a:pt x="15" y="0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15" name="Freeform 1344"/>
              <p:cNvSpPr>
                <a:spLocks/>
              </p:cNvSpPr>
              <p:nvPr/>
            </p:nvSpPr>
            <p:spPr bwMode="auto">
              <a:xfrm>
                <a:off x="2217" y="2497"/>
                <a:ext cx="18" cy="3"/>
              </a:xfrm>
              <a:custGeom>
                <a:avLst/>
                <a:gdLst>
                  <a:gd name="T0" fmla="*/ 0 w 18"/>
                  <a:gd name="T1" fmla="*/ 3 h 3"/>
                  <a:gd name="T2" fmla="*/ 12 w 18"/>
                  <a:gd name="T3" fmla="*/ 3 h 3"/>
                  <a:gd name="T4" fmla="*/ 18 w 18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3"/>
                  <a:gd name="T11" fmla="*/ 18 w 18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3">
                    <a:moveTo>
                      <a:pt x="0" y="3"/>
                    </a:moveTo>
                    <a:lnTo>
                      <a:pt x="12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16" name="Freeform 1345"/>
              <p:cNvSpPr>
                <a:spLocks/>
              </p:cNvSpPr>
              <p:nvPr/>
            </p:nvSpPr>
            <p:spPr bwMode="auto">
              <a:xfrm>
                <a:off x="1925" y="3691"/>
                <a:ext cx="22" cy="6"/>
              </a:xfrm>
              <a:custGeom>
                <a:avLst/>
                <a:gdLst>
                  <a:gd name="T0" fmla="*/ 22 w 22"/>
                  <a:gd name="T1" fmla="*/ 6 h 6"/>
                  <a:gd name="T2" fmla="*/ 4 w 22"/>
                  <a:gd name="T3" fmla="*/ 3 h 6"/>
                  <a:gd name="T4" fmla="*/ 0 w 22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6"/>
                  <a:gd name="T11" fmla="*/ 22 w 2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6">
                    <a:moveTo>
                      <a:pt x="22" y="6"/>
                    </a:moveTo>
                    <a:lnTo>
                      <a:pt x="4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17" name="Freeform 1346"/>
              <p:cNvSpPr>
                <a:spLocks/>
              </p:cNvSpPr>
              <p:nvPr/>
            </p:nvSpPr>
            <p:spPr bwMode="auto">
              <a:xfrm>
                <a:off x="1892" y="3682"/>
                <a:ext cx="21" cy="6"/>
              </a:xfrm>
              <a:custGeom>
                <a:avLst/>
                <a:gdLst>
                  <a:gd name="T0" fmla="*/ 21 w 21"/>
                  <a:gd name="T1" fmla="*/ 6 h 6"/>
                  <a:gd name="T2" fmla="*/ 18 w 21"/>
                  <a:gd name="T3" fmla="*/ 6 h 6"/>
                  <a:gd name="T4" fmla="*/ 9 w 21"/>
                  <a:gd name="T5" fmla="*/ 3 h 6"/>
                  <a:gd name="T6" fmla="*/ 0 w 2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6"/>
                  <a:gd name="T14" fmla="*/ 21 w 21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6">
                    <a:moveTo>
                      <a:pt x="21" y="6"/>
                    </a:moveTo>
                    <a:lnTo>
                      <a:pt x="18" y="6"/>
                    </a:lnTo>
                    <a:lnTo>
                      <a:pt x="9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18" name="Freeform 1347"/>
              <p:cNvSpPr>
                <a:spLocks/>
              </p:cNvSpPr>
              <p:nvPr/>
            </p:nvSpPr>
            <p:spPr bwMode="auto">
              <a:xfrm>
                <a:off x="1862" y="3667"/>
                <a:ext cx="18" cy="9"/>
              </a:xfrm>
              <a:custGeom>
                <a:avLst/>
                <a:gdLst>
                  <a:gd name="T0" fmla="*/ 18 w 18"/>
                  <a:gd name="T1" fmla="*/ 9 h 9"/>
                  <a:gd name="T2" fmla="*/ 12 w 18"/>
                  <a:gd name="T3" fmla="*/ 6 h 9"/>
                  <a:gd name="T4" fmla="*/ 3 w 18"/>
                  <a:gd name="T5" fmla="*/ 3 h 9"/>
                  <a:gd name="T6" fmla="*/ 0 w 18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9"/>
                  <a:gd name="T14" fmla="*/ 18 w 18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9">
                    <a:moveTo>
                      <a:pt x="18" y="9"/>
                    </a:moveTo>
                    <a:lnTo>
                      <a:pt x="12" y="6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19" name="Freeform 1348"/>
              <p:cNvSpPr>
                <a:spLocks/>
              </p:cNvSpPr>
              <p:nvPr/>
            </p:nvSpPr>
            <p:spPr bwMode="auto">
              <a:xfrm>
                <a:off x="1835" y="3643"/>
                <a:ext cx="15" cy="15"/>
              </a:xfrm>
              <a:custGeom>
                <a:avLst/>
                <a:gdLst>
                  <a:gd name="T0" fmla="*/ 15 w 15"/>
                  <a:gd name="T1" fmla="*/ 15 h 15"/>
                  <a:gd name="T2" fmla="*/ 9 w 15"/>
                  <a:gd name="T3" fmla="*/ 9 h 15"/>
                  <a:gd name="T4" fmla="*/ 3 w 15"/>
                  <a:gd name="T5" fmla="*/ 3 h 15"/>
                  <a:gd name="T6" fmla="*/ 0 w 15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5"/>
                  <a:gd name="T14" fmla="*/ 15 w 15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5">
                    <a:moveTo>
                      <a:pt x="15" y="15"/>
                    </a:moveTo>
                    <a:lnTo>
                      <a:pt x="9" y="9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20" name="Freeform 1349"/>
              <p:cNvSpPr>
                <a:spLocks/>
              </p:cNvSpPr>
              <p:nvPr/>
            </p:nvSpPr>
            <p:spPr bwMode="auto">
              <a:xfrm>
                <a:off x="1823" y="3613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3 w 6"/>
                  <a:gd name="T3" fmla="*/ 18 h 18"/>
                  <a:gd name="T4" fmla="*/ 0 w 6"/>
                  <a:gd name="T5" fmla="*/ 9 h 18"/>
                  <a:gd name="T6" fmla="*/ 0 w 6"/>
                  <a:gd name="T7" fmla="*/ 9 h 18"/>
                  <a:gd name="T8" fmla="*/ 0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8"/>
                  <a:gd name="T17" fmla="*/ 6 w 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8">
                    <a:moveTo>
                      <a:pt x="6" y="18"/>
                    </a:moveTo>
                    <a:lnTo>
                      <a:pt x="3" y="18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21" name="Freeform 1350"/>
              <p:cNvSpPr>
                <a:spLocks/>
              </p:cNvSpPr>
              <p:nvPr/>
            </p:nvSpPr>
            <p:spPr bwMode="auto">
              <a:xfrm>
                <a:off x="1823" y="3577"/>
                <a:ext cx="6" cy="21"/>
              </a:xfrm>
              <a:custGeom>
                <a:avLst/>
                <a:gdLst>
                  <a:gd name="T0" fmla="*/ 0 w 6"/>
                  <a:gd name="T1" fmla="*/ 21 h 21"/>
                  <a:gd name="T2" fmla="*/ 0 w 6"/>
                  <a:gd name="T3" fmla="*/ 18 h 21"/>
                  <a:gd name="T4" fmla="*/ 0 w 6"/>
                  <a:gd name="T5" fmla="*/ 15 h 21"/>
                  <a:gd name="T6" fmla="*/ 3 w 6"/>
                  <a:gd name="T7" fmla="*/ 9 h 21"/>
                  <a:gd name="T8" fmla="*/ 3 w 6"/>
                  <a:gd name="T9" fmla="*/ 3 h 21"/>
                  <a:gd name="T10" fmla="*/ 3 w 6"/>
                  <a:gd name="T11" fmla="*/ 3 h 21"/>
                  <a:gd name="T12" fmla="*/ 6 w 6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21"/>
                  <a:gd name="T23" fmla="*/ 6 w 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21">
                    <a:moveTo>
                      <a:pt x="0" y="21"/>
                    </a:moveTo>
                    <a:lnTo>
                      <a:pt x="0" y="18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3" y="3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22" name="Freeform 1351"/>
              <p:cNvSpPr>
                <a:spLocks/>
              </p:cNvSpPr>
              <p:nvPr/>
            </p:nvSpPr>
            <p:spPr bwMode="auto">
              <a:xfrm>
                <a:off x="1835" y="3547"/>
                <a:ext cx="9" cy="21"/>
              </a:xfrm>
              <a:custGeom>
                <a:avLst/>
                <a:gdLst>
                  <a:gd name="T0" fmla="*/ 0 w 9"/>
                  <a:gd name="T1" fmla="*/ 21 h 21"/>
                  <a:gd name="T2" fmla="*/ 3 w 9"/>
                  <a:gd name="T3" fmla="*/ 15 h 21"/>
                  <a:gd name="T4" fmla="*/ 6 w 9"/>
                  <a:gd name="T5" fmla="*/ 9 h 21"/>
                  <a:gd name="T6" fmla="*/ 9 w 9"/>
                  <a:gd name="T7" fmla="*/ 3 h 21"/>
                  <a:gd name="T8" fmla="*/ 9 w 9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21"/>
                  <a:gd name="T17" fmla="*/ 9 w 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21">
                    <a:moveTo>
                      <a:pt x="0" y="21"/>
                    </a:moveTo>
                    <a:lnTo>
                      <a:pt x="3" y="15"/>
                    </a:lnTo>
                    <a:lnTo>
                      <a:pt x="6" y="9"/>
                    </a:lnTo>
                    <a:lnTo>
                      <a:pt x="9" y="3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23" name="Freeform 1352"/>
              <p:cNvSpPr>
                <a:spLocks/>
              </p:cNvSpPr>
              <p:nvPr/>
            </p:nvSpPr>
            <p:spPr bwMode="auto">
              <a:xfrm>
                <a:off x="1847" y="3514"/>
                <a:ext cx="6" cy="21"/>
              </a:xfrm>
              <a:custGeom>
                <a:avLst/>
                <a:gdLst>
                  <a:gd name="T0" fmla="*/ 0 w 6"/>
                  <a:gd name="T1" fmla="*/ 21 h 21"/>
                  <a:gd name="T2" fmla="*/ 3 w 6"/>
                  <a:gd name="T3" fmla="*/ 15 h 21"/>
                  <a:gd name="T4" fmla="*/ 6 w 6"/>
                  <a:gd name="T5" fmla="*/ 3 h 21"/>
                  <a:gd name="T6" fmla="*/ 6 w 6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21"/>
                  <a:gd name="T14" fmla="*/ 6 w 6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21">
                    <a:moveTo>
                      <a:pt x="0" y="21"/>
                    </a:moveTo>
                    <a:lnTo>
                      <a:pt x="3" y="15"/>
                    </a:lnTo>
                    <a:lnTo>
                      <a:pt x="6" y="3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24" name="Freeform 1353"/>
              <p:cNvSpPr>
                <a:spLocks/>
              </p:cNvSpPr>
              <p:nvPr/>
            </p:nvSpPr>
            <p:spPr bwMode="auto">
              <a:xfrm>
                <a:off x="1856" y="3481"/>
                <a:ext cx="0" cy="21"/>
              </a:xfrm>
              <a:custGeom>
                <a:avLst/>
                <a:gdLst>
                  <a:gd name="T0" fmla="*/ 21 h 21"/>
                  <a:gd name="T1" fmla="*/ 9 h 21"/>
                  <a:gd name="T2" fmla="*/ 0 h 21"/>
                  <a:gd name="T3" fmla="*/ 0 60000 65536"/>
                  <a:gd name="T4" fmla="*/ 0 60000 65536"/>
                  <a:gd name="T5" fmla="*/ 0 60000 65536"/>
                  <a:gd name="T6" fmla="*/ 0 h 21"/>
                  <a:gd name="T7" fmla="*/ 21 h 2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21">
                    <a:moveTo>
                      <a:pt x="0" y="21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25" name="Freeform 1354"/>
              <p:cNvSpPr>
                <a:spLocks/>
              </p:cNvSpPr>
              <p:nvPr/>
            </p:nvSpPr>
            <p:spPr bwMode="auto">
              <a:xfrm>
                <a:off x="1859" y="3445"/>
                <a:ext cx="0" cy="21"/>
              </a:xfrm>
              <a:custGeom>
                <a:avLst/>
                <a:gdLst>
                  <a:gd name="T0" fmla="*/ 21 h 21"/>
                  <a:gd name="T1" fmla="*/ 6 h 21"/>
                  <a:gd name="T2" fmla="*/ 0 h 21"/>
                  <a:gd name="T3" fmla="*/ 0 60000 65536"/>
                  <a:gd name="T4" fmla="*/ 0 60000 65536"/>
                  <a:gd name="T5" fmla="*/ 0 60000 65536"/>
                  <a:gd name="T6" fmla="*/ 0 h 21"/>
                  <a:gd name="T7" fmla="*/ 21 h 2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21">
                    <a:moveTo>
                      <a:pt x="0" y="21"/>
                    </a:move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26" name="Freeform 1355"/>
              <p:cNvSpPr>
                <a:spLocks/>
              </p:cNvSpPr>
              <p:nvPr/>
            </p:nvSpPr>
            <p:spPr bwMode="auto">
              <a:xfrm>
                <a:off x="1859" y="3409"/>
                <a:ext cx="0" cy="24"/>
              </a:xfrm>
              <a:custGeom>
                <a:avLst/>
                <a:gdLst>
                  <a:gd name="T0" fmla="*/ 24 h 24"/>
                  <a:gd name="T1" fmla="*/ 15 h 24"/>
                  <a:gd name="T2" fmla="*/ 3 h 24"/>
                  <a:gd name="T3" fmla="*/ 0 h 24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h 24"/>
                  <a:gd name="T9" fmla="*/ 24 h 24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T8" r="0" b="T9"/>
                <a:pathLst>
                  <a:path h="24">
                    <a:moveTo>
                      <a:pt x="0" y="24"/>
                    </a:moveTo>
                    <a:lnTo>
                      <a:pt x="0" y="15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27" name="Freeform 1356"/>
              <p:cNvSpPr>
                <a:spLocks/>
              </p:cNvSpPr>
              <p:nvPr/>
            </p:nvSpPr>
            <p:spPr bwMode="auto">
              <a:xfrm>
                <a:off x="1862" y="3376"/>
                <a:ext cx="0" cy="21"/>
              </a:xfrm>
              <a:custGeom>
                <a:avLst/>
                <a:gdLst>
                  <a:gd name="T0" fmla="*/ 21 h 21"/>
                  <a:gd name="T1" fmla="*/ 9 h 21"/>
                  <a:gd name="T2" fmla="*/ 0 h 21"/>
                  <a:gd name="T3" fmla="*/ 0 60000 65536"/>
                  <a:gd name="T4" fmla="*/ 0 60000 65536"/>
                  <a:gd name="T5" fmla="*/ 0 60000 65536"/>
                  <a:gd name="T6" fmla="*/ 0 h 21"/>
                  <a:gd name="T7" fmla="*/ 21 h 21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21">
                    <a:moveTo>
                      <a:pt x="0" y="21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28" name="Freeform 1357"/>
              <p:cNvSpPr>
                <a:spLocks/>
              </p:cNvSpPr>
              <p:nvPr/>
            </p:nvSpPr>
            <p:spPr bwMode="auto">
              <a:xfrm>
                <a:off x="1871" y="3349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3 w 12"/>
                  <a:gd name="T3" fmla="*/ 12 h 18"/>
                  <a:gd name="T4" fmla="*/ 6 w 12"/>
                  <a:gd name="T5" fmla="*/ 9 h 18"/>
                  <a:gd name="T6" fmla="*/ 9 w 12"/>
                  <a:gd name="T7" fmla="*/ 3 h 18"/>
                  <a:gd name="T8" fmla="*/ 12 w 12"/>
                  <a:gd name="T9" fmla="*/ 0 h 18"/>
                  <a:gd name="T10" fmla="*/ 12 w 12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8"/>
                  <a:gd name="T20" fmla="*/ 12 w 12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8">
                    <a:moveTo>
                      <a:pt x="0" y="18"/>
                    </a:moveTo>
                    <a:lnTo>
                      <a:pt x="3" y="12"/>
                    </a:lnTo>
                    <a:lnTo>
                      <a:pt x="6" y="9"/>
                    </a:lnTo>
                    <a:lnTo>
                      <a:pt x="9" y="3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29" name="Freeform 1358"/>
              <p:cNvSpPr>
                <a:spLocks/>
              </p:cNvSpPr>
              <p:nvPr/>
            </p:nvSpPr>
            <p:spPr bwMode="auto">
              <a:xfrm>
                <a:off x="1895" y="3328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6 w 18"/>
                  <a:gd name="T3" fmla="*/ 9 h 12"/>
                  <a:gd name="T4" fmla="*/ 15 w 18"/>
                  <a:gd name="T5" fmla="*/ 3 h 12"/>
                  <a:gd name="T6" fmla="*/ 18 w 18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2"/>
                  <a:gd name="T14" fmla="*/ 18 w 18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2">
                    <a:moveTo>
                      <a:pt x="0" y="12"/>
                    </a:moveTo>
                    <a:lnTo>
                      <a:pt x="6" y="9"/>
                    </a:lnTo>
                    <a:lnTo>
                      <a:pt x="15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30" name="Freeform 1359"/>
              <p:cNvSpPr>
                <a:spLocks/>
              </p:cNvSpPr>
              <p:nvPr/>
            </p:nvSpPr>
            <p:spPr bwMode="auto">
              <a:xfrm>
                <a:off x="1922" y="3307"/>
                <a:ext cx="16" cy="15"/>
              </a:xfrm>
              <a:custGeom>
                <a:avLst/>
                <a:gdLst>
                  <a:gd name="T0" fmla="*/ 0 w 16"/>
                  <a:gd name="T1" fmla="*/ 15 h 15"/>
                  <a:gd name="T2" fmla="*/ 7 w 16"/>
                  <a:gd name="T3" fmla="*/ 9 h 15"/>
                  <a:gd name="T4" fmla="*/ 16 w 16"/>
                  <a:gd name="T5" fmla="*/ 0 h 15"/>
                  <a:gd name="T6" fmla="*/ 16 w 16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5"/>
                  <a:gd name="T14" fmla="*/ 16 w 16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5">
                    <a:moveTo>
                      <a:pt x="0" y="15"/>
                    </a:moveTo>
                    <a:lnTo>
                      <a:pt x="7" y="9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31" name="Freeform 1360"/>
              <p:cNvSpPr>
                <a:spLocks/>
              </p:cNvSpPr>
              <p:nvPr/>
            </p:nvSpPr>
            <p:spPr bwMode="auto">
              <a:xfrm>
                <a:off x="1947" y="3280"/>
                <a:ext cx="15" cy="18"/>
              </a:xfrm>
              <a:custGeom>
                <a:avLst/>
                <a:gdLst>
                  <a:gd name="T0" fmla="*/ 0 w 15"/>
                  <a:gd name="T1" fmla="*/ 18 h 18"/>
                  <a:gd name="T2" fmla="*/ 6 w 15"/>
                  <a:gd name="T3" fmla="*/ 12 h 18"/>
                  <a:gd name="T4" fmla="*/ 12 w 15"/>
                  <a:gd name="T5" fmla="*/ 6 h 18"/>
                  <a:gd name="T6" fmla="*/ 15 w 15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8"/>
                  <a:gd name="T14" fmla="*/ 15 w 15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8">
                    <a:moveTo>
                      <a:pt x="0" y="18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32" name="Freeform 1361"/>
              <p:cNvSpPr>
                <a:spLocks/>
              </p:cNvSpPr>
              <p:nvPr/>
            </p:nvSpPr>
            <p:spPr bwMode="auto">
              <a:xfrm>
                <a:off x="1971" y="3256"/>
                <a:ext cx="15" cy="15"/>
              </a:xfrm>
              <a:custGeom>
                <a:avLst/>
                <a:gdLst>
                  <a:gd name="T0" fmla="*/ 0 w 15"/>
                  <a:gd name="T1" fmla="*/ 15 h 15"/>
                  <a:gd name="T2" fmla="*/ 3 w 15"/>
                  <a:gd name="T3" fmla="*/ 12 h 15"/>
                  <a:gd name="T4" fmla="*/ 15 w 15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5"/>
                  <a:gd name="T11" fmla="*/ 15 w 15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5">
                    <a:moveTo>
                      <a:pt x="0" y="15"/>
                    </a:moveTo>
                    <a:lnTo>
                      <a:pt x="3" y="12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33" name="Freeform 1362"/>
              <p:cNvSpPr>
                <a:spLocks/>
              </p:cNvSpPr>
              <p:nvPr/>
            </p:nvSpPr>
            <p:spPr bwMode="auto">
              <a:xfrm>
                <a:off x="1995" y="3229"/>
                <a:ext cx="12" cy="15"/>
              </a:xfrm>
              <a:custGeom>
                <a:avLst/>
                <a:gdLst>
                  <a:gd name="T0" fmla="*/ 0 w 12"/>
                  <a:gd name="T1" fmla="*/ 15 h 15"/>
                  <a:gd name="T2" fmla="*/ 6 w 12"/>
                  <a:gd name="T3" fmla="*/ 6 h 15"/>
                  <a:gd name="T4" fmla="*/ 12 w 12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5"/>
                  <a:gd name="T11" fmla="*/ 12 w 12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5">
                    <a:moveTo>
                      <a:pt x="0" y="15"/>
                    </a:moveTo>
                    <a:lnTo>
                      <a:pt x="6" y="6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34" name="Freeform 1363"/>
              <p:cNvSpPr>
                <a:spLocks/>
              </p:cNvSpPr>
              <p:nvPr/>
            </p:nvSpPr>
            <p:spPr bwMode="auto">
              <a:xfrm>
                <a:off x="2016" y="3205"/>
                <a:ext cx="18" cy="15"/>
              </a:xfrm>
              <a:custGeom>
                <a:avLst/>
                <a:gdLst>
                  <a:gd name="T0" fmla="*/ 0 w 18"/>
                  <a:gd name="T1" fmla="*/ 15 h 15"/>
                  <a:gd name="T2" fmla="*/ 9 w 18"/>
                  <a:gd name="T3" fmla="*/ 6 h 15"/>
                  <a:gd name="T4" fmla="*/ 18 w 18"/>
                  <a:gd name="T5" fmla="*/ 0 h 15"/>
                  <a:gd name="T6" fmla="*/ 18 w 18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5"/>
                  <a:gd name="T14" fmla="*/ 18 w 18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5">
                    <a:moveTo>
                      <a:pt x="0" y="15"/>
                    </a:moveTo>
                    <a:lnTo>
                      <a:pt x="9" y="6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35" name="Freeform 1364"/>
              <p:cNvSpPr>
                <a:spLocks/>
              </p:cNvSpPr>
              <p:nvPr/>
            </p:nvSpPr>
            <p:spPr bwMode="auto">
              <a:xfrm>
                <a:off x="2043" y="3184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9 w 18"/>
                  <a:gd name="T3" fmla="*/ 6 h 12"/>
                  <a:gd name="T4" fmla="*/ 18 w 18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2"/>
                  <a:gd name="T11" fmla="*/ 18 w 18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2">
                    <a:moveTo>
                      <a:pt x="0" y="12"/>
                    </a:moveTo>
                    <a:lnTo>
                      <a:pt x="9" y="6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36" name="Freeform 1365"/>
              <p:cNvSpPr>
                <a:spLocks/>
              </p:cNvSpPr>
              <p:nvPr/>
            </p:nvSpPr>
            <p:spPr bwMode="auto">
              <a:xfrm>
                <a:off x="2073" y="3166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0 w 18"/>
                  <a:gd name="T3" fmla="*/ 9 h 12"/>
                  <a:gd name="T4" fmla="*/ 9 w 18"/>
                  <a:gd name="T5" fmla="*/ 3 h 12"/>
                  <a:gd name="T6" fmla="*/ 18 w 18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2"/>
                  <a:gd name="T14" fmla="*/ 18 w 18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2">
                    <a:moveTo>
                      <a:pt x="0" y="12"/>
                    </a:moveTo>
                    <a:lnTo>
                      <a:pt x="0" y="9"/>
                    </a:lnTo>
                    <a:lnTo>
                      <a:pt x="9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37" name="Freeform 1366"/>
              <p:cNvSpPr>
                <a:spLocks/>
              </p:cNvSpPr>
              <p:nvPr/>
            </p:nvSpPr>
            <p:spPr bwMode="auto">
              <a:xfrm>
                <a:off x="2103" y="3154"/>
                <a:ext cx="21" cy="6"/>
              </a:xfrm>
              <a:custGeom>
                <a:avLst/>
                <a:gdLst>
                  <a:gd name="T0" fmla="*/ 0 w 21"/>
                  <a:gd name="T1" fmla="*/ 6 h 6"/>
                  <a:gd name="T2" fmla="*/ 6 w 21"/>
                  <a:gd name="T3" fmla="*/ 6 h 6"/>
                  <a:gd name="T4" fmla="*/ 21 w 21"/>
                  <a:gd name="T5" fmla="*/ 0 h 6"/>
                  <a:gd name="T6" fmla="*/ 21 w 2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6"/>
                  <a:gd name="T14" fmla="*/ 21 w 21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6">
                    <a:moveTo>
                      <a:pt x="0" y="6"/>
                    </a:moveTo>
                    <a:lnTo>
                      <a:pt x="6" y="6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38" name="Freeform 1367"/>
              <p:cNvSpPr>
                <a:spLocks/>
              </p:cNvSpPr>
              <p:nvPr/>
            </p:nvSpPr>
            <p:spPr bwMode="auto">
              <a:xfrm>
                <a:off x="2136" y="3145"/>
                <a:ext cx="21" cy="6"/>
              </a:xfrm>
              <a:custGeom>
                <a:avLst/>
                <a:gdLst>
                  <a:gd name="T0" fmla="*/ 0 w 21"/>
                  <a:gd name="T1" fmla="*/ 6 h 6"/>
                  <a:gd name="T2" fmla="*/ 3 w 21"/>
                  <a:gd name="T3" fmla="*/ 6 h 6"/>
                  <a:gd name="T4" fmla="*/ 18 w 21"/>
                  <a:gd name="T5" fmla="*/ 0 h 6"/>
                  <a:gd name="T6" fmla="*/ 21 w 2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6"/>
                  <a:gd name="T14" fmla="*/ 21 w 21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6">
                    <a:moveTo>
                      <a:pt x="0" y="6"/>
                    </a:moveTo>
                    <a:lnTo>
                      <a:pt x="3" y="6"/>
                    </a:lnTo>
                    <a:lnTo>
                      <a:pt x="18" y="0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39" name="Freeform 1368"/>
              <p:cNvSpPr>
                <a:spLocks/>
              </p:cNvSpPr>
              <p:nvPr/>
            </p:nvSpPr>
            <p:spPr bwMode="auto">
              <a:xfrm>
                <a:off x="2169" y="3139"/>
                <a:ext cx="21" cy="3"/>
              </a:xfrm>
              <a:custGeom>
                <a:avLst/>
                <a:gdLst>
                  <a:gd name="T0" fmla="*/ 0 w 21"/>
                  <a:gd name="T1" fmla="*/ 3 h 3"/>
                  <a:gd name="T2" fmla="*/ 3 w 21"/>
                  <a:gd name="T3" fmla="*/ 3 h 3"/>
                  <a:gd name="T4" fmla="*/ 21 w 21"/>
                  <a:gd name="T5" fmla="*/ 0 h 3"/>
                  <a:gd name="T6" fmla="*/ 21 w 21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3"/>
                  <a:gd name="T14" fmla="*/ 21 w 21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3">
                    <a:moveTo>
                      <a:pt x="0" y="3"/>
                    </a:moveTo>
                    <a:lnTo>
                      <a:pt x="3" y="3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40" name="Freeform 1369"/>
              <p:cNvSpPr>
                <a:spLocks/>
              </p:cNvSpPr>
              <p:nvPr/>
            </p:nvSpPr>
            <p:spPr bwMode="auto">
              <a:xfrm>
                <a:off x="2205" y="3136"/>
                <a:ext cx="21" cy="3"/>
              </a:xfrm>
              <a:custGeom>
                <a:avLst/>
                <a:gdLst>
                  <a:gd name="T0" fmla="*/ 0 w 21"/>
                  <a:gd name="T1" fmla="*/ 3 h 3"/>
                  <a:gd name="T2" fmla="*/ 3 w 21"/>
                  <a:gd name="T3" fmla="*/ 0 h 3"/>
                  <a:gd name="T4" fmla="*/ 21 w 21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21"/>
                  <a:gd name="T10" fmla="*/ 0 h 3"/>
                  <a:gd name="T11" fmla="*/ 21 w 2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" h="3">
                    <a:moveTo>
                      <a:pt x="0" y="3"/>
                    </a:moveTo>
                    <a:lnTo>
                      <a:pt x="3" y="0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41" name="Freeform 1370"/>
              <p:cNvSpPr>
                <a:spLocks/>
              </p:cNvSpPr>
              <p:nvPr/>
            </p:nvSpPr>
            <p:spPr bwMode="auto">
              <a:xfrm>
                <a:off x="1244" y="3205"/>
                <a:ext cx="21" cy="6"/>
              </a:xfrm>
              <a:custGeom>
                <a:avLst/>
                <a:gdLst>
                  <a:gd name="T0" fmla="*/ 0 w 21"/>
                  <a:gd name="T1" fmla="*/ 6 h 6"/>
                  <a:gd name="T2" fmla="*/ 6 w 21"/>
                  <a:gd name="T3" fmla="*/ 6 h 6"/>
                  <a:gd name="T4" fmla="*/ 12 w 21"/>
                  <a:gd name="T5" fmla="*/ 3 h 6"/>
                  <a:gd name="T6" fmla="*/ 18 w 21"/>
                  <a:gd name="T7" fmla="*/ 0 h 6"/>
                  <a:gd name="T8" fmla="*/ 21 w 2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6"/>
                  <a:gd name="T17" fmla="*/ 21 w 2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6">
                    <a:moveTo>
                      <a:pt x="0" y="6"/>
                    </a:moveTo>
                    <a:lnTo>
                      <a:pt x="6" y="6"/>
                    </a:lnTo>
                    <a:lnTo>
                      <a:pt x="12" y="3"/>
                    </a:lnTo>
                    <a:lnTo>
                      <a:pt x="18" y="0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42" name="Freeform 1371"/>
              <p:cNvSpPr>
                <a:spLocks/>
              </p:cNvSpPr>
              <p:nvPr/>
            </p:nvSpPr>
            <p:spPr bwMode="auto">
              <a:xfrm>
                <a:off x="1277" y="3190"/>
                <a:ext cx="18" cy="9"/>
              </a:xfrm>
              <a:custGeom>
                <a:avLst/>
                <a:gdLst>
                  <a:gd name="T0" fmla="*/ 0 w 18"/>
                  <a:gd name="T1" fmla="*/ 9 h 9"/>
                  <a:gd name="T2" fmla="*/ 3 w 18"/>
                  <a:gd name="T3" fmla="*/ 6 h 9"/>
                  <a:gd name="T4" fmla="*/ 9 w 18"/>
                  <a:gd name="T5" fmla="*/ 3 h 9"/>
                  <a:gd name="T6" fmla="*/ 18 w 18"/>
                  <a:gd name="T7" fmla="*/ 0 h 9"/>
                  <a:gd name="T8" fmla="*/ 18 w 1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9"/>
                  <a:gd name="T17" fmla="*/ 18 w 18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9">
                    <a:moveTo>
                      <a:pt x="0" y="9"/>
                    </a:moveTo>
                    <a:lnTo>
                      <a:pt x="3" y="6"/>
                    </a:lnTo>
                    <a:lnTo>
                      <a:pt x="9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43" name="Freeform 1372"/>
              <p:cNvSpPr>
                <a:spLocks/>
              </p:cNvSpPr>
              <p:nvPr/>
            </p:nvSpPr>
            <p:spPr bwMode="auto">
              <a:xfrm>
                <a:off x="1307" y="3169"/>
                <a:ext cx="15" cy="15"/>
              </a:xfrm>
              <a:custGeom>
                <a:avLst/>
                <a:gdLst>
                  <a:gd name="T0" fmla="*/ 0 w 15"/>
                  <a:gd name="T1" fmla="*/ 15 h 15"/>
                  <a:gd name="T2" fmla="*/ 0 w 15"/>
                  <a:gd name="T3" fmla="*/ 12 h 15"/>
                  <a:gd name="T4" fmla="*/ 12 w 15"/>
                  <a:gd name="T5" fmla="*/ 6 h 15"/>
                  <a:gd name="T6" fmla="*/ 15 w 15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5"/>
                  <a:gd name="T14" fmla="*/ 15 w 15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5">
                    <a:moveTo>
                      <a:pt x="0" y="15"/>
                    </a:moveTo>
                    <a:lnTo>
                      <a:pt x="0" y="12"/>
                    </a:lnTo>
                    <a:lnTo>
                      <a:pt x="12" y="6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44" name="Freeform 1373"/>
              <p:cNvSpPr>
                <a:spLocks/>
              </p:cNvSpPr>
              <p:nvPr/>
            </p:nvSpPr>
            <p:spPr bwMode="auto">
              <a:xfrm>
                <a:off x="1334" y="3148"/>
                <a:ext cx="15" cy="15"/>
              </a:xfrm>
              <a:custGeom>
                <a:avLst/>
                <a:gdLst>
                  <a:gd name="T0" fmla="*/ 0 w 15"/>
                  <a:gd name="T1" fmla="*/ 15 h 15"/>
                  <a:gd name="T2" fmla="*/ 9 w 15"/>
                  <a:gd name="T3" fmla="*/ 6 h 15"/>
                  <a:gd name="T4" fmla="*/ 15 w 15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5"/>
                  <a:gd name="T11" fmla="*/ 15 w 15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5">
                    <a:moveTo>
                      <a:pt x="0" y="15"/>
                    </a:moveTo>
                    <a:lnTo>
                      <a:pt x="9" y="6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45" name="Freeform 1374"/>
              <p:cNvSpPr>
                <a:spLocks/>
              </p:cNvSpPr>
              <p:nvPr/>
            </p:nvSpPr>
            <p:spPr bwMode="auto">
              <a:xfrm>
                <a:off x="1358" y="3121"/>
                <a:ext cx="15" cy="18"/>
              </a:xfrm>
              <a:custGeom>
                <a:avLst/>
                <a:gdLst>
                  <a:gd name="T0" fmla="*/ 0 w 15"/>
                  <a:gd name="T1" fmla="*/ 18 h 18"/>
                  <a:gd name="T2" fmla="*/ 6 w 15"/>
                  <a:gd name="T3" fmla="*/ 12 h 18"/>
                  <a:gd name="T4" fmla="*/ 15 w 15"/>
                  <a:gd name="T5" fmla="*/ 0 h 18"/>
                  <a:gd name="T6" fmla="*/ 15 w 15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8"/>
                  <a:gd name="T14" fmla="*/ 15 w 15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8">
                    <a:moveTo>
                      <a:pt x="0" y="18"/>
                    </a:moveTo>
                    <a:lnTo>
                      <a:pt x="6" y="12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46" name="Freeform 1375"/>
              <p:cNvSpPr>
                <a:spLocks/>
              </p:cNvSpPr>
              <p:nvPr/>
            </p:nvSpPr>
            <p:spPr bwMode="auto">
              <a:xfrm>
                <a:off x="1382" y="3094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0 w 12"/>
                  <a:gd name="T3" fmla="*/ 18 h 18"/>
                  <a:gd name="T4" fmla="*/ 6 w 12"/>
                  <a:gd name="T5" fmla="*/ 6 h 18"/>
                  <a:gd name="T6" fmla="*/ 12 w 12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8"/>
                  <a:gd name="T14" fmla="*/ 12 w 12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8">
                    <a:moveTo>
                      <a:pt x="0" y="18"/>
                    </a:moveTo>
                    <a:lnTo>
                      <a:pt x="0" y="18"/>
                    </a:lnTo>
                    <a:lnTo>
                      <a:pt x="6" y="6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47" name="Freeform 1376"/>
              <p:cNvSpPr>
                <a:spLocks/>
              </p:cNvSpPr>
              <p:nvPr/>
            </p:nvSpPr>
            <p:spPr bwMode="auto">
              <a:xfrm>
                <a:off x="1400" y="3061"/>
                <a:ext cx="6" cy="21"/>
              </a:xfrm>
              <a:custGeom>
                <a:avLst/>
                <a:gdLst>
                  <a:gd name="T0" fmla="*/ 0 w 6"/>
                  <a:gd name="T1" fmla="*/ 21 h 21"/>
                  <a:gd name="T2" fmla="*/ 0 w 6"/>
                  <a:gd name="T3" fmla="*/ 21 h 21"/>
                  <a:gd name="T4" fmla="*/ 3 w 6"/>
                  <a:gd name="T5" fmla="*/ 15 h 21"/>
                  <a:gd name="T6" fmla="*/ 3 w 6"/>
                  <a:gd name="T7" fmla="*/ 9 h 21"/>
                  <a:gd name="T8" fmla="*/ 3 w 6"/>
                  <a:gd name="T9" fmla="*/ 9 h 21"/>
                  <a:gd name="T10" fmla="*/ 6 w 6"/>
                  <a:gd name="T11" fmla="*/ 6 h 21"/>
                  <a:gd name="T12" fmla="*/ 6 w 6"/>
                  <a:gd name="T13" fmla="*/ 0 h 21"/>
                  <a:gd name="T14" fmla="*/ 6 w 6"/>
                  <a:gd name="T15" fmla="*/ 0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1"/>
                  <a:gd name="T26" fmla="*/ 6 w 6"/>
                  <a:gd name="T27" fmla="*/ 21 h 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1">
                    <a:moveTo>
                      <a:pt x="0" y="21"/>
                    </a:moveTo>
                    <a:lnTo>
                      <a:pt x="0" y="21"/>
                    </a:lnTo>
                    <a:lnTo>
                      <a:pt x="3" y="15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48" name="Freeform 1377"/>
              <p:cNvSpPr>
                <a:spLocks/>
              </p:cNvSpPr>
              <p:nvPr/>
            </p:nvSpPr>
            <p:spPr bwMode="auto">
              <a:xfrm>
                <a:off x="1397" y="3028"/>
                <a:ext cx="9" cy="21"/>
              </a:xfrm>
              <a:custGeom>
                <a:avLst/>
                <a:gdLst>
                  <a:gd name="T0" fmla="*/ 9 w 9"/>
                  <a:gd name="T1" fmla="*/ 21 h 21"/>
                  <a:gd name="T2" fmla="*/ 9 w 9"/>
                  <a:gd name="T3" fmla="*/ 18 h 21"/>
                  <a:gd name="T4" fmla="*/ 6 w 9"/>
                  <a:gd name="T5" fmla="*/ 12 h 21"/>
                  <a:gd name="T6" fmla="*/ 6 w 9"/>
                  <a:gd name="T7" fmla="*/ 9 h 21"/>
                  <a:gd name="T8" fmla="*/ 3 w 9"/>
                  <a:gd name="T9" fmla="*/ 6 h 21"/>
                  <a:gd name="T10" fmla="*/ 3 w 9"/>
                  <a:gd name="T11" fmla="*/ 0 h 21"/>
                  <a:gd name="T12" fmla="*/ 0 w 9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21"/>
                  <a:gd name="T23" fmla="*/ 9 w 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21">
                    <a:moveTo>
                      <a:pt x="9" y="21"/>
                    </a:moveTo>
                    <a:lnTo>
                      <a:pt x="9" y="18"/>
                    </a:lnTo>
                    <a:lnTo>
                      <a:pt x="6" y="12"/>
                    </a:lnTo>
                    <a:lnTo>
                      <a:pt x="6" y="9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49" name="Freeform 1378"/>
              <p:cNvSpPr>
                <a:spLocks/>
              </p:cNvSpPr>
              <p:nvPr/>
            </p:nvSpPr>
            <p:spPr bwMode="auto">
              <a:xfrm>
                <a:off x="1373" y="3004"/>
                <a:ext cx="18" cy="15"/>
              </a:xfrm>
              <a:custGeom>
                <a:avLst/>
                <a:gdLst>
                  <a:gd name="T0" fmla="*/ 18 w 18"/>
                  <a:gd name="T1" fmla="*/ 15 h 15"/>
                  <a:gd name="T2" fmla="*/ 15 w 18"/>
                  <a:gd name="T3" fmla="*/ 12 h 15"/>
                  <a:gd name="T4" fmla="*/ 12 w 18"/>
                  <a:gd name="T5" fmla="*/ 9 h 15"/>
                  <a:gd name="T6" fmla="*/ 9 w 18"/>
                  <a:gd name="T7" fmla="*/ 6 h 15"/>
                  <a:gd name="T8" fmla="*/ 6 w 18"/>
                  <a:gd name="T9" fmla="*/ 3 h 15"/>
                  <a:gd name="T10" fmla="*/ 0 w 18"/>
                  <a:gd name="T11" fmla="*/ 0 h 15"/>
                  <a:gd name="T12" fmla="*/ 0 w 18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15"/>
                  <a:gd name="T23" fmla="*/ 18 w 18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15">
                    <a:moveTo>
                      <a:pt x="18" y="15"/>
                    </a:moveTo>
                    <a:lnTo>
                      <a:pt x="15" y="12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6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50" name="Freeform 1379"/>
              <p:cNvSpPr>
                <a:spLocks/>
              </p:cNvSpPr>
              <p:nvPr/>
            </p:nvSpPr>
            <p:spPr bwMode="auto">
              <a:xfrm>
                <a:off x="1340" y="2992"/>
                <a:ext cx="21" cy="6"/>
              </a:xfrm>
              <a:custGeom>
                <a:avLst/>
                <a:gdLst>
                  <a:gd name="T0" fmla="*/ 21 w 21"/>
                  <a:gd name="T1" fmla="*/ 6 h 6"/>
                  <a:gd name="T2" fmla="*/ 21 w 21"/>
                  <a:gd name="T3" fmla="*/ 6 h 6"/>
                  <a:gd name="T4" fmla="*/ 18 w 21"/>
                  <a:gd name="T5" fmla="*/ 6 h 6"/>
                  <a:gd name="T6" fmla="*/ 12 w 21"/>
                  <a:gd name="T7" fmla="*/ 3 h 6"/>
                  <a:gd name="T8" fmla="*/ 9 w 21"/>
                  <a:gd name="T9" fmla="*/ 3 h 6"/>
                  <a:gd name="T10" fmla="*/ 3 w 21"/>
                  <a:gd name="T11" fmla="*/ 0 h 6"/>
                  <a:gd name="T12" fmla="*/ 0 w 21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6"/>
                  <a:gd name="T23" fmla="*/ 21 w 21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6">
                    <a:moveTo>
                      <a:pt x="21" y="6"/>
                    </a:moveTo>
                    <a:lnTo>
                      <a:pt x="21" y="6"/>
                    </a:lnTo>
                    <a:lnTo>
                      <a:pt x="18" y="6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51" name="Freeform 1380"/>
              <p:cNvSpPr>
                <a:spLocks/>
              </p:cNvSpPr>
              <p:nvPr/>
            </p:nvSpPr>
            <p:spPr bwMode="auto">
              <a:xfrm>
                <a:off x="1307" y="2992"/>
                <a:ext cx="21" cy="3"/>
              </a:xfrm>
              <a:custGeom>
                <a:avLst/>
                <a:gdLst>
                  <a:gd name="T0" fmla="*/ 21 w 21"/>
                  <a:gd name="T1" fmla="*/ 0 h 3"/>
                  <a:gd name="T2" fmla="*/ 18 w 21"/>
                  <a:gd name="T3" fmla="*/ 0 h 3"/>
                  <a:gd name="T4" fmla="*/ 12 w 21"/>
                  <a:gd name="T5" fmla="*/ 0 h 3"/>
                  <a:gd name="T6" fmla="*/ 6 w 21"/>
                  <a:gd name="T7" fmla="*/ 3 h 3"/>
                  <a:gd name="T8" fmla="*/ 3 w 21"/>
                  <a:gd name="T9" fmla="*/ 3 h 3"/>
                  <a:gd name="T10" fmla="*/ 3 w 21"/>
                  <a:gd name="T11" fmla="*/ 3 h 3"/>
                  <a:gd name="T12" fmla="*/ 0 w 21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3"/>
                  <a:gd name="T23" fmla="*/ 21 w 21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3">
                    <a:moveTo>
                      <a:pt x="21" y="0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52" name="Freeform 1381"/>
              <p:cNvSpPr>
                <a:spLocks/>
              </p:cNvSpPr>
              <p:nvPr/>
            </p:nvSpPr>
            <p:spPr bwMode="auto">
              <a:xfrm>
                <a:off x="1274" y="2998"/>
                <a:ext cx="21" cy="9"/>
              </a:xfrm>
              <a:custGeom>
                <a:avLst/>
                <a:gdLst>
                  <a:gd name="T0" fmla="*/ 21 w 21"/>
                  <a:gd name="T1" fmla="*/ 0 h 9"/>
                  <a:gd name="T2" fmla="*/ 15 w 21"/>
                  <a:gd name="T3" fmla="*/ 3 h 9"/>
                  <a:gd name="T4" fmla="*/ 6 w 21"/>
                  <a:gd name="T5" fmla="*/ 6 h 9"/>
                  <a:gd name="T6" fmla="*/ 0 w 21"/>
                  <a:gd name="T7" fmla="*/ 9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9"/>
                  <a:gd name="T14" fmla="*/ 21 w 21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9">
                    <a:moveTo>
                      <a:pt x="21" y="0"/>
                    </a:moveTo>
                    <a:lnTo>
                      <a:pt x="15" y="3"/>
                    </a:lnTo>
                    <a:lnTo>
                      <a:pt x="6" y="6"/>
                    </a:lnTo>
                    <a:lnTo>
                      <a:pt x="0" y="9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53" name="Freeform 1382"/>
              <p:cNvSpPr>
                <a:spLocks/>
              </p:cNvSpPr>
              <p:nvPr/>
            </p:nvSpPr>
            <p:spPr bwMode="auto">
              <a:xfrm>
                <a:off x="1244" y="3013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18 w 18"/>
                  <a:gd name="T3" fmla="*/ 3 h 12"/>
                  <a:gd name="T4" fmla="*/ 6 w 18"/>
                  <a:gd name="T5" fmla="*/ 6 h 12"/>
                  <a:gd name="T6" fmla="*/ 0 w 18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2"/>
                  <a:gd name="T14" fmla="*/ 18 w 18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2">
                    <a:moveTo>
                      <a:pt x="18" y="0"/>
                    </a:moveTo>
                    <a:lnTo>
                      <a:pt x="18" y="3"/>
                    </a:lnTo>
                    <a:lnTo>
                      <a:pt x="6" y="6"/>
                    </a:lnTo>
                    <a:lnTo>
                      <a:pt x="0" y="12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54" name="Freeform 1383"/>
              <p:cNvSpPr>
                <a:spLocks/>
              </p:cNvSpPr>
              <p:nvPr/>
            </p:nvSpPr>
            <p:spPr bwMode="auto">
              <a:xfrm>
                <a:off x="1217" y="3031"/>
                <a:ext cx="18" cy="15"/>
              </a:xfrm>
              <a:custGeom>
                <a:avLst/>
                <a:gdLst>
                  <a:gd name="T0" fmla="*/ 18 w 18"/>
                  <a:gd name="T1" fmla="*/ 0 h 15"/>
                  <a:gd name="T2" fmla="*/ 15 w 18"/>
                  <a:gd name="T3" fmla="*/ 3 h 15"/>
                  <a:gd name="T4" fmla="*/ 9 w 18"/>
                  <a:gd name="T5" fmla="*/ 9 h 15"/>
                  <a:gd name="T6" fmla="*/ 0 w 18"/>
                  <a:gd name="T7" fmla="*/ 15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5"/>
                  <a:gd name="T14" fmla="*/ 18 w 18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5">
                    <a:moveTo>
                      <a:pt x="18" y="0"/>
                    </a:moveTo>
                    <a:lnTo>
                      <a:pt x="15" y="3"/>
                    </a:lnTo>
                    <a:lnTo>
                      <a:pt x="9" y="9"/>
                    </a:lnTo>
                    <a:lnTo>
                      <a:pt x="0" y="15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55" name="Freeform 1384"/>
              <p:cNvSpPr>
                <a:spLocks/>
              </p:cNvSpPr>
              <p:nvPr/>
            </p:nvSpPr>
            <p:spPr bwMode="auto">
              <a:xfrm>
                <a:off x="1196" y="3055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12 w 12"/>
                  <a:gd name="T3" fmla="*/ 0 h 18"/>
                  <a:gd name="T4" fmla="*/ 6 w 12"/>
                  <a:gd name="T5" fmla="*/ 9 h 18"/>
                  <a:gd name="T6" fmla="*/ 0 w 12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8"/>
                  <a:gd name="T14" fmla="*/ 12 w 12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8">
                    <a:moveTo>
                      <a:pt x="12" y="0"/>
                    </a:moveTo>
                    <a:lnTo>
                      <a:pt x="12" y="0"/>
                    </a:lnTo>
                    <a:lnTo>
                      <a:pt x="6" y="9"/>
                    </a:lnTo>
                    <a:lnTo>
                      <a:pt x="0" y="18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56" name="Freeform 1385"/>
              <p:cNvSpPr>
                <a:spLocks/>
              </p:cNvSpPr>
              <p:nvPr/>
            </p:nvSpPr>
            <p:spPr bwMode="auto">
              <a:xfrm>
                <a:off x="1175" y="3082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12 w 12"/>
                  <a:gd name="T3" fmla="*/ 0 h 18"/>
                  <a:gd name="T4" fmla="*/ 6 w 12"/>
                  <a:gd name="T5" fmla="*/ 12 h 18"/>
                  <a:gd name="T6" fmla="*/ 0 w 12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8"/>
                  <a:gd name="T14" fmla="*/ 12 w 12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8">
                    <a:moveTo>
                      <a:pt x="12" y="0"/>
                    </a:moveTo>
                    <a:lnTo>
                      <a:pt x="12" y="0"/>
                    </a:lnTo>
                    <a:lnTo>
                      <a:pt x="6" y="12"/>
                    </a:lnTo>
                    <a:lnTo>
                      <a:pt x="0" y="18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57" name="Freeform 1386"/>
              <p:cNvSpPr>
                <a:spLocks/>
              </p:cNvSpPr>
              <p:nvPr/>
            </p:nvSpPr>
            <p:spPr bwMode="auto">
              <a:xfrm>
                <a:off x="1166" y="3112"/>
                <a:ext cx="6" cy="21"/>
              </a:xfrm>
              <a:custGeom>
                <a:avLst/>
                <a:gdLst>
                  <a:gd name="T0" fmla="*/ 6 w 6"/>
                  <a:gd name="T1" fmla="*/ 0 h 21"/>
                  <a:gd name="T2" fmla="*/ 3 w 6"/>
                  <a:gd name="T3" fmla="*/ 3 h 21"/>
                  <a:gd name="T4" fmla="*/ 3 w 6"/>
                  <a:gd name="T5" fmla="*/ 6 h 21"/>
                  <a:gd name="T6" fmla="*/ 0 w 6"/>
                  <a:gd name="T7" fmla="*/ 12 h 21"/>
                  <a:gd name="T8" fmla="*/ 0 w 6"/>
                  <a:gd name="T9" fmla="*/ 18 h 21"/>
                  <a:gd name="T10" fmla="*/ 0 w 6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21"/>
                  <a:gd name="T20" fmla="*/ 6 w 6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21">
                    <a:moveTo>
                      <a:pt x="6" y="0"/>
                    </a:moveTo>
                    <a:lnTo>
                      <a:pt x="3" y="3"/>
                    </a:lnTo>
                    <a:lnTo>
                      <a:pt x="3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1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58" name="Freeform 1387"/>
              <p:cNvSpPr>
                <a:spLocks/>
              </p:cNvSpPr>
              <p:nvPr/>
            </p:nvSpPr>
            <p:spPr bwMode="auto">
              <a:xfrm>
                <a:off x="1163" y="3148"/>
                <a:ext cx="3" cy="21"/>
              </a:xfrm>
              <a:custGeom>
                <a:avLst/>
                <a:gdLst>
                  <a:gd name="T0" fmla="*/ 0 w 3"/>
                  <a:gd name="T1" fmla="*/ 0 h 21"/>
                  <a:gd name="T2" fmla="*/ 3 w 3"/>
                  <a:gd name="T3" fmla="*/ 3 h 21"/>
                  <a:gd name="T4" fmla="*/ 3 w 3"/>
                  <a:gd name="T5" fmla="*/ 9 h 21"/>
                  <a:gd name="T6" fmla="*/ 3 w 3"/>
                  <a:gd name="T7" fmla="*/ 12 h 21"/>
                  <a:gd name="T8" fmla="*/ 3 w 3"/>
                  <a:gd name="T9" fmla="*/ 18 h 21"/>
                  <a:gd name="T10" fmla="*/ 3 w 3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1"/>
                  <a:gd name="T20" fmla="*/ 3 w 3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1">
                    <a:moveTo>
                      <a:pt x="0" y="0"/>
                    </a:moveTo>
                    <a:lnTo>
                      <a:pt x="3" y="3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3" y="18"/>
                    </a:lnTo>
                    <a:lnTo>
                      <a:pt x="3" y="21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59" name="Freeform 1388"/>
              <p:cNvSpPr>
                <a:spLocks/>
              </p:cNvSpPr>
              <p:nvPr/>
            </p:nvSpPr>
            <p:spPr bwMode="auto">
              <a:xfrm>
                <a:off x="1172" y="3181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3 w 12"/>
                  <a:gd name="T3" fmla="*/ 3 h 18"/>
                  <a:gd name="T4" fmla="*/ 3 w 12"/>
                  <a:gd name="T5" fmla="*/ 6 h 18"/>
                  <a:gd name="T6" fmla="*/ 6 w 12"/>
                  <a:gd name="T7" fmla="*/ 9 h 18"/>
                  <a:gd name="T8" fmla="*/ 9 w 12"/>
                  <a:gd name="T9" fmla="*/ 12 h 18"/>
                  <a:gd name="T10" fmla="*/ 12 w 12"/>
                  <a:gd name="T11" fmla="*/ 15 h 18"/>
                  <a:gd name="T12" fmla="*/ 12 w 12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8"/>
                  <a:gd name="T23" fmla="*/ 12 w 1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8">
                    <a:moveTo>
                      <a:pt x="0" y="0"/>
                    </a:moveTo>
                    <a:lnTo>
                      <a:pt x="3" y="3"/>
                    </a:lnTo>
                    <a:lnTo>
                      <a:pt x="3" y="6"/>
                    </a:lnTo>
                    <a:lnTo>
                      <a:pt x="6" y="9"/>
                    </a:lnTo>
                    <a:lnTo>
                      <a:pt x="9" y="12"/>
                    </a:lnTo>
                    <a:lnTo>
                      <a:pt x="12" y="15"/>
                    </a:lnTo>
                    <a:lnTo>
                      <a:pt x="12" y="18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60" name="Freeform 1389"/>
              <p:cNvSpPr>
                <a:spLocks/>
              </p:cNvSpPr>
              <p:nvPr/>
            </p:nvSpPr>
            <p:spPr bwMode="auto">
              <a:xfrm>
                <a:off x="1196" y="3205"/>
                <a:ext cx="21" cy="6"/>
              </a:xfrm>
              <a:custGeom>
                <a:avLst/>
                <a:gdLst>
                  <a:gd name="T0" fmla="*/ 0 w 21"/>
                  <a:gd name="T1" fmla="*/ 0 h 6"/>
                  <a:gd name="T2" fmla="*/ 0 w 21"/>
                  <a:gd name="T3" fmla="*/ 0 h 6"/>
                  <a:gd name="T4" fmla="*/ 3 w 21"/>
                  <a:gd name="T5" fmla="*/ 3 h 6"/>
                  <a:gd name="T6" fmla="*/ 9 w 21"/>
                  <a:gd name="T7" fmla="*/ 3 h 6"/>
                  <a:gd name="T8" fmla="*/ 15 w 21"/>
                  <a:gd name="T9" fmla="*/ 6 h 6"/>
                  <a:gd name="T10" fmla="*/ 18 w 21"/>
                  <a:gd name="T11" fmla="*/ 6 h 6"/>
                  <a:gd name="T12" fmla="*/ 21 w 21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6"/>
                  <a:gd name="T23" fmla="*/ 21 w 21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6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9" y="3"/>
                    </a:lnTo>
                    <a:lnTo>
                      <a:pt x="15" y="6"/>
                    </a:lnTo>
                    <a:lnTo>
                      <a:pt x="18" y="6"/>
                    </a:lnTo>
                    <a:lnTo>
                      <a:pt x="21" y="6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61" name="Freeform 1390"/>
              <p:cNvSpPr>
                <a:spLocks/>
              </p:cNvSpPr>
              <p:nvPr/>
            </p:nvSpPr>
            <p:spPr bwMode="auto">
              <a:xfrm>
                <a:off x="1229" y="3211"/>
                <a:ext cx="15" cy="3"/>
              </a:xfrm>
              <a:custGeom>
                <a:avLst/>
                <a:gdLst>
                  <a:gd name="T0" fmla="*/ 0 w 15"/>
                  <a:gd name="T1" fmla="*/ 3 h 3"/>
                  <a:gd name="T2" fmla="*/ 3 w 15"/>
                  <a:gd name="T3" fmla="*/ 3 h 3"/>
                  <a:gd name="T4" fmla="*/ 9 w 15"/>
                  <a:gd name="T5" fmla="*/ 0 h 3"/>
                  <a:gd name="T6" fmla="*/ 15 w 15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3"/>
                  <a:gd name="T14" fmla="*/ 15 w 1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3">
                    <a:moveTo>
                      <a:pt x="0" y="3"/>
                    </a:moveTo>
                    <a:lnTo>
                      <a:pt x="3" y="3"/>
                    </a:lnTo>
                    <a:lnTo>
                      <a:pt x="9" y="0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62" name="Freeform 1391"/>
              <p:cNvSpPr>
                <a:spLocks/>
              </p:cNvSpPr>
              <p:nvPr/>
            </p:nvSpPr>
            <p:spPr bwMode="auto">
              <a:xfrm>
                <a:off x="1598" y="2917"/>
                <a:ext cx="15" cy="12"/>
              </a:xfrm>
              <a:custGeom>
                <a:avLst/>
                <a:gdLst>
                  <a:gd name="T0" fmla="*/ 0 w 15"/>
                  <a:gd name="T1" fmla="*/ 12 h 12"/>
                  <a:gd name="T2" fmla="*/ 3 w 15"/>
                  <a:gd name="T3" fmla="*/ 12 h 12"/>
                  <a:gd name="T4" fmla="*/ 3 w 15"/>
                  <a:gd name="T5" fmla="*/ 12 h 12"/>
                  <a:gd name="T6" fmla="*/ 6 w 15"/>
                  <a:gd name="T7" fmla="*/ 9 h 12"/>
                  <a:gd name="T8" fmla="*/ 9 w 15"/>
                  <a:gd name="T9" fmla="*/ 9 h 12"/>
                  <a:gd name="T10" fmla="*/ 12 w 15"/>
                  <a:gd name="T11" fmla="*/ 6 h 12"/>
                  <a:gd name="T12" fmla="*/ 12 w 15"/>
                  <a:gd name="T13" fmla="*/ 3 h 12"/>
                  <a:gd name="T14" fmla="*/ 15 w 15"/>
                  <a:gd name="T15" fmla="*/ 0 h 12"/>
                  <a:gd name="T16" fmla="*/ 15 w 15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2"/>
                  <a:gd name="T29" fmla="*/ 15 w 15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2">
                    <a:moveTo>
                      <a:pt x="0" y="12"/>
                    </a:moveTo>
                    <a:lnTo>
                      <a:pt x="3" y="12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63" name="Freeform 1392"/>
              <p:cNvSpPr>
                <a:spLocks/>
              </p:cNvSpPr>
              <p:nvPr/>
            </p:nvSpPr>
            <p:spPr bwMode="auto">
              <a:xfrm>
                <a:off x="1619" y="2884"/>
                <a:ext cx="6" cy="21"/>
              </a:xfrm>
              <a:custGeom>
                <a:avLst/>
                <a:gdLst>
                  <a:gd name="T0" fmla="*/ 0 w 6"/>
                  <a:gd name="T1" fmla="*/ 21 h 21"/>
                  <a:gd name="T2" fmla="*/ 0 w 6"/>
                  <a:gd name="T3" fmla="*/ 18 h 21"/>
                  <a:gd name="T4" fmla="*/ 3 w 6"/>
                  <a:gd name="T5" fmla="*/ 9 h 21"/>
                  <a:gd name="T6" fmla="*/ 6 w 6"/>
                  <a:gd name="T7" fmla="*/ 0 h 21"/>
                  <a:gd name="T8" fmla="*/ 6 w 6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1"/>
                  <a:gd name="T17" fmla="*/ 6 w 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1">
                    <a:moveTo>
                      <a:pt x="0" y="21"/>
                    </a:moveTo>
                    <a:lnTo>
                      <a:pt x="0" y="18"/>
                    </a:lnTo>
                    <a:lnTo>
                      <a:pt x="3" y="9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64" name="Freeform 1393"/>
              <p:cNvSpPr>
                <a:spLocks/>
              </p:cNvSpPr>
              <p:nvPr/>
            </p:nvSpPr>
            <p:spPr bwMode="auto">
              <a:xfrm>
                <a:off x="1631" y="2851"/>
                <a:ext cx="6" cy="21"/>
              </a:xfrm>
              <a:custGeom>
                <a:avLst/>
                <a:gdLst>
                  <a:gd name="T0" fmla="*/ 0 w 6"/>
                  <a:gd name="T1" fmla="*/ 21 h 21"/>
                  <a:gd name="T2" fmla="*/ 0 w 6"/>
                  <a:gd name="T3" fmla="*/ 18 h 21"/>
                  <a:gd name="T4" fmla="*/ 6 w 6"/>
                  <a:gd name="T5" fmla="*/ 0 h 21"/>
                  <a:gd name="T6" fmla="*/ 6 w 6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21"/>
                  <a:gd name="T14" fmla="*/ 6 w 6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21">
                    <a:moveTo>
                      <a:pt x="0" y="21"/>
                    </a:moveTo>
                    <a:lnTo>
                      <a:pt x="0" y="18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65" name="Freeform 1394"/>
              <p:cNvSpPr>
                <a:spLocks/>
              </p:cNvSpPr>
              <p:nvPr/>
            </p:nvSpPr>
            <p:spPr bwMode="auto">
              <a:xfrm>
                <a:off x="1643" y="2827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3 w 18"/>
                  <a:gd name="T3" fmla="*/ 12 h 12"/>
                  <a:gd name="T4" fmla="*/ 3 w 18"/>
                  <a:gd name="T5" fmla="*/ 9 h 12"/>
                  <a:gd name="T6" fmla="*/ 6 w 18"/>
                  <a:gd name="T7" fmla="*/ 6 h 12"/>
                  <a:gd name="T8" fmla="*/ 9 w 18"/>
                  <a:gd name="T9" fmla="*/ 3 h 12"/>
                  <a:gd name="T10" fmla="*/ 9 w 18"/>
                  <a:gd name="T11" fmla="*/ 3 h 12"/>
                  <a:gd name="T12" fmla="*/ 9 w 18"/>
                  <a:gd name="T13" fmla="*/ 3 h 12"/>
                  <a:gd name="T14" fmla="*/ 15 w 18"/>
                  <a:gd name="T15" fmla="*/ 0 h 12"/>
                  <a:gd name="T16" fmla="*/ 18 w 18"/>
                  <a:gd name="T17" fmla="*/ 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2"/>
                  <a:gd name="T29" fmla="*/ 18 w 18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2">
                    <a:moveTo>
                      <a:pt x="0" y="12"/>
                    </a:moveTo>
                    <a:lnTo>
                      <a:pt x="3" y="12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5" y="0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66" name="Freeform 1395"/>
              <p:cNvSpPr>
                <a:spLocks/>
              </p:cNvSpPr>
              <p:nvPr/>
            </p:nvSpPr>
            <p:spPr bwMode="auto">
              <a:xfrm>
                <a:off x="1673" y="2827"/>
                <a:ext cx="18" cy="9"/>
              </a:xfrm>
              <a:custGeom>
                <a:avLst/>
                <a:gdLst>
                  <a:gd name="T0" fmla="*/ 0 w 18"/>
                  <a:gd name="T1" fmla="*/ 0 h 9"/>
                  <a:gd name="T2" fmla="*/ 6 w 18"/>
                  <a:gd name="T3" fmla="*/ 0 h 9"/>
                  <a:gd name="T4" fmla="*/ 9 w 18"/>
                  <a:gd name="T5" fmla="*/ 3 h 9"/>
                  <a:gd name="T6" fmla="*/ 15 w 18"/>
                  <a:gd name="T7" fmla="*/ 6 h 9"/>
                  <a:gd name="T8" fmla="*/ 18 w 18"/>
                  <a:gd name="T9" fmla="*/ 9 h 9"/>
                  <a:gd name="T10" fmla="*/ 18 w 18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9"/>
                  <a:gd name="T20" fmla="*/ 18 w 18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9">
                    <a:moveTo>
                      <a:pt x="0" y="0"/>
                    </a:moveTo>
                    <a:lnTo>
                      <a:pt x="6" y="0"/>
                    </a:lnTo>
                    <a:lnTo>
                      <a:pt x="9" y="3"/>
                    </a:lnTo>
                    <a:lnTo>
                      <a:pt x="15" y="6"/>
                    </a:lnTo>
                    <a:lnTo>
                      <a:pt x="18" y="9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67" name="Freeform 1396"/>
              <p:cNvSpPr>
                <a:spLocks/>
              </p:cNvSpPr>
              <p:nvPr/>
            </p:nvSpPr>
            <p:spPr bwMode="auto">
              <a:xfrm>
                <a:off x="1700" y="2848"/>
                <a:ext cx="0" cy="21"/>
              </a:xfrm>
              <a:custGeom>
                <a:avLst/>
                <a:gdLst>
                  <a:gd name="T0" fmla="*/ 0 h 21"/>
                  <a:gd name="T1" fmla="*/ 3 h 21"/>
                  <a:gd name="T2" fmla="*/ 6 h 21"/>
                  <a:gd name="T3" fmla="*/ 9 h 21"/>
                  <a:gd name="T4" fmla="*/ 12 h 21"/>
                  <a:gd name="T5" fmla="*/ 15 h 21"/>
                  <a:gd name="T6" fmla="*/ 18 h 21"/>
                  <a:gd name="T7" fmla="*/ 21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h 21"/>
                  <a:gd name="T17" fmla="*/ 21 h 21"/>
                </a:gdLst>
                <a:ahLst/>
                <a:cxnLst>
                  <a:cxn ang="T8">
                    <a:pos x="0" y="T0"/>
                  </a:cxn>
                  <a:cxn ang="T9">
                    <a:pos x="0" y="T1"/>
                  </a:cxn>
                  <a:cxn ang="T10">
                    <a:pos x="0" y="T2"/>
                  </a:cxn>
                  <a:cxn ang="T11">
                    <a:pos x="0" y="T3"/>
                  </a:cxn>
                  <a:cxn ang="T12">
                    <a:pos x="0" y="T4"/>
                  </a:cxn>
                  <a:cxn ang="T13">
                    <a:pos x="0" y="T5"/>
                  </a:cxn>
                  <a:cxn ang="T14">
                    <a:pos x="0" y="T6"/>
                  </a:cxn>
                  <a:cxn ang="T15">
                    <a:pos x="0" y="T7"/>
                  </a:cxn>
                </a:cxnLst>
                <a:rect l="0" t="T16" r="0" b="T17"/>
                <a:pathLst>
                  <a:path h="21">
                    <a:moveTo>
                      <a:pt x="0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1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68" name="Freeform 1397"/>
              <p:cNvSpPr>
                <a:spLocks/>
              </p:cNvSpPr>
              <p:nvPr/>
            </p:nvSpPr>
            <p:spPr bwMode="auto">
              <a:xfrm>
                <a:off x="1685" y="2881"/>
                <a:ext cx="9" cy="21"/>
              </a:xfrm>
              <a:custGeom>
                <a:avLst/>
                <a:gdLst>
                  <a:gd name="T0" fmla="*/ 9 w 9"/>
                  <a:gd name="T1" fmla="*/ 0 h 21"/>
                  <a:gd name="T2" fmla="*/ 9 w 9"/>
                  <a:gd name="T3" fmla="*/ 0 h 21"/>
                  <a:gd name="T4" fmla="*/ 9 w 9"/>
                  <a:gd name="T5" fmla="*/ 6 h 21"/>
                  <a:gd name="T6" fmla="*/ 9 w 9"/>
                  <a:gd name="T7" fmla="*/ 6 h 21"/>
                  <a:gd name="T8" fmla="*/ 3 w 9"/>
                  <a:gd name="T9" fmla="*/ 15 h 21"/>
                  <a:gd name="T10" fmla="*/ 0 w 9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1"/>
                  <a:gd name="T20" fmla="*/ 9 w 9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1">
                    <a:moveTo>
                      <a:pt x="9" y="0"/>
                    </a:moveTo>
                    <a:lnTo>
                      <a:pt x="9" y="0"/>
                    </a:lnTo>
                    <a:lnTo>
                      <a:pt x="9" y="6"/>
                    </a:lnTo>
                    <a:lnTo>
                      <a:pt x="3" y="15"/>
                    </a:lnTo>
                    <a:lnTo>
                      <a:pt x="0" y="21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69" name="Freeform 1398"/>
              <p:cNvSpPr>
                <a:spLocks/>
              </p:cNvSpPr>
              <p:nvPr/>
            </p:nvSpPr>
            <p:spPr bwMode="auto">
              <a:xfrm>
                <a:off x="1673" y="2914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6 w 6"/>
                  <a:gd name="T3" fmla="*/ 0 h 18"/>
                  <a:gd name="T4" fmla="*/ 3 w 6"/>
                  <a:gd name="T5" fmla="*/ 6 h 18"/>
                  <a:gd name="T6" fmla="*/ 0 w 6"/>
                  <a:gd name="T7" fmla="*/ 15 h 18"/>
                  <a:gd name="T8" fmla="*/ 0 w 6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8"/>
                  <a:gd name="T17" fmla="*/ 6 w 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8">
                    <a:moveTo>
                      <a:pt x="6" y="0"/>
                    </a:moveTo>
                    <a:lnTo>
                      <a:pt x="6" y="0"/>
                    </a:lnTo>
                    <a:lnTo>
                      <a:pt x="3" y="6"/>
                    </a:lnTo>
                    <a:lnTo>
                      <a:pt x="0" y="15"/>
                    </a:lnTo>
                    <a:lnTo>
                      <a:pt x="0" y="18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70" name="Freeform 1399"/>
              <p:cNvSpPr>
                <a:spLocks/>
              </p:cNvSpPr>
              <p:nvPr/>
            </p:nvSpPr>
            <p:spPr bwMode="auto">
              <a:xfrm>
                <a:off x="1655" y="2944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9 w 12"/>
                  <a:gd name="T3" fmla="*/ 3 h 18"/>
                  <a:gd name="T4" fmla="*/ 6 w 12"/>
                  <a:gd name="T5" fmla="*/ 9 h 18"/>
                  <a:gd name="T6" fmla="*/ 0 w 12"/>
                  <a:gd name="T7" fmla="*/ 15 h 18"/>
                  <a:gd name="T8" fmla="*/ 0 w 12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8"/>
                  <a:gd name="T17" fmla="*/ 12 w 1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8">
                    <a:moveTo>
                      <a:pt x="12" y="0"/>
                    </a:moveTo>
                    <a:lnTo>
                      <a:pt x="9" y="3"/>
                    </a:lnTo>
                    <a:lnTo>
                      <a:pt x="6" y="9"/>
                    </a:lnTo>
                    <a:lnTo>
                      <a:pt x="0" y="15"/>
                    </a:lnTo>
                    <a:lnTo>
                      <a:pt x="0" y="18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71" name="Freeform 1400"/>
              <p:cNvSpPr>
                <a:spLocks/>
              </p:cNvSpPr>
              <p:nvPr/>
            </p:nvSpPr>
            <p:spPr bwMode="auto">
              <a:xfrm>
                <a:off x="1628" y="2971"/>
                <a:ext cx="15" cy="12"/>
              </a:xfrm>
              <a:custGeom>
                <a:avLst/>
                <a:gdLst>
                  <a:gd name="T0" fmla="*/ 15 w 15"/>
                  <a:gd name="T1" fmla="*/ 0 h 12"/>
                  <a:gd name="T2" fmla="*/ 15 w 15"/>
                  <a:gd name="T3" fmla="*/ 0 h 12"/>
                  <a:gd name="T4" fmla="*/ 6 w 15"/>
                  <a:gd name="T5" fmla="*/ 6 h 12"/>
                  <a:gd name="T6" fmla="*/ 0 w 15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2"/>
                  <a:gd name="T14" fmla="*/ 15 w 15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2">
                    <a:moveTo>
                      <a:pt x="15" y="0"/>
                    </a:moveTo>
                    <a:lnTo>
                      <a:pt x="15" y="0"/>
                    </a:lnTo>
                    <a:lnTo>
                      <a:pt x="6" y="6"/>
                    </a:lnTo>
                    <a:lnTo>
                      <a:pt x="0" y="12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72" name="Freeform 1401"/>
              <p:cNvSpPr>
                <a:spLocks/>
              </p:cNvSpPr>
              <p:nvPr/>
            </p:nvSpPr>
            <p:spPr bwMode="auto">
              <a:xfrm>
                <a:off x="1595" y="2989"/>
                <a:ext cx="21" cy="12"/>
              </a:xfrm>
              <a:custGeom>
                <a:avLst/>
                <a:gdLst>
                  <a:gd name="T0" fmla="*/ 21 w 21"/>
                  <a:gd name="T1" fmla="*/ 0 h 12"/>
                  <a:gd name="T2" fmla="*/ 18 w 21"/>
                  <a:gd name="T3" fmla="*/ 3 h 12"/>
                  <a:gd name="T4" fmla="*/ 6 w 21"/>
                  <a:gd name="T5" fmla="*/ 9 h 12"/>
                  <a:gd name="T6" fmla="*/ 6 w 21"/>
                  <a:gd name="T7" fmla="*/ 9 h 12"/>
                  <a:gd name="T8" fmla="*/ 0 w 21"/>
                  <a:gd name="T9" fmla="*/ 1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2"/>
                  <a:gd name="T17" fmla="*/ 21 w 2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2">
                    <a:moveTo>
                      <a:pt x="21" y="0"/>
                    </a:moveTo>
                    <a:lnTo>
                      <a:pt x="18" y="3"/>
                    </a:lnTo>
                    <a:lnTo>
                      <a:pt x="6" y="9"/>
                    </a:lnTo>
                    <a:lnTo>
                      <a:pt x="0" y="12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73" name="Freeform 1402"/>
              <p:cNvSpPr>
                <a:spLocks/>
              </p:cNvSpPr>
              <p:nvPr/>
            </p:nvSpPr>
            <p:spPr bwMode="auto">
              <a:xfrm>
                <a:off x="1562" y="3004"/>
                <a:ext cx="21" cy="6"/>
              </a:xfrm>
              <a:custGeom>
                <a:avLst/>
                <a:gdLst>
                  <a:gd name="T0" fmla="*/ 21 w 21"/>
                  <a:gd name="T1" fmla="*/ 0 h 6"/>
                  <a:gd name="T2" fmla="*/ 18 w 21"/>
                  <a:gd name="T3" fmla="*/ 3 h 6"/>
                  <a:gd name="T4" fmla="*/ 12 w 21"/>
                  <a:gd name="T5" fmla="*/ 3 h 6"/>
                  <a:gd name="T6" fmla="*/ 6 w 21"/>
                  <a:gd name="T7" fmla="*/ 6 h 6"/>
                  <a:gd name="T8" fmla="*/ 0 w 21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6"/>
                  <a:gd name="T17" fmla="*/ 21 w 21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6">
                    <a:moveTo>
                      <a:pt x="21" y="0"/>
                    </a:moveTo>
                    <a:lnTo>
                      <a:pt x="18" y="3"/>
                    </a:lnTo>
                    <a:lnTo>
                      <a:pt x="12" y="3"/>
                    </a:lnTo>
                    <a:lnTo>
                      <a:pt x="6" y="6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74" name="Freeform 1403"/>
              <p:cNvSpPr>
                <a:spLocks/>
              </p:cNvSpPr>
              <p:nvPr/>
            </p:nvSpPr>
            <p:spPr bwMode="auto">
              <a:xfrm>
                <a:off x="1529" y="3010"/>
                <a:ext cx="21" cy="3"/>
              </a:xfrm>
              <a:custGeom>
                <a:avLst/>
                <a:gdLst>
                  <a:gd name="T0" fmla="*/ 21 w 21"/>
                  <a:gd name="T1" fmla="*/ 3 h 3"/>
                  <a:gd name="T2" fmla="*/ 21 w 21"/>
                  <a:gd name="T3" fmla="*/ 3 h 3"/>
                  <a:gd name="T4" fmla="*/ 15 w 21"/>
                  <a:gd name="T5" fmla="*/ 3 h 3"/>
                  <a:gd name="T6" fmla="*/ 9 w 21"/>
                  <a:gd name="T7" fmla="*/ 0 h 3"/>
                  <a:gd name="T8" fmla="*/ 3 w 21"/>
                  <a:gd name="T9" fmla="*/ 0 h 3"/>
                  <a:gd name="T10" fmla="*/ 0 w 21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3"/>
                  <a:gd name="T20" fmla="*/ 21 w 2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3">
                    <a:moveTo>
                      <a:pt x="21" y="3"/>
                    </a:moveTo>
                    <a:lnTo>
                      <a:pt x="21" y="3"/>
                    </a:lnTo>
                    <a:lnTo>
                      <a:pt x="15" y="3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75" name="Freeform 1404"/>
              <p:cNvSpPr>
                <a:spLocks/>
              </p:cNvSpPr>
              <p:nvPr/>
            </p:nvSpPr>
            <p:spPr bwMode="auto">
              <a:xfrm>
                <a:off x="1499" y="2995"/>
                <a:ext cx="18" cy="9"/>
              </a:xfrm>
              <a:custGeom>
                <a:avLst/>
                <a:gdLst>
                  <a:gd name="T0" fmla="*/ 18 w 18"/>
                  <a:gd name="T1" fmla="*/ 9 h 9"/>
                  <a:gd name="T2" fmla="*/ 15 w 18"/>
                  <a:gd name="T3" fmla="*/ 9 h 9"/>
                  <a:gd name="T4" fmla="*/ 12 w 18"/>
                  <a:gd name="T5" fmla="*/ 9 h 9"/>
                  <a:gd name="T6" fmla="*/ 9 w 18"/>
                  <a:gd name="T7" fmla="*/ 6 h 9"/>
                  <a:gd name="T8" fmla="*/ 3 w 18"/>
                  <a:gd name="T9" fmla="*/ 3 h 9"/>
                  <a:gd name="T10" fmla="*/ 0 w 18"/>
                  <a:gd name="T11" fmla="*/ 0 h 9"/>
                  <a:gd name="T12" fmla="*/ 0 w 1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9"/>
                  <a:gd name="T23" fmla="*/ 18 w 18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9">
                    <a:moveTo>
                      <a:pt x="18" y="9"/>
                    </a:moveTo>
                    <a:lnTo>
                      <a:pt x="15" y="9"/>
                    </a:lnTo>
                    <a:lnTo>
                      <a:pt x="12" y="9"/>
                    </a:lnTo>
                    <a:lnTo>
                      <a:pt x="9" y="6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76" name="Freeform 1405"/>
              <p:cNvSpPr>
                <a:spLocks/>
              </p:cNvSpPr>
              <p:nvPr/>
            </p:nvSpPr>
            <p:spPr bwMode="auto">
              <a:xfrm>
                <a:off x="1478" y="2965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12 w 12"/>
                  <a:gd name="T3" fmla="*/ 18 h 18"/>
                  <a:gd name="T4" fmla="*/ 9 w 12"/>
                  <a:gd name="T5" fmla="*/ 15 h 18"/>
                  <a:gd name="T6" fmla="*/ 6 w 12"/>
                  <a:gd name="T7" fmla="*/ 12 h 18"/>
                  <a:gd name="T8" fmla="*/ 0 w 12"/>
                  <a:gd name="T9" fmla="*/ 3 h 18"/>
                  <a:gd name="T10" fmla="*/ 0 w 12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8"/>
                  <a:gd name="T20" fmla="*/ 12 w 12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8">
                    <a:moveTo>
                      <a:pt x="12" y="18"/>
                    </a:moveTo>
                    <a:lnTo>
                      <a:pt x="12" y="18"/>
                    </a:lnTo>
                    <a:lnTo>
                      <a:pt x="9" y="15"/>
                    </a:lnTo>
                    <a:lnTo>
                      <a:pt x="6" y="12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77" name="Freeform 1406"/>
              <p:cNvSpPr>
                <a:spLocks/>
              </p:cNvSpPr>
              <p:nvPr/>
            </p:nvSpPr>
            <p:spPr bwMode="auto">
              <a:xfrm>
                <a:off x="1466" y="2935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3 w 6"/>
                  <a:gd name="T3" fmla="*/ 15 h 18"/>
                  <a:gd name="T4" fmla="*/ 0 w 6"/>
                  <a:gd name="T5" fmla="*/ 3 h 18"/>
                  <a:gd name="T6" fmla="*/ 0 w 6"/>
                  <a:gd name="T7" fmla="*/ 3 h 18"/>
                  <a:gd name="T8" fmla="*/ 3 w 6"/>
                  <a:gd name="T9" fmla="*/ 3 h 18"/>
                  <a:gd name="T10" fmla="*/ 3 w 6"/>
                  <a:gd name="T11" fmla="*/ 0 h 18"/>
                  <a:gd name="T12" fmla="*/ 3 w 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8"/>
                  <a:gd name="T23" fmla="*/ 6 w 6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8">
                    <a:moveTo>
                      <a:pt x="6" y="18"/>
                    </a:moveTo>
                    <a:lnTo>
                      <a:pt x="3" y="15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78" name="Freeform 1407"/>
              <p:cNvSpPr>
                <a:spLocks/>
              </p:cNvSpPr>
              <p:nvPr/>
            </p:nvSpPr>
            <p:spPr bwMode="auto">
              <a:xfrm>
                <a:off x="1484" y="2926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6 w 18"/>
                  <a:gd name="T3" fmla="*/ 6 h 6"/>
                  <a:gd name="T4" fmla="*/ 9 w 18"/>
                  <a:gd name="T5" fmla="*/ 6 h 6"/>
                  <a:gd name="T6" fmla="*/ 15 w 18"/>
                  <a:gd name="T7" fmla="*/ 3 h 6"/>
                  <a:gd name="T8" fmla="*/ 18 w 18"/>
                  <a:gd name="T9" fmla="*/ 0 h 6"/>
                  <a:gd name="T10" fmla="*/ 18 w 18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6"/>
                  <a:gd name="T20" fmla="*/ 18 w 18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6">
                    <a:moveTo>
                      <a:pt x="0" y="6"/>
                    </a:moveTo>
                    <a:lnTo>
                      <a:pt x="6" y="6"/>
                    </a:lnTo>
                    <a:lnTo>
                      <a:pt x="9" y="6"/>
                    </a:lnTo>
                    <a:lnTo>
                      <a:pt x="15" y="3"/>
                    </a:lnTo>
                    <a:lnTo>
                      <a:pt x="18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79" name="Freeform 1408"/>
              <p:cNvSpPr>
                <a:spLocks/>
              </p:cNvSpPr>
              <p:nvPr/>
            </p:nvSpPr>
            <p:spPr bwMode="auto">
              <a:xfrm>
                <a:off x="1511" y="2899"/>
                <a:ext cx="15" cy="18"/>
              </a:xfrm>
              <a:custGeom>
                <a:avLst/>
                <a:gdLst>
                  <a:gd name="T0" fmla="*/ 0 w 15"/>
                  <a:gd name="T1" fmla="*/ 18 h 18"/>
                  <a:gd name="T2" fmla="*/ 3 w 15"/>
                  <a:gd name="T3" fmla="*/ 15 h 18"/>
                  <a:gd name="T4" fmla="*/ 6 w 15"/>
                  <a:gd name="T5" fmla="*/ 12 h 18"/>
                  <a:gd name="T6" fmla="*/ 12 w 15"/>
                  <a:gd name="T7" fmla="*/ 6 h 18"/>
                  <a:gd name="T8" fmla="*/ 15 w 15"/>
                  <a:gd name="T9" fmla="*/ 0 h 18"/>
                  <a:gd name="T10" fmla="*/ 15 w 15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8"/>
                  <a:gd name="T20" fmla="*/ 15 w 15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8">
                    <a:moveTo>
                      <a:pt x="0" y="18"/>
                    </a:moveTo>
                    <a:lnTo>
                      <a:pt x="3" y="15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5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80" name="Freeform 1409"/>
              <p:cNvSpPr>
                <a:spLocks/>
              </p:cNvSpPr>
              <p:nvPr/>
            </p:nvSpPr>
            <p:spPr bwMode="auto">
              <a:xfrm>
                <a:off x="1532" y="2869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0 w 12"/>
                  <a:gd name="T3" fmla="*/ 18 h 18"/>
                  <a:gd name="T4" fmla="*/ 9 w 12"/>
                  <a:gd name="T5" fmla="*/ 3 h 18"/>
                  <a:gd name="T6" fmla="*/ 9 w 12"/>
                  <a:gd name="T7" fmla="*/ 3 h 18"/>
                  <a:gd name="T8" fmla="*/ 9 w 12"/>
                  <a:gd name="T9" fmla="*/ 3 h 18"/>
                  <a:gd name="T10" fmla="*/ 12 w 12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8"/>
                  <a:gd name="T20" fmla="*/ 12 w 12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8">
                    <a:moveTo>
                      <a:pt x="0" y="18"/>
                    </a:moveTo>
                    <a:lnTo>
                      <a:pt x="0" y="18"/>
                    </a:lnTo>
                    <a:lnTo>
                      <a:pt x="9" y="3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81" name="Freeform 1410"/>
              <p:cNvSpPr>
                <a:spLocks/>
              </p:cNvSpPr>
              <p:nvPr/>
            </p:nvSpPr>
            <p:spPr bwMode="auto">
              <a:xfrm>
                <a:off x="1556" y="2866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3 w 12"/>
                  <a:gd name="T5" fmla="*/ 0 h 12"/>
                  <a:gd name="T6" fmla="*/ 3 w 12"/>
                  <a:gd name="T7" fmla="*/ 0 h 12"/>
                  <a:gd name="T8" fmla="*/ 6 w 12"/>
                  <a:gd name="T9" fmla="*/ 0 h 12"/>
                  <a:gd name="T10" fmla="*/ 9 w 12"/>
                  <a:gd name="T11" fmla="*/ 3 h 12"/>
                  <a:gd name="T12" fmla="*/ 9 w 12"/>
                  <a:gd name="T13" fmla="*/ 3 h 12"/>
                  <a:gd name="T14" fmla="*/ 12 w 12"/>
                  <a:gd name="T15" fmla="*/ 6 h 12"/>
                  <a:gd name="T16" fmla="*/ 12 w 12"/>
                  <a:gd name="T17" fmla="*/ 6 h 12"/>
                  <a:gd name="T18" fmla="*/ 12 w 12"/>
                  <a:gd name="T19" fmla="*/ 9 h 12"/>
                  <a:gd name="T20" fmla="*/ 12 w 12"/>
                  <a:gd name="T21" fmla="*/ 9 h 12"/>
                  <a:gd name="T22" fmla="*/ 12 w 12"/>
                  <a:gd name="T23" fmla="*/ 12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"/>
                  <a:gd name="T37" fmla="*/ 0 h 12"/>
                  <a:gd name="T38" fmla="*/ 12 w 12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3"/>
                    </a:lnTo>
                    <a:lnTo>
                      <a:pt x="12" y="6"/>
                    </a:lnTo>
                    <a:lnTo>
                      <a:pt x="12" y="9"/>
                    </a:lnTo>
                    <a:lnTo>
                      <a:pt x="12" y="12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82" name="Freeform 1411"/>
              <p:cNvSpPr>
                <a:spLocks/>
              </p:cNvSpPr>
              <p:nvPr/>
            </p:nvSpPr>
            <p:spPr bwMode="auto">
              <a:xfrm>
                <a:off x="1568" y="2893"/>
                <a:ext cx="6" cy="21"/>
              </a:xfrm>
              <a:custGeom>
                <a:avLst/>
                <a:gdLst>
                  <a:gd name="T0" fmla="*/ 0 w 6"/>
                  <a:gd name="T1" fmla="*/ 0 h 21"/>
                  <a:gd name="T2" fmla="*/ 0 w 6"/>
                  <a:gd name="T3" fmla="*/ 0 h 21"/>
                  <a:gd name="T4" fmla="*/ 3 w 6"/>
                  <a:gd name="T5" fmla="*/ 3 h 21"/>
                  <a:gd name="T6" fmla="*/ 3 w 6"/>
                  <a:gd name="T7" fmla="*/ 9 h 21"/>
                  <a:gd name="T8" fmla="*/ 3 w 6"/>
                  <a:gd name="T9" fmla="*/ 12 h 21"/>
                  <a:gd name="T10" fmla="*/ 6 w 6"/>
                  <a:gd name="T11" fmla="*/ 18 h 21"/>
                  <a:gd name="T12" fmla="*/ 6 w 6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21"/>
                  <a:gd name="T23" fmla="*/ 6 w 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21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6" y="18"/>
                    </a:lnTo>
                    <a:lnTo>
                      <a:pt x="6" y="21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83" name="Freeform 1412"/>
              <p:cNvSpPr>
                <a:spLocks/>
              </p:cNvSpPr>
              <p:nvPr/>
            </p:nvSpPr>
            <p:spPr bwMode="auto">
              <a:xfrm>
                <a:off x="1583" y="2923"/>
                <a:ext cx="15" cy="6"/>
              </a:xfrm>
              <a:custGeom>
                <a:avLst/>
                <a:gdLst>
                  <a:gd name="T0" fmla="*/ 0 w 15"/>
                  <a:gd name="T1" fmla="*/ 0 h 6"/>
                  <a:gd name="T2" fmla="*/ 0 w 15"/>
                  <a:gd name="T3" fmla="*/ 0 h 6"/>
                  <a:gd name="T4" fmla="*/ 3 w 15"/>
                  <a:gd name="T5" fmla="*/ 3 h 6"/>
                  <a:gd name="T6" fmla="*/ 6 w 15"/>
                  <a:gd name="T7" fmla="*/ 3 h 6"/>
                  <a:gd name="T8" fmla="*/ 9 w 15"/>
                  <a:gd name="T9" fmla="*/ 6 h 6"/>
                  <a:gd name="T10" fmla="*/ 15 w 1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6"/>
                  <a:gd name="T20" fmla="*/ 15 w 1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6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9" y="6"/>
                    </a:lnTo>
                    <a:lnTo>
                      <a:pt x="15" y="6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84" name="Freeform 1413"/>
              <p:cNvSpPr>
                <a:spLocks/>
              </p:cNvSpPr>
              <p:nvPr/>
            </p:nvSpPr>
            <p:spPr bwMode="auto">
              <a:xfrm>
                <a:off x="1178" y="3562"/>
                <a:ext cx="15" cy="15"/>
              </a:xfrm>
              <a:custGeom>
                <a:avLst/>
                <a:gdLst>
                  <a:gd name="T0" fmla="*/ 15 w 15"/>
                  <a:gd name="T1" fmla="*/ 15 h 15"/>
                  <a:gd name="T2" fmla="*/ 0 w 15"/>
                  <a:gd name="T3" fmla="*/ 0 h 15"/>
                  <a:gd name="T4" fmla="*/ 0 w 15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15"/>
                  <a:gd name="T11" fmla="*/ 15 w 15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15">
                    <a:moveTo>
                      <a:pt x="15" y="15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85" name="Freeform 1414"/>
              <p:cNvSpPr>
                <a:spLocks/>
              </p:cNvSpPr>
              <p:nvPr/>
            </p:nvSpPr>
            <p:spPr bwMode="auto">
              <a:xfrm>
                <a:off x="1157" y="3535"/>
                <a:ext cx="12" cy="15"/>
              </a:xfrm>
              <a:custGeom>
                <a:avLst/>
                <a:gdLst>
                  <a:gd name="T0" fmla="*/ 12 w 12"/>
                  <a:gd name="T1" fmla="*/ 15 h 15"/>
                  <a:gd name="T2" fmla="*/ 9 w 12"/>
                  <a:gd name="T3" fmla="*/ 12 h 15"/>
                  <a:gd name="T4" fmla="*/ 0 w 12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5"/>
                  <a:gd name="T11" fmla="*/ 12 w 12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5">
                    <a:moveTo>
                      <a:pt x="12" y="15"/>
                    </a:moveTo>
                    <a:lnTo>
                      <a:pt x="9" y="1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86" name="Freeform 1415"/>
              <p:cNvSpPr>
                <a:spLocks/>
              </p:cNvSpPr>
              <p:nvPr/>
            </p:nvSpPr>
            <p:spPr bwMode="auto">
              <a:xfrm>
                <a:off x="1139" y="3505"/>
                <a:ext cx="9" cy="18"/>
              </a:xfrm>
              <a:custGeom>
                <a:avLst/>
                <a:gdLst>
                  <a:gd name="T0" fmla="*/ 9 w 9"/>
                  <a:gd name="T1" fmla="*/ 18 h 18"/>
                  <a:gd name="T2" fmla="*/ 6 w 9"/>
                  <a:gd name="T3" fmla="*/ 12 h 18"/>
                  <a:gd name="T4" fmla="*/ 0 w 9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8"/>
                  <a:gd name="T11" fmla="*/ 9 w 9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8">
                    <a:moveTo>
                      <a:pt x="9" y="18"/>
                    </a:moveTo>
                    <a:lnTo>
                      <a:pt x="6" y="1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87" name="Freeform 1416"/>
              <p:cNvSpPr>
                <a:spLocks/>
              </p:cNvSpPr>
              <p:nvPr/>
            </p:nvSpPr>
            <p:spPr bwMode="auto">
              <a:xfrm>
                <a:off x="1124" y="3475"/>
                <a:ext cx="9" cy="18"/>
              </a:xfrm>
              <a:custGeom>
                <a:avLst/>
                <a:gdLst>
                  <a:gd name="T0" fmla="*/ 9 w 9"/>
                  <a:gd name="T1" fmla="*/ 18 h 18"/>
                  <a:gd name="T2" fmla="*/ 6 w 9"/>
                  <a:gd name="T3" fmla="*/ 15 h 18"/>
                  <a:gd name="T4" fmla="*/ 3 w 9"/>
                  <a:gd name="T5" fmla="*/ 6 h 18"/>
                  <a:gd name="T6" fmla="*/ 0 w 9"/>
                  <a:gd name="T7" fmla="*/ 0 h 18"/>
                  <a:gd name="T8" fmla="*/ 0 w 9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8"/>
                  <a:gd name="T17" fmla="*/ 9 w 9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8">
                    <a:moveTo>
                      <a:pt x="9" y="18"/>
                    </a:moveTo>
                    <a:lnTo>
                      <a:pt x="6" y="15"/>
                    </a:lnTo>
                    <a:lnTo>
                      <a:pt x="3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88" name="Freeform 1417"/>
              <p:cNvSpPr>
                <a:spLocks/>
              </p:cNvSpPr>
              <p:nvPr/>
            </p:nvSpPr>
            <p:spPr bwMode="auto">
              <a:xfrm>
                <a:off x="1115" y="3439"/>
                <a:ext cx="3" cy="21"/>
              </a:xfrm>
              <a:custGeom>
                <a:avLst/>
                <a:gdLst>
                  <a:gd name="T0" fmla="*/ 3 w 3"/>
                  <a:gd name="T1" fmla="*/ 21 h 21"/>
                  <a:gd name="T2" fmla="*/ 3 w 3"/>
                  <a:gd name="T3" fmla="*/ 18 h 21"/>
                  <a:gd name="T4" fmla="*/ 0 w 3"/>
                  <a:gd name="T5" fmla="*/ 12 h 21"/>
                  <a:gd name="T6" fmla="*/ 0 w 3"/>
                  <a:gd name="T7" fmla="*/ 6 h 21"/>
                  <a:gd name="T8" fmla="*/ 0 w 3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1"/>
                  <a:gd name="T17" fmla="*/ 3 w 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1">
                    <a:moveTo>
                      <a:pt x="3" y="21"/>
                    </a:moveTo>
                    <a:lnTo>
                      <a:pt x="3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89" name="Freeform 1418"/>
              <p:cNvSpPr>
                <a:spLocks/>
              </p:cNvSpPr>
              <p:nvPr/>
            </p:nvSpPr>
            <p:spPr bwMode="auto">
              <a:xfrm>
                <a:off x="1115" y="3406"/>
                <a:ext cx="3" cy="21"/>
              </a:xfrm>
              <a:custGeom>
                <a:avLst/>
                <a:gdLst>
                  <a:gd name="T0" fmla="*/ 0 w 3"/>
                  <a:gd name="T1" fmla="*/ 21 h 21"/>
                  <a:gd name="T2" fmla="*/ 0 w 3"/>
                  <a:gd name="T3" fmla="*/ 18 h 21"/>
                  <a:gd name="T4" fmla="*/ 0 w 3"/>
                  <a:gd name="T5" fmla="*/ 12 h 21"/>
                  <a:gd name="T6" fmla="*/ 0 w 3"/>
                  <a:gd name="T7" fmla="*/ 9 h 21"/>
                  <a:gd name="T8" fmla="*/ 0 w 3"/>
                  <a:gd name="T9" fmla="*/ 3 h 21"/>
                  <a:gd name="T10" fmla="*/ 3 w 3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1"/>
                  <a:gd name="T20" fmla="*/ 3 w 3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1">
                    <a:moveTo>
                      <a:pt x="0" y="21"/>
                    </a:moveTo>
                    <a:lnTo>
                      <a:pt x="0" y="18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90" name="Freeform 1419"/>
              <p:cNvSpPr>
                <a:spLocks/>
              </p:cNvSpPr>
              <p:nvPr/>
            </p:nvSpPr>
            <p:spPr bwMode="auto">
              <a:xfrm>
                <a:off x="1121" y="3376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0 w 12"/>
                  <a:gd name="T3" fmla="*/ 15 h 18"/>
                  <a:gd name="T4" fmla="*/ 3 w 12"/>
                  <a:gd name="T5" fmla="*/ 12 h 18"/>
                  <a:gd name="T6" fmla="*/ 6 w 12"/>
                  <a:gd name="T7" fmla="*/ 9 h 18"/>
                  <a:gd name="T8" fmla="*/ 9 w 12"/>
                  <a:gd name="T9" fmla="*/ 6 h 18"/>
                  <a:gd name="T10" fmla="*/ 9 w 12"/>
                  <a:gd name="T11" fmla="*/ 3 h 18"/>
                  <a:gd name="T12" fmla="*/ 12 w 12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8"/>
                  <a:gd name="T23" fmla="*/ 12 w 1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8">
                    <a:moveTo>
                      <a:pt x="0" y="18"/>
                    </a:moveTo>
                    <a:lnTo>
                      <a:pt x="0" y="15"/>
                    </a:lnTo>
                    <a:lnTo>
                      <a:pt x="3" y="12"/>
                    </a:lnTo>
                    <a:lnTo>
                      <a:pt x="6" y="9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91" name="Freeform 1420"/>
              <p:cNvSpPr>
                <a:spLocks/>
              </p:cNvSpPr>
              <p:nvPr/>
            </p:nvSpPr>
            <p:spPr bwMode="auto">
              <a:xfrm>
                <a:off x="1142" y="3358"/>
                <a:ext cx="21" cy="9"/>
              </a:xfrm>
              <a:custGeom>
                <a:avLst/>
                <a:gdLst>
                  <a:gd name="T0" fmla="*/ 0 w 21"/>
                  <a:gd name="T1" fmla="*/ 9 h 9"/>
                  <a:gd name="T2" fmla="*/ 3 w 21"/>
                  <a:gd name="T3" fmla="*/ 9 h 9"/>
                  <a:gd name="T4" fmla="*/ 6 w 21"/>
                  <a:gd name="T5" fmla="*/ 6 h 9"/>
                  <a:gd name="T6" fmla="*/ 9 w 21"/>
                  <a:gd name="T7" fmla="*/ 3 h 9"/>
                  <a:gd name="T8" fmla="*/ 15 w 21"/>
                  <a:gd name="T9" fmla="*/ 3 h 9"/>
                  <a:gd name="T10" fmla="*/ 18 w 21"/>
                  <a:gd name="T11" fmla="*/ 0 h 9"/>
                  <a:gd name="T12" fmla="*/ 21 w 21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9"/>
                  <a:gd name="T23" fmla="*/ 21 w 21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9">
                    <a:moveTo>
                      <a:pt x="0" y="9"/>
                    </a:moveTo>
                    <a:lnTo>
                      <a:pt x="3" y="9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5" y="3"/>
                    </a:lnTo>
                    <a:lnTo>
                      <a:pt x="18" y="0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92" name="Freeform 1421"/>
              <p:cNvSpPr>
                <a:spLocks/>
              </p:cNvSpPr>
              <p:nvPr/>
            </p:nvSpPr>
            <p:spPr bwMode="auto">
              <a:xfrm>
                <a:off x="1175" y="3355"/>
                <a:ext cx="21" cy="0"/>
              </a:xfrm>
              <a:custGeom>
                <a:avLst/>
                <a:gdLst>
                  <a:gd name="T0" fmla="*/ 0 w 21"/>
                  <a:gd name="T1" fmla="*/ 3 w 21"/>
                  <a:gd name="T2" fmla="*/ 15 w 21"/>
                  <a:gd name="T3" fmla="*/ 21 w 21"/>
                  <a:gd name="T4" fmla="*/ 0 60000 65536"/>
                  <a:gd name="T5" fmla="*/ 0 60000 65536"/>
                  <a:gd name="T6" fmla="*/ 0 60000 65536"/>
                  <a:gd name="T7" fmla="*/ 0 60000 65536"/>
                  <a:gd name="T8" fmla="*/ 0 w 21"/>
                  <a:gd name="T9" fmla="*/ 21 w 21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T8" t="0" r="T9" b="0"/>
                <a:pathLst>
                  <a:path w="21">
                    <a:moveTo>
                      <a:pt x="0" y="0"/>
                    </a:moveTo>
                    <a:lnTo>
                      <a:pt x="3" y="0"/>
                    </a:lnTo>
                    <a:lnTo>
                      <a:pt x="15" y="0"/>
                    </a:lnTo>
                    <a:lnTo>
                      <a:pt x="21" y="0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93" name="Freeform 1422"/>
              <p:cNvSpPr>
                <a:spLocks/>
              </p:cNvSpPr>
              <p:nvPr/>
            </p:nvSpPr>
            <p:spPr bwMode="auto">
              <a:xfrm>
                <a:off x="1211" y="3355"/>
                <a:ext cx="21" cy="6"/>
              </a:xfrm>
              <a:custGeom>
                <a:avLst/>
                <a:gdLst>
                  <a:gd name="T0" fmla="*/ 0 w 21"/>
                  <a:gd name="T1" fmla="*/ 0 h 6"/>
                  <a:gd name="T2" fmla="*/ 0 w 21"/>
                  <a:gd name="T3" fmla="*/ 0 h 6"/>
                  <a:gd name="T4" fmla="*/ 12 w 21"/>
                  <a:gd name="T5" fmla="*/ 3 h 6"/>
                  <a:gd name="T6" fmla="*/ 21 w 21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6"/>
                  <a:gd name="T14" fmla="*/ 21 w 21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3"/>
                    </a:lnTo>
                    <a:lnTo>
                      <a:pt x="21" y="6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94" name="Freeform 1423"/>
              <p:cNvSpPr>
                <a:spLocks/>
              </p:cNvSpPr>
              <p:nvPr/>
            </p:nvSpPr>
            <p:spPr bwMode="auto">
              <a:xfrm>
                <a:off x="1244" y="3364"/>
                <a:ext cx="18" cy="9"/>
              </a:xfrm>
              <a:custGeom>
                <a:avLst/>
                <a:gdLst>
                  <a:gd name="T0" fmla="*/ 0 w 18"/>
                  <a:gd name="T1" fmla="*/ 0 h 9"/>
                  <a:gd name="T2" fmla="*/ 3 w 18"/>
                  <a:gd name="T3" fmla="*/ 0 h 9"/>
                  <a:gd name="T4" fmla="*/ 15 w 18"/>
                  <a:gd name="T5" fmla="*/ 6 h 9"/>
                  <a:gd name="T6" fmla="*/ 18 w 18"/>
                  <a:gd name="T7" fmla="*/ 9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9"/>
                  <a:gd name="T14" fmla="*/ 18 w 18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9">
                    <a:moveTo>
                      <a:pt x="0" y="0"/>
                    </a:moveTo>
                    <a:lnTo>
                      <a:pt x="3" y="0"/>
                    </a:lnTo>
                    <a:lnTo>
                      <a:pt x="15" y="6"/>
                    </a:lnTo>
                    <a:lnTo>
                      <a:pt x="18" y="9"/>
                    </a:lnTo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95" name="Line 1424"/>
              <p:cNvSpPr>
                <a:spLocks noChangeShapeType="1"/>
              </p:cNvSpPr>
              <p:nvPr/>
            </p:nvSpPr>
            <p:spPr bwMode="auto">
              <a:xfrm>
                <a:off x="1274" y="3379"/>
                <a:ext cx="9" cy="6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96" name="Line 1425"/>
              <p:cNvSpPr>
                <a:spLocks noChangeShapeType="1"/>
              </p:cNvSpPr>
              <p:nvPr/>
            </p:nvSpPr>
            <p:spPr bwMode="auto">
              <a:xfrm>
                <a:off x="1274" y="3379"/>
                <a:ext cx="9" cy="6"/>
              </a:xfrm>
              <a:prstGeom prst="line">
                <a:avLst/>
              </a:prstGeom>
              <a:noFill/>
              <a:ln w="0">
                <a:solidFill>
                  <a:srgbClr val="2E2C2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97" name="Rectangle 1426"/>
              <p:cNvSpPr>
                <a:spLocks noChangeArrowheads="1"/>
              </p:cNvSpPr>
              <p:nvPr/>
            </p:nvSpPr>
            <p:spPr bwMode="auto">
              <a:xfrm>
                <a:off x="1352" y="2386"/>
                <a:ext cx="51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 b="1">
                    <a:solidFill>
                      <a:srgbClr val="2E2C2C"/>
                    </a:solidFill>
                    <a:latin typeface="Europe" pitchFamily="50" charset="-52"/>
                  </a:rPr>
                  <a:t>ВКВ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98" name="Rectangle 1427"/>
              <p:cNvSpPr>
                <a:spLocks noChangeArrowheads="1"/>
              </p:cNvSpPr>
              <p:nvPr/>
            </p:nvSpPr>
            <p:spPr bwMode="auto">
              <a:xfrm>
                <a:off x="623" y="2290"/>
                <a:ext cx="34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 b="1">
                    <a:solidFill>
                      <a:srgbClr val="2E2C2C"/>
                    </a:solidFill>
                    <a:latin typeface="Europe" pitchFamily="50" charset="-52"/>
                  </a:rPr>
                  <a:t>НС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599" name="Rectangle 1428"/>
              <p:cNvSpPr>
                <a:spLocks noChangeArrowheads="1"/>
              </p:cNvSpPr>
              <p:nvPr/>
            </p:nvSpPr>
            <p:spPr bwMode="auto">
              <a:xfrm>
                <a:off x="1046" y="2164"/>
                <a:ext cx="47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4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30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6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1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defTabSz="851482" eaLnBrk="1" hangingPunct="1">
                  <a:spcBef>
                    <a:spcPct val="0"/>
                  </a:spcBef>
                  <a:buFont typeface="Arial" charset="0"/>
                  <a:buNone/>
                </a:pPr>
                <a:r>
                  <a:rPr lang="ru-RU" altLang="ru-RU" sz="300" b="1">
                    <a:solidFill>
                      <a:srgbClr val="2E2C2C"/>
                    </a:solidFill>
                    <a:latin typeface="Europe" pitchFamily="50" charset="-52"/>
                  </a:rPr>
                  <a:t>СТС</a:t>
                </a:r>
                <a:endParaRPr lang="ru-RU" altLang="ru-RU" sz="18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00" name="Freeform 1429"/>
              <p:cNvSpPr>
                <a:spLocks/>
              </p:cNvSpPr>
              <p:nvPr/>
            </p:nvSpPr>
            <p:spPr bwMode="auto">
              <a:xfrm>
                <a:off x="458" y="3091"/>
                <a:ext cx="15" cy="12"/>
              </a:xfrm>
              <a:custGeom>
                <a:avLst/>
                <a:gdLst>
                  <a:gd name="T0" fmla="*/ 0 w 5"/>
                  <a:gd name="T1" fmla="*/ 57395628 h 4"/>
                  <a:gd name="T2" fmla="*/ 14348907 w 5"/>
                  <a:gd name="T3" fmla="*/ 28697814 h 4"/>
                  <a:gd name="T4" fmla="*/ 28697814 w 5"/>
                  <a:gd name="T5" fmla="*/ 0 h 4"/>
                  <a:gd name="T6" fmla="*/ 43046721 w 5"/>
                  <a:gd name="T7" fmla="*/ 14348907 h 4"/>
                  <a:gd name="T8" fmla="*/ 71744535 w 5"/>
                  <a:gd name="T9" fmla="*/ 43046721 h 4"/>
                  <a:gd name="T10" fmla="*/ 28697814 w 5"/>
                  <a:gd name="T11" fmla="*/ 43046721 h 4"/>
                  <a:gd name="T12" fmla="*/ 0 w 5"/>
                  <a:gd name="T13" fmla="*/ 57395628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4"/>
                  <a:gd name="T23" fmla="*/ 5 w 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4">
                    <a:moveTo>
                      <a:pt x="0" y="4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01" name="Freeform 1430"/>
              <p:cNvSpPr>
                <a:spLocks/>
              </p:cNvSpPr>
              <p:nvPr/>
            </p:nvSpPr>
            <p:spPr bwMode="auto">
              <a:xfrm>
                <a:off x="458" y="3091"/>
                <a:ext cx="15" cy="12"/>
              </a:xfrm>
              <a:custGeom>
                <a:avLst/>
                <a:gdLst>
                  <a:gd name="T0" fmla="*/ 0 w 5"/>
                  <a:gd name="T1" fmla="*/ 57395628 h 4"/>
                  <a:gd name="T2" fmla="*/ 14348907 w 5"/>
                  <a:gd name="T3" fmla="*/ 28697814 h 4"/>
                  <a:gd name="T4" fmla="*/ 28697814 w 5"/>
                  <a:gd name="T5" fmla="*/ 0 h 4"/>
                  <a:gd name="T6" fmla="*/ 43046721 w 5"/>
                  <a:gd name="T7" fmla="*/ 14348907 h 4"/>
                  <a:gd name="T8" fmla="*/ 71744535 w 5"/>
                  <a:gd name="T9" fmla="*/ 43046721 h 4"/>
                  <a:gd name="T10" fmla="*/ 28697814 w 5"/>
                  <a:gd name="T11" fmla="*/ 43046721 h 4"/>
                  <a:gd name="T12" fmla="*/ 0 w 5"/>
                  <a:gd name="T13" fmla="*/ 57395628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4"/>
                  <a:gd name="T23" fmla="*/ 5 w 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4">
                    <a:moveTo>
                      <a:pt x="0" y="4"/>
                    </a:moveTo>
                    <a:lnTo>
                      <a:pt x="1" y="2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4"/>
                    </a:lnTo>
                    <a:close/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02" name="Freeform 1431"/>
              <p:cNvSpPr>
                <a:spLocks/>
              </p:cNvSpPr>
              <p:nvPr/>
            </p:nvSpPr>
            <p:spPr bwMode="auto">
              <a:xfrm>
                <a:off x="1604" y="3679"/>
                <a:ext cx="15" cy="12"/>
              </a:xfrm>
              <a:custGeom>
                <a:avLst/>
                <a:gdLst>
                  <a:gd name="T0" fmla="*/ 71744535 w 5"/>
                  <a:gd name="T1" fmla="*/ 0 h 4"/>
                  <a:gd name="T2" fmla="*/ 57395628 w 5"/>
                  <a:gd name="T3" fmla="*/ 28697814 h 4"/>
                  <a:gd name="T4" fmla="*/ 43046721 w 5"/>
                  <a:gd name="T5" fmla="*/ 57395628 h 4"/>
                  <a:gd name="T6" fmla="*/ 28697814 w 5"/>
                  <a:gd name="T7" fmla="*/ 28697814 h 4"/>
                  <a:gd name="T8" fmla="*/ 0 w 5"/>
                  <a:gd name="T9" fmla="*/ 0 h 4"/>
                  <a:gd name="T10" fmla="*/ 43046721 w 5"/>
                  <a:gd name="T11" fmla="*/ 0 h 4"/>
                  <a:gd name="T12" fmla="*/ 71744535 w 5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4"/>
                  <a:gd name="T23" fmla="*/ 5 w 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4">
                    <a:moveTo>
                      <a:pt x="5" y="0"/>
                    </a:moveTo>
                    <a:lnTo>
                      <a:pt x="4" y="2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03" name="Freeform 1432"/>
              <p:cNvSpPr>
                <a:spLocks/>
              </p:cNvSpPr>
              <p:nvPr/>
            </p:nvSpPr>
            <p:spPr bwMode="auto">
              <a:xfrm>
                <a:off x="1604" y="3679"/>
                <a:ext cx="15" cy="12"/>
              </a:xfrm>
              <a:custGeom>
                <a:avLst/>
                <a:gdLst>
                  <a:gd name="T0" fmla="*/ 71744535 w 5"/>
                  <a:gd name="T1" fmla="*/ 0 h 4"/>
                  <a:gd name="T2" fmla="*/ 57395628 w 5"/>
                  <a:gd name="T3" fmla="*/ 28697814 h 4"/>
                  <a:gd name="T4" fmla="*/ 43046721 w 5"/>
                  <a:gd name="T5" fmla="*/ 57395628 h 4"/>
                  <a:gd name="T6" fmla="*/ 28697814 w 5"/>
                  <a:gd name="T7" fmla="*/ 28697814 h 4"/>
                  <a:gd name="T8" fmla="*/ 0 w 5"/>
                  <a:gd name="T9" fmla="*/ 0 h 4"/>
                  <a:gd name="T10" fmla="*/ 43046721 w 5"/>
                  <a:gd name="T11" fmla="*/ 0 h 4"/>
                  <a:gd name="T12" fmla="*/ 71744535 w 5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4"/>
                  <a:gd name="T23" fmla="*/ 5 w 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4">
                    <a:moveTo>
                      <a:pt x="5" y="0"/>
                    </a:moveTo>
                    <a:lnTo>
                      <a:pt x="4" y="2"/>
                    </a:ln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04" name="Freeform 1433"/>
              <p:cNvSpPr>
                <a:spLocks/>
              </p:cNvSpPr>
              <p:nvPr/>
            </p:nvSpPr>
            <p:spPr bwMode="auto">
              <a:xfrm>
                <a:off x="1349" y="3448"/>
                <a:ext cx="15" cy="9"/>
              </a:xfrm>
              <a:custGeom>
                <a:avLst/>
                <a:gdLst>
                  <a:gd name="T0" fmla="*/ 71744535 w 5"/>
                  <a:gd name="T1" fmla="*/ 0 h 3"/>
                  <a:gd name="T2" fmla="*/ 43046721 w 5"/>
                  <a:gd name="T3" fmla="*/ 14348907 h 3"/>
                  <a:gd name="T4" fmla="*/ 28697814 w 5"/>
                  <a:gd name="T5" fmla="*/ 43046721 h 3"/>
                  <a:gd name="T6" fmla="*/ 14348907 w 5"/>
                  <a:gd name="T7" fmla="*/ 14348907 h 3"/>
                  <a:gd name="T8" fmla="*/ 0 w 5"/>
                  <a:gd name="T9" fmla="*/ 0 h 3"/>
                  <a:gd name="T10" fmla="*/ 28697814 w 5"/>
                  <a:gd name="T11" fmla="*/ 0 h 3"/>
                  <a:gd name="T12" fmla="*/ 71744535 w 5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3"/>
                  <a:gd name="T23" fmla="*/ 5 w 5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3">
                    <a:moveTo>
                      <a:pt x="5" y="0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05" name="Freeform 1434"/>
              <p:cNvSpPr>
                <a:spLocks/>
              </p:cNvSpPr>
              <p:nvPr/>
            </p:nvSpPr>
            <p:spPr bwMode="auto">
              <a:xfrm>
                <a:off x="1349" y="3448"/>
                <a:ext cx="15" cy="9"/>
              </a:xfrm>
              <a:custGeom>
                <a:avLst/>
                <a:gdLst>
                  <a:gd name="T0" fmla="*/ 71744535 w 5"/>
                  <a:gd name="T1" fmla="*/ 0 h 3"/>
                  <a:gd name="T2" fmla="*/ 43046721 w 5"/>
                  <a:gd name="T3" fmla="*/ 14348907 h 3"/>
                  <a:gd name="T4" fmla="*/ 28697814 w 5"/>
                  <a:gd name="T5" fmla="*/ 43046721 h 3"/>
                  <a:gd name="T6" fmla="*/ 14348907 w 5"/>
                  <a:gd name="T7" fmla="*/ 14348907 h 3"/>
                  <a:gd name="T8" fmla="*/ 0 w 5"/>
                  <a:gd name="T9" fmla="*/ 0 h 3"/>
                  <a:gd name="T10" fmla="*/ 28697814 w 5"/>
                  <a:gd name="T11" fmla="*/ 0 h 3"/>
                  <a:gd name="T12" fmla="*/ 71744535 w 5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3"/>
                  <a:gd name="T23" fmla="*/ 5 w 5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3">
                    <a:moveTo>
                      <a:pt x="5" y="0"/>
                    </a:moveTo>
                    <a:lnTo>
                      <a:pt x="3" y="1"/>
                    </a:lnTo>
                    <a:lnTo>
                      <a:pt x="2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06" name="Freeform 1435"/>
              <p:cNvSpPr>
                <a:spLocks/>
              </p:cNvSpPr>
              <p:nvPr/>
            </p:nvSpPr>
            <p:spPr bwMode="auto">
              <a:xfrm>
                <a:off x="1427" y="3523"/>
                <a:ext cx="12" cy="12"/>
              </a:xfrm>
              <a:custGeom>
                <a:avLst/>
                <a:gdLst>
                  <a:gd name="T0" fmla="*/ 57395628 w 4"/>
                  <a:gd name="T1" fmla="*/ 0 h 4"/>
                  <a:gd name="T2" fmla="*/ 57395628 w 4"/>
                  <a:gd name="T3" fmla="*/ 28697814 h 4"/>
                  <a:gd name="T4" fmla="*/ 43046721 w 4"/>
                  <a:gd name="T5" fmla="*/ 57395628 h 4"/>
                  <a:gd name="T6" fmla="*/ 14348907 w 4"/>
                  <a:gd name="T7" fmla="*/ 43046721 h 4"/>
                  <a:gd name="T8" fmla="*/ 0 w 4"/>
                  <a:gd name="T9" fmla="*/ 14348907 h 4"/>
                  <a:gd name="T10" fmla="*/ 28697814 w 4"/>
                  <a:gd name="T11" fmla="*/ 14348907 h 4"/>
                  <a:gd name="T12" fmla="*/ 57395628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4" y="0"/>
                    </a:moveTo>
                    <a:lnTo>
                      <a:pt x="4" y="2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07" name="Freeform 1436"/>
              <p:cNvSpPr>
                <a:spLocks/>
              </p:cNvSpPr>
              <p:nvPr/>
            </p:nvSpPr>
            <p:spPr bwMode="auto">
              <a:xfrm>
                <a:off x="1427" y="3523"/>
                <a:ext cx="12" cy="12"/>
              </a:xfrm>
              <a:custGeom>
                <a:avLst/>
                <a:gdLst>
                  <a:gd name="T0" fmla="*/ 57395628 w 4"/>
                  <a:gd name="T1" fmla="*/ 0 h 4"/>
                  <a:gd name="T2" fmla="*/ 57395628 w 4"/>
                  <a:gd name="T3" fmla="*/ 28697814 h 4"/>
                  <a:gd name="T4" fmla="*/ 43046721 w 4"/>
                  <a:gd name="T5" fmla="*/ 57395628 h 4"/>
                  <a:gd name="T6" fmla="*/ 14348907 w 4"/>
                  <a:gd name="T7" fmla="*/ 43046721 h 4"/>
                  <a:gd name="T8" fmla="*/ 0 w 4"/>
                  <a:gd name="T9" fmla="*/ 14348907 h 4"/>
                  <a:gd name="T10" fmla="*/ 28697814 w 4"/>
                  <a:gd name="T11" fmla="*/ 14348907 h 4"/>
                  <a:gd name="T12" fmla="*/ 57395628 w 4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4" y="0"/>
                    </a:moveTo>
                    <a:lnTo>
                      <a:pt x="4" y="2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08" name="Freeform 1437"/>
              <p:cNvSpPr>
                <a:spLocks/>
              </p:cNvSpPr>
              <p:nvPr/>
            </p:nvSpPr>
            <p:spPr bwMode="auto">
              <a:xfrm>
                <a:off x="1526" y="3598"/>
                <a:ext cx="12" cy="9"/>
              </a:xfrm>
              <a:custGeom>
                <a:avLst/>
                <a:gdLst>
                  <a:gd name="T0" fmla="*/ 57395628 w 4"/>
                  <a:gd name="T1" fmla="*/ 0 h 3"/>
                  <a:gd name="T2" fmla="*/ 43046721 w 4"/>
                  <a:gd name="T3" fmla="*/ 28697814 h 3"/>
                  <a:gd name="T4" fmla="*/ 28697814 w 4"/>
                  <a:gd name="T5" fmla="*/ 43046721 h 3"/>
                  <a:gd name="T6" fmla="*/ 14348907 w 4"/>
                  <a:gd name="T7" fmla="*/ 28697814 h 3"/>
                  <a:gd name="T8" fmla="*/ 0 w 4"/>
                  <a:gd name="T9" fmla="*/ 0 h 3"/>
                  <a:gd name="T10" fmla="*/ 28697814 w 4"/>
                  <a:gd name="T11" fmla="*/ 0 h 3"/>
                  <a:gd name="T12" fmla="*/ 57395628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4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09" name="Freeform 1438"/>
              <p:cNvSpPr>
                <a:spLocks/>
              </p:cNvSpPr>
              <p:nvPr/>
            </p:nvSpPr>
            <p:spPr bwMode="auto">
              <a:xfrm>
                <a:off x="1526" y="3598"/>
                <a:ext cx="12" cy="9"/>
              </a:xfrm>
              <a:custGeom>
                <a:avLst/>
                <a:gdLst>
                  <a:gd name="T0" fmla="*/ 57395628 w 4"/>
                  <a:gd name="T1" fmla="*/ 0 h 3"/>
                  <a:gd name="T2" fmla="*/ 43046721 w 4"/>
                  <a:gd name="T3" fmla="*/ 28697814 h 3"/>
                  <a:gd name="T4" fmla="*/ 28697814 w 4"/>
                  <a:gd name="T5" fmla="*/ 43046721 h 3"/>
                  <a:gd name="T6" fmla="*/ 14348907 w 4"/>
                  <a:gd name="T7" fmla="*/ 28697814 h 3"/>
                  <a:gd name="T8" fmla="*/ 0 w 4"/>
                  <a:gd name="T9" fmla="*/ 0 h 3"/>
                  <a:gd name="T10" fmla="*/ 28697814 w 4"/>
                  <a:gd name="T11" fmla="*/ 0 h 3"/>
                  <a:gd name="T12" fmla="*/ 57395628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4" y="0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10" name="Freeform 1439"/>
              <p:cNvSpPr>
                <a:spLocks/>
              </p:cNvSpPr>
              <p:nvPr/>
            </p:nvSpPr>
            <p:spPr bwMode="auto">
              <a:xfrm>
                <a:off x="1319" y="3301"/>
                <a:ext cx="15" cy="12"/>
              </a:xfrm>
              <a:custGeom>
                <a:avLst/>
                <a:gdLst>
                  <a:gd name="T0" fmla="*/ 71744535 w 5"/>
                  <a:gd name="T1" fmla="*/ 14348907 h 4"/>
                  <a:gd name="T2" fmla="*/ 43046721 w 5"/>
                  <a:gd name="T3" fmla="*/ 28697814 h 4"/>
                  <a:gd name="T4" fmla="*/ 28697814 w 5"/>
                  <a:gd name="T5" fmla="*/ 57395628 h 4"/>
                  <a:gd name="T6" fmla="*/ 14348907 w 5"/>
                  <a:gd name="T7" fmla="*/ 28697814 h 4"/>
                  <a:gd name="T8" fmla="*/ 0 w 5"/>
                  <a:gd name="T9" fmla="*/ 0 h 4"/>
                  <a:gd name="T10" fmla="*/ 43046721 w 5"/>
                  <a:gd name="T11" fmla="*/ 0 h 4"/>
                  <a:gd name="T12" fmla="*/ 71744535 w 5"/>
                  <a:gd name="T13" fmla="*/ 14348907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4"/>
                  <a:gd name="T23" fmla="*/ 5 w 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4">
                    <a:moveTo>
                      <a:pt x="5" y="1"/>
                    </a:moveTo>
                    <a:lnTo>
                      <a:pt x="3" y="2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2E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  <p:sp>
            <p:nvSpPr>
              <p:cNvPr id="611" name="Freeform 1440"/>
              <p:cNvSpPr>
                <a:spLocks/>
              </p:cNvSpPr>
              <p:nvPr/>
            </p:nvSpPr>
            <p:spPr bwMode="auto">
              <a:xfrm>
                <a:off x="1319" y="3301"/>
                <a:ext cx="15" cy="12"/>
              </a:xfrm>
              <a:custGeom>
                <a:avLst/>
                <a:gdLst>
                  <a:gd name="T0" fmla="*/ 71744535 w 5"/>
                  <a:gd name="T1" fmla="*/ 14348907 h 4"/>
                  <a:gd name="T2" fmla="*/ 43046721 w 5"/>
                  <a:gd name="T3" fmla="*/ 28697814 h 4"/>
                  <a:gd name="T4" fmla="*/ 28697814 w 5"/>
                  <a:gd name="T5" fmla="*/ 57395628 h 4"/>
                  <a:gd name="T6" fmla="*/ 14348907 w 5"/>
                  <a:gd name="T7" fmla="*/ 28697814 h 4"/>
                  <a:gd name="T8" fmla="*/ 0 w 5"/>
                  <a:gd name="T9" fmla="*/ 0 h 4"/>
                  <a:gd name="T10" fmla="*/ 43046721 w 5"/>
                  <a:gd name="T11" fmla="*/ 0 h 4"/>
                  <a:gd name="T12" fmla="*/ 71744535 w 5"/>
                  <a:gd name="T13" fmla="*/ 14348907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4"/>
                  <a:gd name="T23" fmla="*/ 5 w 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4">
                    <a:moveTo>
                      <a:pt x="5" y="1"/>
                    </a:moveTo>
                    <a:lnTo>
                      <a:pt x="3" y="2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1"/>
                    </a:lnTo>
                    <a:close/>
                  </a:path>
                </a:pathLst>
              </a:custGeom>
              <a:noFill/>
              <a:ln w="0">
                <a:solidFill>
                  <a:srgbClr val="2E2C2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09136"/>
                <a:endParaRPr lang="ru-RU" sz="1900">
                  <a:solidFill>
                    <a:prstClr val="black"/>
                  </a:solidFill>
                  <a:latin typeface="Europe" pitchFamily="50" charset="-52"/>
                </a:endParaRPr>
              </a:p>
            </p:txBody>
          </p:sp>
        </p:grpSp>
        <p:sp>
          <p:nvSpPr>
            <p:cNvPr id="20" name="Freeform 1442"/>
            <p:cNvSpPr>
              <a:spLocks/>
            </p:cNvSpPr>
            <p:nvPr/>
          </p:nvSpPr>
          <p:spPr bwMode="auto">
            <a:xfrm>
              <a:off x="1930634" y="4680670"/>
              <a:ext cx="22397" cy="17702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2147483647 w 5"/>
                <a:gd name="T5" fmla="*/ 2147483647 h 4"/>
                <a:gd name="T6" fmla="*/ 2147483647 w 5"/>
                <a:gd name="T7" fmla="*/ 2147483647 h 4"/>
                <a:gd name="T8" fmla="*/ 0 w 5"/>
                <a:gd name="T9" fmla="*/ 0 h 4"/>
                <a:gd name="T10" fmla="*/ 2147483647 w 5"/>
                <a:gd name="T11" fmla="*/ 0 h 4"/>
                <a:gd name="T12" fmla="*/ 2147483647 w 5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4"/>
                <a:gd name="T23" fmla="*/ 5 w 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4">
                  <a:moveTo>
                    <a:pt x="5" y="1"/>
                  </a:moveTo>
                  <a:lnTo>
                    <a:pt x="3" y="2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1" name="Freeform 1443"/>
            <p:cNvSpPr>
              <a:spLocks/>
            </p:cNvSpPr>
            <p:nvPr/>
          </p:nvSpPr>
          <p:spPr bwMode="auto">
            <a:xfrm>
              <a:off x="1930634" y="4680670"/>
              <a:ext cx="22397" cy="17702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2147483647 w 5"/>
                <a:gd name="T5" fmla="*/ 2147483647 h 4"/>
                <a:gd name="T6" fmla="*/ 2147483647 w 5"/>
                <a:gd name="T7" fmla="*/ 2147483647 h 4"/>
                <a:gd name="T8" fmla="*/ 0 w 5"/>
                <a:gd name="T9" fmla="*/ 0 h 4"/>
                <a:gd name="T10" fmla="*/ 2147483647 w 5"/>
                <a:gd name="T11" fmla="*/ 0 h 4"/>
                <a:gd name="T12" fmla="*/ 2147483647 w 5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4"/>
                <a:gd name="T23" fmla="*/ 5 w 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4">
                  <a:moveTo>
                    <a:pt x="5" y="1"/>
                  </a:moveTo>
                  <a:lnTo>
                    <a:pt x="3" y="2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1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2" name="Freeform 1444"/>
            <p:cNvSpPr>
              <a:spLocks/>
            </p:cNvSpPr>
            <p:nvPr/>
          </p:nvSpPr>
          <p:spPr bwMode="auto">
            <a:xfrm>
              <a:off x="1948550" y="4406291"/>
              <a:ext cx="17918" cy="17702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0 w 4"/>
                <a:gd name="T5" fmla="*/ 2147483647 h 4"/>
                <a:gd name="T6" fmla="*/ 0 w 4"/>
                <a:gd name="T7" fmla="*/ 2147483647 h 4"/>
                <a:gd name="T8" fmla="*/ 0 w 4"/>
                <a:gd name="T9" fmla="*/ 0 h 4"/>
                <a:gd name="T10" fmla="*/ 2147483647 w 4"/>
                <a:gd name="T11" fmla="*/ 2147483647 h 4"/>
                <a:gd name="T12" fmla="*/ 2147483647 w 4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4" y="2"/>
                  </a:moveTo>
                  <a:lnTo>
                    <a:pt x="2" y="3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3" name="Freeform 1445"/>
            <p:cNvSpPr>
              <a:spLocks/>
            </p:cNvSpPr>
            <p:nvPr/>
          </p:nvSpPr>
          <p:spPr bwMode="auto">
            <a:xfrm>
              <a:off x="1948550" y="4406291"/>
              <a:ext cx="17918" cy="17702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0 w 4"/>
                <a:gd name="T5" fmla="*/ 2147483647 h 4"/>
                <a:gd name="T6" fmla="*/ 0 w 4"/>
                <a:gd name="T7" fmla="*/ 2147483647 h 4"/>
                <a:gd name="T8" fmla="*/ 0 w 4"/>
                <a:gd name="T9" fmla="*/ 0 h 4"/>
                <a:gd name="T10" fmla="*/ 2147483647 w 4"/>
                <a:gd name="T11" fmla="*/ 2147483647 h 4"/>
                <a:gd name="T12" fmla="*/ 2147483647 w 4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4" y="2"/>
                  </a:moveTo>
                  <a:lnTo>
                    <a:pt x="2" y="3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4" y="2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4" name="Freeform 1446"/>
            <p:cNvSpPr>
              <a:spLocks/>
            </p:cNvSpPr>
            <p:nvPr/>
          </p:nvSpPr>
          <p:spPr bwMode="auto">
            <a:xfrm>
              <a:off x="1975427" y="4251399"/>
              <a:ext cx="17918" cy="13277"/>
            </a:xfrm>
            <a:custGeom>
              <a:avLst/>
              <a:gdLst>
                <a:gd name="T0" fmla="*/ 2147483647 w 4"/>
                <a:gd name="T1" fmla="*/ 2147483647 h 3"/>
                <a:gd name="T2" fmla="*/ 2147483647 w 4"/>
                <a:gd name="T3" fmla="*/ 2147483647 h 3"/>
                <a:gd name="T4" fmla="*/ 2147483647 w 4"/>
                <a:gd name="T5" fmla="*/ 2147483647 h 3"/>
                <a:gd name="T6" fmla="*/ 0 w 4"/>
                <a:gd name="T7" fmla="*/ 2147483647 h 3"/>
                <a:gd name="T8" fmla="*/ 0 w 4"/>
                <a:gd name="T9" fmla="*/ 0 h 3"/>
                <a:gd name="T10" fmla="*/ 2147483647 w 4"/>
                <a:gd name="T11" fmla="*/ 0 h 3"/>
                <a:gd name="T12" fmla="*/ 2147483647 w 4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4" y="1"/>
                  </a:moveTo>
                  <a:lnTo>
                    <a:pt x="2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5" name="Freeform 1447"/>
            <p:cNvSpPr>
              <a:spLocks/>
            </p:cNvSpPr>
            <p:nvPr/>
          </p:nvSpPr>
          <p:spPr bwMode="auto">
            <a:xfrm>
              <a:off x="1975427" y="4251399"/>
              <a:ext cx="17918" cy="13277"/>
            </a:xfrm>
            <a:custGeom>
              <a:avLst/>
              <a:gdLst>
                <a:gd name="T0" fmla="*/ 2147483647 w 4"/>
                <a:gd name="T1" fmla="*/ 2147483647 h 3"/>
                <a:gd name="T2" fmla="*/ 2147483647 w 4"/>
                <a:gd name="T3" fmla="*/ 2147483647 h 3"/>
                <a:gd name="T4" fmla="*/ 2147483647 w 4"/>
                <a:gd name="T5" fmla="*/ 2147483647 h 3"/>
                <a:gd name="T6" fmla="*/ 0 w 4"/>
                <a:gd name="T7" fmla="*/ 2147483647 h 3"/>
                <a:gd name="T8" fmla="*/ 0 w 4"/>
                <a:gd name="T9" fmla="*/ 0 h 3"/>
                <a:gd name="T10" fmla="*/ 2147483647 w 4"/>
                <a:gd name="T11" fmla="*/ 0 h 3"/>
                <a:gd name="T12" fmla="*/ 2147483647 w 4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4" y="1"/>
                  </a:moveTo>
                  <a:lnTo>
                    <a:pt x="2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1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6" name="Freeform 1448"/>
            <p:cNvSpPr>
              <a:spLocks/>
            </p:cNvSpPr>
            <p:nvPr/>
          </p:nvSpPr>
          <p:spPr bwMode="auto">
            <a:xfrm>
              <a:off x="1863441" y="4047828"/>
              <a:ext cx="17918" cy="17702"/>
            </a:xfrm>
            <a:custGeom>
              <a:avLst/>
              <a:gdLst>
                <a:gd name="T0" fmla="*/ 2147483647 w 4"/>
                <a:gd name="T1" fmla="*/ 0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2147483647 h 4"/>
                <a:gd name="T8" fmla="*/ 0 w 4"/>
                <a:gd name="T9" fmla="*/ 2147483647 h 4"/>
                <a:gd name="T10" fmla="*/ 2147483647 w 4"/>
                <a:gd name="T11" fmla="*/ 2147483647 h 4"/>
                <a:gd name="T12" fmla="*/ 2147483647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4" y="0"/>
                  </a:moveTo>
                  <a:lnTo>
                    <a:pt x="3" y="2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7" name="Freeform 1449"/>
            <p:cNvSpPr>
              <a:spLocks/>
            </p:cNvSpPr>
            <p:nvPr/>
          </p:nvSpPr>
          <p:spPr bwMode="auto">
            <a:xfrm>
              <a:off x="1863441" y="4047828"/>
              <a:ext cx="17918" cy="17702"/>
            </a:xfrm>
            <a:custGeom>
              <a:avLst/>
              <a:gdLst>
                <a:gd name="T0" fmla="*/ 2147483647 w 4"/>
                <a:gd name="T1" fmla="*/ 0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2147483647 h 4"/>
                <a:gd name="T8" fmla="*/ 0 w 4"/>
                <a:gd name="T9" fmla="*/ 2147483647 h 4"/>
                <a:gd name="T10" fmla="*/ 2147483647 w 4"/>
                <a:gd name="T11" fmla="*/ 2147483647 h 4"/>
                <a:gd name="T12" fmla="*/ 2147483647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4" y="0"/>
                  </a:moveTo>
                  <a:lnTo>
                    <a:pt x="3" y="2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8" name="Freeform 1450"/>
            <p:cNvSpPr>
              <a:spLocks/>
            </p:cNvSpPr>
            <p:nvPr/>
          </p:nvSpPr>
          <p:spPr bwMode="auto">
            <a:xfrm>
              <a:off x="1742500" y="3892937"/>
              <a:ext cx="22397" cy="13276"/>
            </a:xfrm>
            <a:custGeom>
              <a:avLst/>
              <a:gdLst>
                <a:gd name="T0" fmla="*/ 2147483647 w 5"/>
                <a:gd name="T1" fmla="*/ 0 h 3"/>
                <a:gd name="T2" fmla="*/ 2147483647 w 5"/>
                <a:gd name="T3" fmla="*/ 2147483647 h 3"/>
                <a:gd name="T4" fmla="*/ 2147483647 w 5"/>
                <a:gd name="T5" fmla="*/ 2147483647 h 3"/>
                <a:gd name="T6" fmla="*/ 2147483647 w 5"/>
                <a:gd name="T7" fmla="*/ 2147483647 h 3"/>
                <a:gd name="T8" fmla="*/ 0 w 5"/>
                <a:gd name="T9" fmla="*/ 0 h 3"/>
                <a:gd name="T10" fmla="*/ 2147483647 w 5"/>
                <a:gd name="T11" fmla="*/ 0 h 3"/>
                <a:gd name="T12" fmla="*/ 2147483647 w 5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3"/>
                <a:gd name="T23" fmla="*/ 5 w 5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3">
                  <a:moveTo>
                    <a:pt x="5" y="0"/>
                  </a:moveTo>
                  <a:lnTo>
                    <a:pt x="3" y="1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9" name="Freeform 1451"/>
            <p:cNvSpPr>
              <a:spLocks/>
            </p:cNvSpPr>
            <p:nvPr/>
          </p:nvSpPr>
          <p:spPr bwMode="auto">
            <a:xfrm>
              <a:off x="1742500" y="3892937"/>
              <a:ext cx="22397" cy="13276"/>
            </a:xfrm>
            <a:custGeom>
              <a:avLst/>
              <a:gdLst>
                <a:gd name="T0" fmla="*/ 2147483647 w 5"/>
                <a:gd name="T1" fmla="*/ 0 h 3"/>
                <a:gd name="T2" fmla="*/ 2147483647 w 5"/>
                <a:gd name="T3" fmla="*/ 2147483647 h 3"/>
                <a:gd name="T4" fmla="*/ 2147483647 w 5"/>
                <a:gd name="T5" fmla="*/ 2147483647 h 3"/>
                <a:gd name="T6" fmla="*/ 2147483647 w 5"/>
                <a:gd name="T7" fmla="*/ 2147483647 h 3"/>
                <a:gd name="T8" fmla="*/ 0 w 5"/>
                <a:gd name="T9" fmla="*/ 0 h 3"/>
                <a:gd name="T10" fmla="*/ 2147483647 w 5"/>
                <a:gd name="T11" fmla="*/ 0 h 3"/>
                <a:gd name="T12" fmla="*/ 2147483647 w 5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3"/>
                <a:gd name="T23" fmla="*/ 5 w 5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3">
                  <a:moveTo>
                    <a:pt x="5" y="0"/>
                  </a:moveTo>
                  <a:lnTo>
                    <a:pt x="3" y="1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0" name="Freeform 1452"/>
            <p:cNvSpPr>
              <a:spLocks/>
            </p:cNvSpPr>
            <p:nvPr/>
          </p:nvSpPr>
          <p:spPr bwMode="auto">
            <a:xfrm>
              <a:off x="1715620" y="3653968"/>
              <a:ext cx="17918" cy="13276"/>
            </a:xfrm>
            <a:custGeom>
              <a:avLst/>
              <a:gdLst>
                <a:gd name="T0" fmla="*/ 2147483647 w 4"/>
                <a:gd name="T1" fmla="*/ 2147483647 h 3"/>
                <a:gd name="T2" fmla="*/ 2147483647 w 4"/>
                <a:gd name="T3" fmla="*/ 2147483647 h 3"/>
                <a:gd name="T4" fmla="*/ 0 w 4"/>
                <a:gd name="T5" fmla="*/ 2147483647 h 3"/>
                <a:gd name="T6" fmla="*/ 2147483647 w 4"/>
                <a:gd name="T7" fmla="*/ 2147483647 h 3"/>
                <a:gd name="T8" fmla="*/ 2147483647 w 4"/>
                <a:gd name="T9" fmla="*/ 0 h 3"/>
                <a:gd name="T10" fmla="*/ 2147483647 w 4"/>
                <a:gd name="T11" fmla="*/ 2147483647 h 3"/>
                <a:gd name="T12" fmla="*/ 2147483647 w 4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4" y="3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2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1" name="Freeform 1453"/>
            <p:cNvSpPr>
              <a:spLocks/>
            </p:cNvSpPr>
            <p:nvPr/>
          </p:nvSpPr>
          <p:spPr bwMode="auto">
            <a:xfrm>
              <a:off x="1715620" y="3653968"/>
              <a:ext cx="17918" cy="13276"/>
            </a:xfrm>
            <a:custGeom>
              <a:avLst/>
              <a:gdLst>
                <a:gd name="T0" fmla="*/ 2147483647 w 4"/>
                <a:gd name="T1" fmla="*/ 2147483647 h 3"/>
                <a:gd name="T2" fmla="*/ 2147483647 w 4"/>
                <a:gd name="T3" fmla="*/ 2147483647 h 3"/>
                <a:gd name="T4" fmla="*/ 0 w 4"/>
                <a:gd name="T5" fmla="*/ 2147483647 h 3"/>
                <a:gd name="T6" fmla="*/ 2147483647 w 4"/>
                <a:gd name="T7" fmla="*/ 2147483647 h 3"/>
                <a:gd name="T8" fmla="*/ 2147483647 w 4"/>
                <a:gd name="T9" fmla="*/ 0 h 3"/>
                <a:gd name="T10" fmla="*/ 2147483647 w 4"/>
                <a:gd name="T11" fmla="*/ 2147483647 h 3"/>
                <a:gd name="T12" fmla="*/ 2147483647 w 4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4" y="3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2"/>
                  </a:lnTo>
                  <a:lnTo>
                    <a:pt x="4" y="3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2" name="Freeform 1454"/>
            <p:cNvSpPr>
              <a:spLocks/>
            </p:cNvSpPr>
            <p:nvPr/>
          </p:nvSpPr>
          <p:spPr bwMode="auto">
            <a:xfrm>
              <a:off x="1832085" y="3437113"/>
              <a:ext cx="17918" cy="17702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0 w 4"/>
                <a:gd name="T5" fmla="*/ 2147483647 h 4"/>
                <a:gd name="T6" fmla="*/ 2147483647 w 4"/>
                <a:gd name="T7" fmla="*/ 2147483647 h 4"/>
                <a:gd name="T8" fmla="*/ 2147483647 w 4"/>
                <a:gd name="T9" fmla="*/ 0 h 4"/>
                <a:gd name="T10" fmla="*/ 2147483647 w 4"/>
                <a:gd name="T11" fmla="*/ 2147483647 h 4"/>
                <a:gd name="T12" fmla="*/ 2147483647 w 4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4" y="4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3" name="Freeform 1455"/>
            <p:cNvSpPr>
              <a:spLocks/>
            </p:cNvSpPr>
            <p:nvPr/>
          </p:nvSpPr>
          <p:spPr bwMode="auto">
            <a:xfrm>
              <a:off x="1832085" y="3437113"/>
              <a:ext cx="17918" cy="17702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0 w 4"/>
                <a:gd name="T5" fmla="*/ 2147483647 h 4"/>
                <a:gd name="T6" fmla="*/ 2147483647 w 4"/>
                <a:gd name="T7" fmla="*/ 2147483647 h 4"/>
                <a:gd name="T8" fmla="*/ 2147483647 w 4"/>
                <a:gd name="T9" fmla="*/ 0 h 4"/>
                <a:gd name="T10" fmla="*/ 2147483647 w 4"/>
                <a:gd name="T11" fmla="*/ 2147483647 h 4"/>
                <a:gd name="T12" fmla="*/ 2147483647 w 4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4" y="4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2"/>
                  </a:lnTo>
                  <a:lnTo>
                    <a:pt x="4" y="4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4" name="Freeform 1456"/>
            <p:cNvSpPr>
              <a:spLocks/>
            </p:cNvSpPr>
            <p:nvPr/>
          </p:nvSpPr>
          <p:spPr bwMode="auto">
            <a:xfrm>
              <a:off x="1944070" y="3202564"/>
              <a:ext cx="17918" cy="17702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0 w 4"/>
                <a:gd name="T5" fmla="*/ 2147483647 h 4"/>
                <a:gd name="T6" fmla="*/ 0 w 4"/>
                <a:gd name="T7" fmla="*/ 2147483647 h 4"/>
                <a:gd name="T8" fmla="*/ 0 w 4"/>
                <a:gd name="T9" fmla="*/ 0 h 4"/>
                <a:gd name="T10" fmla="*/ 2147483647 w 4"/>
                <a:gd name="T11" fmla="*/ 2147483647 h 4"/>
                <a:gd name="T12" fmla="*/ 2147483647 w 4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4" y="3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5" name="Freeform 1457"/>
            <p:cNvSpPr>
              <a:spLocks/>
            </p:cNvSpPr>
            <p:nvPr/>
          </p:nvSpPr>
          <p:spPr bwMode="auto">
            <a:xfrm>
              <a:off x="1944070" y="3202564"/>
              <a:ext cx="17918" cy="17702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0 w 4"/>
                <a:gd name="T5" fmla="*/ 2147483647 h 4"/>
                <a:gd name="T6" fmla="*/ 0 w 4"/>
                <a:gd name="T7" fmla="*/ 2147483647 h 4"/>
                <a:gd name="T8" fmla="*/ 0 w 4"/>
                <a:gd name="T9" fmla="*/ 0 h 4"/>
                <a:gd name="T10" fmla="*/ 2147483647 w 4"/>
                <a:gd name="T11" fmla="*/ 2147483647 h 4"/>
                <a:gd name="T12" fmla="*/ 2147483647 w 4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4" y="3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3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6" name="Freeform 1458"/>
            <p:cNvSpPr>
              <a:spLocks/>
            </p:cNvSpPr>
            <p:nvPr/>
          </p:nvSpPr>
          <p:spPr bwMode="auto">
            <a:xfrm>
              <a:off x="1993345" y="2861802"/>
              <a:ext cx="17918" cy="17702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0 w 4"/>
                <a:gd name="T5" fmla="*/ 2147483647 h 4"/>
                <a:gd name="T6" fmla="*/ 2147483647 w 4"/>
                <a:gd name="T7" fmla="*/ 2147483647 h 4"/>
                <a:gd name="T8" fmla="*/ 2147483647 w 4"/>
                <a:gd name="T9" fmla="*/ 0 h 4"/>
                <a:gd name="T10" fmla="*/ 2147483647 w 4"/>
                <a:gd name="T11" fmla="*/ 2147483647 h 4"/>
                <a:gd name="T12" fmla="*/ 2147483647 w 4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4" y="4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3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7" name="Freeform 1459"/>
            <p:cNvSpPr>
              <a:spLocks/>
            </p:cNvSpPr>
            <p:nvPr/>
          </p:nvSpPr>
          <p:spPr bwMode="auto">
            <a:xfrm>
              <a:off x="1993345" y="2861802"/>
              <a:ext cx="17918" cy="17702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0 w 4"/>
                <a:gd name="T5" fmla="*/ 2147483647 h 4"/>
                <a:gd name="T6" fmla="*/ 2147483647 w 4"/>
                <a:gd name="T7" fmla="*/ 2147483647 h 4"/>
                <a:gd name="T8" fmla="*/ 2147483647 w 4"/>
                <a:gd name="T9" fmla="*/ 0 h 4"/>
                <a:gd name="T10" fmla="*/ 2147483647 w 4"/>
                <a:gd name="T11" fmla="*/ 2147483647 h 4"/>
                <a:gd name="T12" fmla="*/ 2147483647 w 4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4" y="4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3" y="2"/>
                  </a:lnTo>
                  <a:lnTo>
                    <a:pt x="4" y="4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8" name="Freeform 1460"/>
            <p:cNvSpPr>
              <a:spLocks/>
            </p:cNvSpPr>
            <p:nvPr/>
          </p:nvSpPr>
          <p:spPr bwMode="auto">
            <a:xfrm>
              <a:off x="1899276" y="3052098"/>
              <a:ext cx="17918" cy="17702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0 w 4"/>
                <a:gd name="T5" fmla="*/ 2147483647 h 4"/>
                <a:gd name="T6" fmla="*/ 0 w 4"/>
                <a:gd name="T7" fmla="*/ 2147483647 h 4"/>
                <a:gd name="T8" fmla="*/ 2147483647 w 4"/>
                <a:gd name="T9" fmla="*/ 0 h 4"/>
                <a:gd name="T10" fmla="*/ 2147483647 w 4"/>
                <a:gd name="T11" fmla="*/ 2147483647 h 4"/>
                <a:gd name="T12" fmla="*/ 2147483647 w 4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4" y="2"/>
                  </a:moveTo>
                  <a:lnTo>
                    <a:pt x="2" y="3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1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9" name="Freeform 1461"/>
            <p:cNvSpPr>
              <a:spLocks/>
            </p:cNvSpPr>
            <p:nvPr/>
          </p:nvSpPr>
          <p:spPr bwMode="auto">
            <a:xfrm>
              <a:off x="1899276" y="3052098"/>
              <a:ext cx="17918" cy="17702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0 w 4"/>
                <a:gd name="T5" fmla="*/ 2147483647 h 4"/>
                <a:gd name="T6" fmla="*/ 0 w 4"/>
                <a:gd name="T7" fmla="*/ 2147483647 h 4"/>
                <a:gd name="T8" fmla="*/ 2147483647 w 4"/>
                <a:gd name="T9" fmla="*/ 0 h 4"/>
                <a:gd name="T10" fmla="*/ 2147483647 w 4"/>
                <a:gd name="T11" fmla="*/ 2147483647 h 4"/>
                <a:gd name="T12" fmla="*/ 2147483647 w 4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4" y="2"/>
                  </a:moveTo>
                  <a:lnTo>
                    <a:pt x="2" y="3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1"/>
                  </a:lnTo>
                  <a:lnTo>
                    <a:pt x="4" y="2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40" name="Freeform 1462"/>
            <p:cNvSpPr>
              <a:spLocks/>
            </p:cNvSpPr>
            <p:nvPr/>
          </p:nvSpPr>
          <p:spPr bwMode="auto">
            <a:xfrm>
              <a:off x="2069494" y="2658234"/>
              <a:ext cx="17918" cy="13277"/>
            </a:xfrm>
            <a:custGeom>
              <a:avLst/>
              <a:gdLst>
                <a:gd name="T0" fmla="*/ 2147483647 w 4"/>
                <a:gd name="T1" fmla="*/ 0 h 3"/>
                <a:gd name="T2" fmla="*/ 2147483647 w 4"/>
                <a:gd name="T3" fmla="*/ 2147483647 h 3"/>
                <a:gd name="T4" fmla="*/ 2147483647 w 4"/>
                <a:gd name="T5" fmla="*/ 2147483647 h 3"/>
                <a:gd name="T6" fmla="*/ 0 w 4"/>
                <a:gd name="T7" fmla="*/ 2147483647 h 3"/>
                <a:gd name="T8" fmla="*/ 0 w 4"/>
                <a:gd name="T9" fmla="*/ 0 h 3"/>
                <a:gd name="T10" fmla="*/ 2147483647 w 4"/>
                <a:gd name="T11" fmla="*/ 0 h 3"/>
                <a:gd name="T12" fmla="*/ 2147483647 w 4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4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41" name="Freeform 1463"/>
            <p:cNvSpPr>
              <a:spLocks/>
            </p:cNvSpPr>
            <p:nvPr/>
          </p:nvSpPr>
          <p:spPr bwMode="auto">
            <a:xfrm>
              <a:off x="2069494" y="2658234"/>
              <a:ext cx="17918" cy="13277"/>
            </a:xfrm>
            <a:custGeom>
              <a:avLst/>
              <a:gdLst>
                <a:gd name="T0" fmla="*/ 2147483647 w 4"/>
                <a:gd name="T1" fmla="*/ 0 h 3"/>
                <a:gd name="T2" fmla="*/ 2147483647 w 4"/>
                <a:gd name="T3" fmla="*/ 2147483647 h 3"/>
                <a:gd name="T4" fmla="*/ 2147483647 w 4"/>
                <a:gd name="T5" fmla="*/ 2147483647 h 3"/>
                <a:gd name="T6" fmla="*/ 0 w 4"/>
                <a:gd name="T7" fmla="*/ 2147483647 h 3"/>
                <a:gd name="T8" fmla="*/ 0 w 4"/>
                <a:gd name="T9" fmla="*/ 0 h 3"/>
                <a:gd name="T10" fmla="*/ 2147483647 w 4"/>
                <a:gd name="T11" fmla="*/ 0 h 3"/>
                <a:gd name="T12" fmla="*/ 2147483647 w 4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4" y="0"/>
                  </a:moveTo>
                  <a:lnTo>
                    <a:pt x="3" y="2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42" name="Freeform 1464"/>
            <p:cNvSpPr>
              <a:spLocks/>
            </p:cNvSpPr>
            <p:nvPr/>
          </p:nvSpPr>
          <p:spPr bwMode="auto">
            <a:xfrm>
              <a:off x="1961988" y="2498914"/>
              <a:ext cx="17918" cy="17702"/>
            </a:xfrm>
            <a:custGeom>
              <a:avLst/>
              <a:gdLst>
                <a:gd name="T0" fmla="*/ 2147483647 w 4"/>
                <a:gd name="T1" fmla="*/ 0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2147483647 h 4"/>
                <a:gd name="T8" fmla="*/ 0 w 4"/>
                <a:gd name="T9" fmla="*/ 2147483647 h 4"/>
                <a:gd name="T10" fmla="*/ 2147483647 w 4"/>
                <a:gd name="T11" fmla="*/ 0 h 4"/>
                <a:gd name="T12" fmla="*/ 2147483647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4" y="0"/>
                  </a:moveTo>
                  <a:lnTo>
                    <a:pt x="3" y="2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43" name="Freeform 1465"/>
            <p:cNvSpPr>
              <a:spLocks/>
            </p:cNvSpPr>
            <p:nvPr/>
          </p:nvSpPr>
          <p:spPr bwMode="auto">
            <a:xfrm>
              <a:off x="1961988" y="2498914"/>
              <a:ext cx="17918" cy="17702"/>
            </a:xfrm>
            <a:custGeom>
              <a:avLst/>
              <a:gdLst>
                <a:gd name="T0" fmla="*/ 2147483647 w 4"/>
                <a:gd name="T1" fmla="*/ 0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2147483647 h 4"/>
                <a:gd name="T8" fmla="*/ 0 w 4"/>
                <a:gd name="T9" fmla="*/ 2147483647 h 4"/>
                <a:gd name="T10" fmla="*/ 2147483647 w 4"/>
                <a:gd name="T11" fmla="*/ 0 h 4"/>
                <a:gd name="T12" fmla="*/ 2147483647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4" y="0"/>
                  </a:moveTo>
                  <a:lnTo>
                    <a:pt x="3" y="2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44" name="Freeform 1466"/>
            <p:cNvSpPr>
              <a:spLocks/>
            </p:cNvSpPr>
            <p:nvPr/>
          </p:nvSpPr>
          <p:spPr bwMode="auto">
            <a:xfrm>
              <a:off x="1894797" y="2344023"/>
              <a:ext cx="22397" cy="17702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2147483647 w 5"/>
                <a:gd name="T5" fmla="*/ 2147483647 h 4"/>
                <a:gd name="T6" fmla="*/ 2147483647 w 5"/>
                <a:gd name="T7" fmla="*/ 2147483647 h 4"/>
                <a:gd name="T8" fmla="*/ 0 w 5"/>
                <a:gd name="T9" fmla="*/ 0 h 4"/>
                <a:gd name="T10" fmla="*/ 2147483647 w 5"/>
                <a:gd name="T11" fmla="*/ 2147483647 h 4"/>
                <a:gd name="T12" fmla="*/ 2147483647 w 5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4"/>
                <a:gd name="T23" fmla="*/ 5 w 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4">
                  <a:moveTo>
                    <a:pt x="5" y="1"/>
                  </a:moveTo>
                  <a:lnTo>
                    <a:pt x="3" y="2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45" name="Freeform 1467"/>
            <p:cNvSpPr>
              <a:spLocks/>
            </p:cNvSpPr>
            <p:nvPr/>
          </p:nvSpPr>
          <p:spPr bwMode="auto">
            <a:xfrm>
              <a:off x="1894797" y="2344023"/>
              <a:ext cx="22397" cy="17702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2147483647 w 5"/>
                <a:gd name="T5" fmla="*/ 2147483647 h 4"/>
                <a:gd name="T6" fmla="*/ 2147483647 w 5"/>
                <a:gd name="T7" fmla="*/ 2147483647 h 4"/>
                <a:gd name="T8" fmla="*/ 0 w 5"/>
                <a:gd name="T9" fmla="*/ 0 h 4"/>
                <a:gd name="T10" fmla="*/ 2147483647 w 5"/>
                <a:gd name="T11" fmla="*/ 2147483647 h 4"/>
                <a:gd name="T12" fmla="*/ 2147483647 w 5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4"/>
                <a:gd name="T23" fmla="*/ 5 w 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4">
                  <a:moveTo>
                    <a:pt x="5" y="1"/>
                  </a:moveTo>
                  <a:lnTo>
                    <a:pt x="3" y="2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2" y="1"/>
                  </a:lnTo>
                  <a:lnTo>
                    <a:pt x="5" y="1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46" name="Freeform 1468"/>
            <p:cNvSpPr>
              <a:spLocks/>
            </p:cNvSpPr>
            <p:nvPr/>
          </p:nvSpPr>
          <p:spPr bwMode="auto">
            <a:xfrm>
              <a:off x="1661867" y="2171429"/>
              <a:ext cx="22397" cy="13277"/>
            </a:xfrm>
            <a:custGeom>
              <a:avLst/>
              <a:gdLst>
                <a:gd name="T0" fmla="*/ 2147483647 w 5"/>
                <a:gd name="T1" fmla="*/ 0 h 3"/>
                <a:gd name="T2" fmla="*/ 2147483647 w 5"/>
                <a:gd name="T3" fmla="*/ 2147483647 h 3"/>
                <a:gd name="T4" fmla="*/ 2147483647 w 5"/>
                <a:gd name="T5" fmla="*/ 2147483647 h 3"/>
                <a:gd name="T6" fmla="*/ 2147483647 w 5"/>
                <a:gd name="T7" fmla="*/ 2147483647 h 3"/>
                <a:gd name="T8" fmla="*/ 0 w 5"/>
                <a:gd name="T9" fmla="*/ 0 h 3"/>
                <a:gd name="T10" fmla="*/ 2147483647 w 5"/>
                <a:gd name="T11" fmla="*/ 0 h 3"/>
                <a:gd name="T12" fmla="*/ 2147483647 w 5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3"/>
                <a:gd name="T23" fmla="*/ 5 w 5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3">
                  <a:moveTo>
                    <a:pt x="5" y="0"/>
                  </a:moveTo>
                  <a:lnTo>
                    <a:pt x="3" y="2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47" name="Freeform 1469"/>
            <p:cNvSpPr>
              <a:spLocks/>
            </p:cNvSpPr>
            <p:nvPr/>
          </p:nvSpPr>
          <p:spPr bwMode="auto">
            <a:xfrm>
              <a:off x="1661867" y="2171429"/>
              <a:ext cx="22397" cy="13277"/>
            </a:xfrm>
            <a:custGeom>
              <a:avLst/>
              <a:gdLst>
                <a:gd name="T0" fmla="*/ 2147483647 w 5"/>
                <a:gd name="T1" fmla="*/ 0 h 3"/>
                <a:gd name="T2" fmla="*/ 2147483647 w 5"/>
                <a:gd name="T3" fmla="*/ 2147483647 h 3"/>
                <a:gd name="T4" fmla="*/ 2147483647 w 5"/>
                <a:gd name="T5" fmla="*/ 2147483647 h 3"/>
                <a:gd name="T6" fmla="*/ 2147483647 w 5"/>
                <a:gd name="T7" fmla="*/ 2147483647 h 3"/>
                <a:gd name="T8" fmla="*/ 0 w 5"/>
                <a:gd name="T9" fmla="*/ 0 h 3"/>
                <a:gd name="T10" fmla="*/ 2147483647 w 5"/>
                <a:gd name="T11" fmla="*/ 0 h 3"/>
                <a:gd name="T12" fmla="*/ 2147483647 w 5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3"/>
                <a:gd name="T23" fmla="*/ 5 w 5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3">
                  <a:moveTo>
                    <a:pt x="5" y="0"/>
                  </a:moveTo>
                  <a:lnTo>
                    <a:pt x="3" y="2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48" name="Freeform 1470"/>
            <p:cNvSpPr>
              <a:spLocks/>
            </p:cNvSpPr>
            <p:nvPr/>
          </p:nvSpPr>
          <p:spPr bwMode="auto">
            <a:xfrm>
              <a:off x="1715620" y="2233386"/>
              <a:ext cx="17918" cy="17702"/>
            </a:xfrm>
            <a:custGeom>
              <a:avLst/>
              <a:gdLst>
                <a:gd name="T0" fmla="*/ 0 w 4"/>
                <a:gd name="T1" fmla="*/ 0 h 4"/>
                <a:gd name="T2" fmla="*/ 2147483647 w 4"/>
                <a:gd name="T3" fmla="*/ 0 h 4"/>
                <a:gd name="T4" fmla="*/ 2147483647 w 4"/>
                <a:gd name="T5" fmla="*/ 2147483647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2147483647 w 4"/>
                <a:gd name="T11" fmla="*/ 2147483647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49" name="Freeform 1471"/>
            <p:cNvSpPr>
              <a:spLocks/>
            </p:cNvSpPr>
            <p:nvPr/>
          </p:nvSpPr>
          <p:spPr bwMode="auto">
            <a:xfrm>
              <a:off x="1715620" y="2233386"/>
              <a:ext cx="17918" cy="17702"/>
            </a:xfrm>
            <a:custGeom>
              <a:avLst/>
              <a:gdLst>
                <a:gd name="T0" fmla="*/ 0 w 4"/>
                <a:gd name="T1" fmla="*/ 0 h 4"/>
                <a:gd name="T2" fmla="*/ 2147483647 w 4"/>
                <a:gd name="T3" fmla="*/ 0 h 4"/>
                <a:gd name="T4" fmla="*/ 2147483647 w 4"/>
                <a:gd name="T5" fmla="*/ 2147483647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2147483647 w 4"/>
                <a:gd name="T11" fmla="*/ 2147483647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50" name="Freeform 1472"/>
            <p:cNvSpPr>
              <a:spLocks/>
            </p:cNvSpPr>
            <p:nvPr/>
          </p:nvSpPr>
          <p:spPr bwMode="auto">
            <a:xfrm>
              <a:off x="1581237" y="2436957"/>
              <a:ext cx="22397" cy="13277"/>
            </a:xfrm>
            <a:custGeom>
              <a:avLst/>
              <a:gdLst>
                <a:gd name="T0" fmla="*/ 2147483647 w 5"/>
                <a:gd name="T1" fmla="*/ 2147483647 h 3"/>
                <a:gd name="T2" fmla="*/ 2147483647 w 5"/>
                <a:gd name="T3" fmla="*/ 2147483647 h 3"/>
                <a:gd name="T4" fmla="*/ 0 w 5"/>
                <a:gd name="T5" fmla="*/ 2147483647 h 3"/>
                <a:gd name="T6" fmla="*/ 2147483647 w 5"/>
                <a:gd name="T7" fmla="*/ 2147483647 h 3"/>
                <a:gd name="T8" fmla="*/ 2147483647 w 5"/>
                <a:gd name="T9" fmla="*/ 0 h 3"/>
                <a:gd name="T10" fmla="*/ 2147483647 w 5"/>
                <a:gd name="T11" fmla="*/ 2147483647 h 3"/>
                <a:gd name="T12" fmla="*/ 2147483647 w 5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3"/>
                <a:gd name="T23" fmla="*/ 5 w 5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3">
                  <a:moveTo>
                    <a:pt x="5" y="3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0"/>
                  </a:lnTo>
                  <a:lnTo>
                    <a:pt x="3" y="2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51" name="Freeform 1473"/>
            <p:cNvSpPr>
              <a:spLocks/>
            </p:cNvSpPr>
            <p:nvPr/>
          </p:nvSpPr>
          <p:spPr bwMode="auto">
            <a:xfrm>
              <a:off x="1581237" y="2436957"/>
              <a:ext cx="22397" cy="13277"/>
            </a:xfrm>
            <a:custGeom>
              <a:avLst/>
              <a:gdLst>
                <a:gd name="T0" fmla="*/ 2147483647 w 5"/>
                <a:gd name="T1" fmla="*/ 2147483647 h 3"/>
                <a:gd name="T2" fmla="*/ 2147483647 w 5"/>
                <a:gd name="T3" fmla="*/ 2147483647 h 3"/>
                <a:gd name="T4" fmla="*/ 0 w 5"/>
                <a:gd name="T5" fmla="*/ 2147483647 h 3"/>
                <a:gd name="T6" fmla="*/ 2147483647 w 5"/>
                <a:gd name="T7" fmla="*/ 2147483647 h 3"/>
                <a:gd name="T8" fmla="*/ 2147483647 w 5"/>
                <a:gd name="T9" fmla="*/ 0 h 3"/>
                <a:gd name="T10" fmla="*/ 2147483647 w 5"/>
                <a:gd name="T11" fmla="*/ 2147483647 h 3"/>
                <a:gd name="T12" fmla="*/ 2147483647 w 5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3"/>
                <a:gd name="T23" fmla="*/ 5 w 5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3">
                  <a:moveTo>
                    <a:pt x="5" y="3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0"/>
                  </a:lnTo>
                  <a:lnTo>
                    <a:pt x="3" y="2"/>
                  </a:lnTo>
                  <a:lnTo>
                    <a:pt x="5" y="3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52" name="Freeform 1474"/>
            <p:cNvSpPr>
              <a:spLocks/>
            </p:cNvSpPr>
            <p:nvPr/>
          </p:nvSpPr>
          <p:spPr bwMode="auto">
            <a:xfrm>
              <a:off x="1590196" y="2507765"/>
              <a:ext cx="17918" cy="17702"/>
            </a:xfrm>
            <a:custGeom>
              <a:avLst/>
              <a:gdLst>
                <a:gd name="T0" fmla="*/ 0 w 4"/>
                <a:gd name="T1" fmla="*/ 2147483647 h 4"/>
                <a:gd name="T2" fmla="*/ 2147483647 w 4"/>
                <a:gd name="T3" fmla="*/ 2147483647 h 4"/>
                <a:gd name="T4" fmla="*/ 2147483647 w 4"/>
                <a:gd name="T5" fmla="*/ 0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2147483647 w 4"/>
                <a:gd name="T11" fmla="*/ 2147483647 h 4"/>
                <a:gd name="T12" fmla="*/ 0 w 4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1"/>
                  </a:moveTo>
                  <a:lnTo>
                    <a:pt x="2" y="1"/>
                  </a:lnTo>
                  <a:lnTo>
                    <a:pt x="4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53" name="Freeform 1475"/>
            <p:cNvSpPr>
              <a:spLocks/>
            </p:cNvSpPr>
            <p:nvPr/>
          </p:nvSpPr>
          <p:spPr bwMode="auto">
            <a:xfrm>
              <a:off x="1590196" y="2507765"/>
              <a:ext cx="17918" cy="17702"/>
            </a:xfrm>
            <a:custGeom>
              <a:avLst/>
              <a:gdLst>
                <a:gd name="T0" fmla="*/ 0 w 4"/>
                <a:gd name="T1" fmla="*/ 2147483647 h 4"/>
                <a:gd name="T2" fmla="*/ 2147483647 w 4"/>
                <a:gd name="T3" fmla="*/ 2147483647 h 4"/>
                <a:gd name="T4" fmla="*/ 2147483647 w 4"/>
                <a:gd name="T5" fmla="*/ 0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2147483647 w 4"/>
                <a:gd name="T11" fmla="*/ 2147483647 h 4"/>
                <a:gd name="T12" fmla="*/ 0 w 4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1"/>
                  </a:moveTo>
                  <a:lnTo>
                    <a:pt x="2" y="1"/>
                  </a:lnTo>
                  <a:lnTo>
                    <a:pt x="4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54" name="Freeform 1476"/>
            <p:cNvSpPr>
              <a:spLocks/>
            </p:cNvSpPr>
            <p:nvPr/>
          </p:nvSpPr>
          <p:spPr bwMode="auto">
            <a:xfrm>
              <a:off x="1505087" y="2760017"/>
              <a:ext cx="17918" cy="17702"/>
            </a:xfrm>
            <a:custGeom>
              <a:avLst/>
              <a:gdLst>
                <a:gd name="T0" fmla="*/ 0 w 4"/>
                <a:gd name="T1" fmla="*/ 0 h 4"/>
                <a:gd name="T2" fmla="*/ 2147483647 w 4"/>
                <a:gd name="T3" fmla="*/ 0 h 4"/>
                <a:gd name="T4" fmla="*/ 2147483647 w 4"/>
                <a:gd name="T5" fmla="*/ 0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2147483647 w 4"/>
                <a:gd name="T11" fmla="*/ 2147483647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55" name="Freeform 1477"/>
            <p:cNvSpPr>
              <a:spLocks/>
            </p:cNvSpPr>
            <p:nvPr/>
          </p:nvSpPr>
          <p:spPr bwMode="auto">
            <a:xfrm>
              <a:off x="1505087" y="2760017"/>
              <a:ext cx="17918" cy="17702"/>
            </a:xfrm>
            <a:custGeom>
              <a:avLst/>
              <a:gdLst>
                <a:gd name="T0" fmla="*/ 0 w 4"/>
                <a:gd name="T1" fmla="*/ 0 h 4"/>
                <a:gd name="T2" fmla="*/ 2147483647 w 4"/>
                <a:gd name="T3" fmla="*/ 0 h 4"/>
                <a:gd name="T4" fmla="*/ 2147483647 w 4"/>
                <a:gd name="T5" fmla="*/ 0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2147483647 w 4"/>
                <a:gd name="T11" fmla="*/ 2147483647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56" name="Freeform 1478"/>
            <p:cNvSpPr>
              <a:spLocks/>
            </p:cNvSpPr>
            <p:nvPr/>
          </p:nvSpPr>
          <p:spPr bwMode="auto">
            <a:xfrm>
              <a:off x="1469251" y="2671508"/>
              <a:ext cx="17918" cy="17702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0 w 4"/>
                <a:gd name="T5" fmla="*/ 2147483647 h 4"/>
                <a:gd name="T6" fmla="*/ 0 w 4"/>
                <a:gd name="T7" fmla="*/ 2147483647 h 4"/>
                <a:gd name="T8" fmla="*/ 2147483647 w 4"/>
                <a:gd name="T9" fmla="*/ 0 h 4"/>
                <a:gd name="T10" fmla="*/ 2147483647 w 4"/>
                <a:gd name="T11" fmla="*/ 2147483647 h 4"/>
                <a:gd name="T12" fmla="*/ 2147483647 w 4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4" y="4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57" name="Freeform 1479"/>
            <p:cNvSpPr>
              <a:spLocks/>
            </p:cNvSpPr>
            <p:nvPr/>
          </p:nvSpPr>
          <p:spPr bwMode="auto">
            <a:xfrm>
              <a:off x="1469251" y="2671508"/>
              <a:ext cx="17918" cy="17702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0 w 4"/>
                <a:gd name="T5" fmla="*/ 2147483647 h 4"/>
                <a:gd name="T6" fmla="*/ 0 w 4"/>
                <a:gd name="T7" fmla="*/ 2147483647 h 4"/>
                <a:gd name="T8" fmla="*/ 2147483647 w 4"/>
                <a:gd name="T9" fmla="*/ 0 h 4"/>
                <a:gd name="T10" fmla="*/ 2147483647 w 4"/>
                <a:gd name="T11" fmla="*/ 2147483647 h 4"/>
                <a:gd name="T12" fmla="*/ 2147483647 w 4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4" y="4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2"/>
                  </a:lnTo>
                  <a:lnTo>
                    <a:pt x="4" y="4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58" name="Freeform 1480"/>
            <p:cNvSpPr>
              <a:spLocks/>
            </p:cNvSpPr>
            <p:nvPr/>
          </p:nvSpPr>
          <p:spPr bwMode="auto">
            <a:xfrm>
              <a:off x="1348307" y="2954738"/>
              <a:ext cx="17918" cy="13276"/>
            </a:xfrm>
            <a:custGeom>
              <a:avLst/>
              <a:gdLst>
                <a:gd name="T0" fmla="*/ 2147483647 w 4"/>
                <a:gd name="T1" fmla="*/ 2147483647 h 3"/>
                <a:gd name="T2" fmla="*/ 2147483647 w 4"/>
                <a:gd name="T3" fmla="*/ 2147483647 h 3"/>
                <a:gd name="T4" fmla="*/ 0 w 4"/>
                <a:gd name="T5" fmla="*/ 2147483647 h 3"/>
                <a:gd name="T6" fmla="*/ 0 w 4"/>
                <a:gd name="T7" fmla="*/ 2147483647 h 3"/>
                <a:gd name="T8" fmla="*/ 2147483647 w 4"/>
                <a:gd name="T9" fmla="*/ 0 h 3"/>
                <a:gd name="T10" fmla="*/ 2147483647 w 4"/>
                <a:gd name="T11" fmla="*/ 2147483647 h 3"/>
                <a:gd name="T12" fmla="*/ 2147483647 w 4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4" y="3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59" name="Freeform 1481"/>
            <p:cNvSpPr>
              <a:spLocks/>
            </p:cNvSpPr>
            <p:nvPr/>
          </p:nvSpPr>
          <p:spPr bwMode="auto">
            <a:xfrm>
              <a:off x="1348307" y="2954738"/>
              <a:ext cx="17918" cy="13276"/>
            </a:xfrm>
            <a:custGeom>
              <a:avLst/>
              <a:gdLst>
                <a:gd name="T0" fmla="*/ 2147483647 w 4"/>
                <a:gd name="T1" fmla="*/ 2147483647 h 3"/>
                <a:gd name="T2" fmla="*/ 2147483647 w 4"/>
                <a:gd name="T3" fmla="*/ 2147483647 h 3"/>
                <a:gd name="T4" fmla="*/ 0 w 4"/>
                <a:gd name="T5" fmla="*/ 2147483647 h 3"/>
                <a:gd name="T6" fmla="*/ 0 w 4"/>
                <a:gd name="T7" fmla="*/ 2147483647 h 3"/>
                <a:gd name="T8" fmla="*/ 2147483647 w 4"/>
                <a:gd name="T9" fmla="*/ 0 h 3"/>
                <a:gd name="T10" fmla="*/ 2147483647 w 4"/>
                <a:gd name="T11" fmla="*/ 2147483647 h 3"/>
                <a:gd name="T12" fmla="*/ 2147483647 w 4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4" y="3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4" y="3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60" name="Freeform 1482"/>
            <p:cNvSpPr>
              <a:spLocks/>
            </p:cNvSpPr>
            <p:nvPr/>
          </p:nvSpPr>
          <p:spPr bwMode="auto">
            <a:xfrm>
              <a:off x="1442375" y="2990146"/>
              <a:ext cx="17918" cy="13276"/>
            </a:xfrm>
            <a:custGeom>
              <a:avLst/>
              <a:gdLst>
                <a:gd name="T0" fmla="*/ 0 w 4"/>
                <a:gd name="T1" fmla="*/ 0 h 3"/>
                <a:gd name="T2" fmla="*/ 2147483647 w 4"/>
                <a:gd name="T3" fmla="*/ 0 h 3"/>
                <a:gd name="T4" fmla="*/ 2147483647 w 4"/>
                <a:gd name="T5" fmla="*/ 0 h 3"/>
                <a:gd name="T6" fmla="*/ 2147483647 w 4"/>
                <a:gd name="T7" fmla="*/ 2147483647 h 3"/>
                <a:gd name="T8" fmla="*/ 2147483647 w 4"/>
                <a:gd name="T9" fmla="*/ 2147483647 h 3"/>
                <a:gd name="T10" fmla="*/ 2147483647 w 4"/>
                <a:gd name="T11" fmla="*/ 2147483647 h 3"/>
                <a:gd name="T12" fmla="*/ 0 w 4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61" name="Freeform 1483"/>
            <p:cNvSpPr>
              <a:spLocks/>
            </p:cNvSpPr>
            <p:nvPr/>
          </p:nvSpPr>
          <p:spPr bwMode="auto">
            <a:xfrm>
              <a:off x="1442375" y="2990146"/>
              <a:ext cx="17918" cy="13276"/>
            </a:xfrm>
            <a:custGeom>
              <a:avLst/>
              <a:gdLst>
                <a:gd name="T0" fmla="*/ 0 w 4"/>
                <a:gd name="T1" fmla="*/ 0 h 3"/>
                <a:gd name="T2" fmla="*/ 2147483647 w 4"/>
                <a:gd name="T3" fmla="*/ 0 h 3"/>
                <a:gd name="T4" fmla="*/ 2147483647 w 4"/>
                <a:gd name="T5" fmla="*/ 0 h 3"/>
                <a:gd name="T6" fmla="*/ 2147483647 w 4"/>
                <a:gd name="T7" fmla="*/ 2147483647 h 3"/>
                <a:gd name="T8" fmla="*/ 2147483647 w 4"/>
                <a:gd name="T9" fmla="*/ 2147483647 h 3"/>
                <a:gd name="T10" fmla="*/ 2147483647 w 4"/>
                <a:gd name="T11" fmla="*/ 2147483647 h 3"/>
                <a:gd name="T12" fmla="*/ 0 w 4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62" name="Freeform 1484"/>
            <p:cNvSpPr>
              <a:spLocks/>
            </p:cNvSpPr>
            <p:nvPr/>
          </p:nvSpPr>
          <p:spPr bwMode="auto">
            <a:xfrm>
              <a:off x="1388622" y="3176011"/>
              <a:ext cx="17918" cy="17702"/>
            </a:xfrm>
            <a:custGeom>
              <a:avLst/>
              <a:gdLst>
                <a:gd name="T0" fmla="*/ 0 w 4"/>
                <a:gd name="T1" fmla="*/ 0 h 4"/>
                <a:gd name="T2" fmla="*/ 2147483647 w 4"/>
                <a:gd name="T3" fmla="*/ 0 h 4"/>
                <a:gd name="T4" fmla="*/ 2147483647 w 4"/>
                <a:gd name="T5" fmla="*/ 0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2147483647 w 4"/>
                <a:gd name="T11" fmla="*/ 2147483647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63" name="Freeform 1485"/>
            <p:cNvSpPr>
              <a:spLocks/>
            </p:cNvSpPr>
            <p:nvPr/>
          </p:nvSpPr>
          <p:spPr bwMode="auto">
            <a:xfrm>
              <a:off x="1388622" y="3176011"/>
              <a:ext cx="17918" cy="17702"/>
            </a:xfrm>
            <a:custGeom>
              <a:avLst/>
              <a:gdLst>
                <a:gd name="T0" fmla="*/ 0 w 4"/>
                <a:gd name="T1" fmla="*/ 0 h 4"/>
                <a:gd name="T2" fmla="*/ 2147483647 w 4"/>
                <a:gd name="T3" fmla="*/ 0 h 4"/>
                <a:gd name="T4" fmla="*/ 2147483647 w 4"/>
                <a:gd name="T5" fmla="*/ 0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2147483647 w 4"/>
                <a:gd name="T11" fmla="*/ 2147483647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64" name="Freeform 1486"/>
            <p:cNvSpPr>
              <a:spLocks/>
            </p:cNvSpPr>
            <p:nvPr/>
          </p:nvSpPr>
          <p:spPr bwMode="auto">
            <a:xfrm>
              <a:off x="1316951" y="3445970"/>
              <a:ext cx="17918" cy="13277"/>
            </a:xfrm>
            <a:custGeom>
              <a:avLst/>
              <a:gdLst>
                <a:gd name="T0" fmla="*/ 0 w 4"/>
                <a:gd name="T1" fmla="*/ 0 h 3"/>
                <a:gd name="T2" fmla="*/ 2147483647 w 4"/>
                <a:gd name="T3" fmla="*/ 0 h 3"/>
                <a:gd name="T4" fmla="*/ 2147483647 w 4"/>
                <a:gd name="T5" fmla="*/ 0 h 3"/>
                <a:gd name="T6" fmla="*/ 2147483647 w 4"/>
                <a:gd name="T7" fmla="*/ 2147483647 h 3"/>
                <a:gd name="T8" fmla="*/ 2147483647 w 4"/>
                <a:gd name="T9" fmla="*/ 2147483647 h 3"/>
                <a:gd name="T10" fmla="*/ 2147483647 w 4"/>
                <a:gd name="T11" fmla="*/ 2147483647 h 3"/>
                <a:gd name="T12" fmla="*/ 0 w 4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65" name="Freeform 1487"/>
            <p:cNvSpPr>
              <a:spLocks/>
            </p:cNvSpPr>
            <p:nvPr/>
          </p:nvSpPr>
          <p:spPr bwMode="auto">
            <a:xfrm>
              <a:off x="1316951" y="3445970"/>
              <a:ext cx="17918" cy="13277"/>
            </a:xfrm>
            <a:custGeom>
              <a:avLst/>
              <a:gdLst>
                <a:gd name="T0" fmla="*/ 0 w 4"/>
                <a:gd name="T1" fmla="*/ 0 h 3"/>
                <a:gd name="T2" fmla="*/ 2147483647 w 4"/>
                <a:gd name="T3" fmla="*/ 0 h 3"/>
                <a:gd name="T4" fmla="*/ 2147483647 w 4"/>
                <a:gd name="T5" fmla="*/ 0 h 3"/>
                <a:gd name="T6" fmla="*/ 2147483647 w 4"/>
                <a:gd name="T7" fmla="*/ 2147483647 h 3"/>
                <a:gd name="T8" fmla="*/ 2147483647 w 4"/>
                <a:gd name="T9" fmla="*/ 2147483647 h 3"/>
                <a:gd name="T10" fmla="*/ 2147483647 w 4"/>
                <a:gd name="T11" fmla="*/ 2147483647 h 3"/>
                <a:gd name="T12" fmla="*/ 0 w 4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66" name="Freeform 1488"/>
            <p:cNvSpPr>
              <a:spLocks/>
            </p:cNvSpPr>
            <p:nvPr/>
          </p:nvSpPr>
          <p:spPr bwMode="auto">
            <a:xfrm>
              <a:off x="1290074" y="3153883"/>
              <a:ext cx="17918" cy="17702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0 w 4"/>
                <a:gd name="T5" fmla="*/ 2147483647 h 4"/>
                <a:gd name="T6" fmla="*/ 2147483647 w 4"/>
                <a:gd name="T7" fmla="*/ 2147483647 h 4"/>
                <a:gd name="T8" fmla="*/ 2147483647 w 4"/>
                <a:gd name="T9" fmla="*/ 0 h 4"/>
                <a:gd name="T10" fmla="*/ 2147483647 w 4"/>
                <a:gd name="T11" fmla="*/ 2147483647 h 4"/>
                <a:gd name="T12" fmla="*/ 2147483647 w 4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4" y="3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2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67" name="Freeform 1489"/>
            <p:cNvSpPr>
              <a:spLocks/>
            </p:cNvSpPr>
            <p:nvPr/>
          </p:nvSpPr>
          <p:spPr bwMode="auto">
            <a:xfrm>
              <a:off x="1290074" y="3153883"/>
              <a:ext cx="17918" cy="17702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0 w 4"/>
                <a:gd name="T5" fmla="*/ 2147483647 h 4"/>
                <a:gd name="T6" fmla="*/ 2147483647 w 4"/>
                <a:gd name="T7" fmla="*/ 2147483647 h 4"/>
                <a:gd name="T8" fmla="*/ 2147483647 w 4"/>
                <a:gd name="T9" fmla="*/ 0 h 4"/>
                <a:gd name="T10" fmla="*/ 2147483647 w 4"/>
                <a:gd name="T11" fmla="*/ 2147483647 h 4"/>
                <a:gd name="T12" fmla="*/ 2147483647 w 4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4" y="3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2"/>
                  </a:lnTo>
                  <a:lnTo>
                    <a:pt x="4" y="3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68" name="Freeform 1490"/>
            <p:cNvSpPr>
              <a:spLocks/>
            </p:cNvSpPr>
            <p:nvPr/>
          </p:nvSpPr>
          <p:spPr bwMode="auto">
            <a:xfrm>
              <a:off x="1240801" y="3419411"/>
              <a:ext cx="17918" cy="17702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0 w 4"/>
                <a:gd name="T5" fmla="*/ 2147483647 h 4"/>
                <a:gd name="T6" fmla="*/ 0 w 4"/>
                <a:gd name="T7" fmla="*/ 2147483647 h 4"/>
                <a:gd name="T8" fmla="*/ 2147483647 w 4"/>
                <a:gd name="T9" fmla="*/ 0 h 4"/>
                <a:gd name="T10" fmla="*/ 2147483647 w 4"/>
                <a:gd name="T11" fmla="*/ 2147483647 h 4"/>
                <a:gd name="T12" fmla="*/ 2147483647 w 4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4" y="3"/>
                  </a:moveTo>
                  <a:lnTo>
                    <a:pt x="2" y="3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1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69" name="Freeform 1491"/>
            <p:cNvSpPr>
              <a:spLocks/>
            </p:cNvSpPr>
            <p:nvPr/>
          </p:nvSpPr>
          <p:spPr bwMode="auto">
            <a:xfrm>
              <a:off x="1240801" y="3419411"/>
              <a:ext cx="17918" cy="17702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0 w 4"/>
                <a:gd name="T5" fmla="*/ 2147483647 h 4"/>
                <a:gd name="T6" fmla="*/ 0 w 4"/>
                <a:gd name="T7" fmla="*/ 2147483647 h 4"/>
                <a:gd name="T8" fmla="*/ 2147483647 w 4"/>
                <a:gd name="T9" fmla="*/ 0 h 4"/>
                <a:gd name="T10" fmla="*/ 2147483647 w 4"/>
                <a:gd name="T11" fmla="*/ 2147483647 h 4"/>
                <a:gd name="T12" fmla="*/ 2147483647 w 4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4" y="3"/>
                  </a:moveTo>
                  <a:lnTo>
                    <a:pt x="2" y="3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1"/>
                  </a:lnTo>
                  <a:lnTo>
                    <a:pt x="4" y="3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70" name="Freeform 1492"/>
            <p:cNvSpPr>
              <a:spLocks/>
            </p:cNvSpPr>
            <p:nvPr/>
          </p:nvSpPr>
          <p:spPr bwMode="auto">
            <a:xfrm>
              <a:off x="1213925" y="3653961"/>
              <a:ext cx="22397" cy="17702"/>
            </a:xfrm>
            <a:custGeom>
              <a:avLst/>
              <a:gdLst>
                <a:gd name="T0" fmla="*/ 0 w 5"/>
                <a:gd name="T1" fmla="*/ 0 h 4"/>
                <a:gd name="T2" fmla="*/ 2147483647 w 5"/>
                <a:gd name="T3" fmla="*/ 0 h 4"/>
                <a:gd name="T4" fmla="*/ 2147483647 w 5"/>
                <a:gd name="T5" fmla="*/ 0 h 4"/>
                <a:gd name="T6" fmla="*/ 2147483647 w 5"/>
                <a:gd name="T7" fmla="*/ 2147483647 h 4"/>
                <a:gd name="T8" fmla="*/ 2147483647 w 5"/>
                <a:gd name="T9" fmla="*/ 2147483647 h 4"/>
                <a:gd name="T10" fmla="*/ 2147483647 w 5"/>
                <a:gd name="T11" fmla="*/ 2147483647 h 4"/>
                <a:gd name="T12" fmla="*/ 0 w 5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4"/>
                <a:gd name="T23" fmla="*/ 5 w 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4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71" name="Freeform 1493"/>
            <p:cNvSpPr>
              <a:spLocks/>
            </p:cNvSpPr>
            <p:nvPr/>
          </p:nvSpPr>
          <p:spPr bwMode="auto">
            <a:xfrm>
              <a:off x="1213925" y="3653961"/>
              <a:ext cx="22397" cy="17702"/>
            </a:xfrm>
            <a:custGeom>
              <a:avLst/>
              <a:gdLst>
                <a:gd name="T0" fmla="*/ 0 w 5"/>
                <a:gd name="T1" fmla="*/ 0 h 4"/>
                <a:gd name="T2" fmla="*/ 2147483647 w 5"/>
                <a:gd name="T3" fmla="*/ 0 h 4"/>
                <a:gd name="T4" fmla="*/ 2147483647 w 5"/>
                <a:gd name="T5" fmla="*/ 0 h 4"/>
                <a:gd name="T6" fmla="*/ 2147483647 w 5"/>
                <a:gd name="T7" fmla="*/ 2147483647 h 4"/>
                <a:gd name="T8" fmla="*/ 2147483647 w 5"/>
                <a:gd name="T9" fmla="*/ 2147483647 h 4"/>
                <a:gd name="T10" fmla="*/ 2147483647 w 5"/>
                <a:gd name="T11" fmla="*/ 2147483647 h 4"/>
                <a:gd name="T12" fmla="*/ 0 w 5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4"/>
                <a:gd name="T23" fmla="*/ 5 w 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4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72" name="Freeform 1494"/>
            <p:cNvSpPr>
              <a:spLocks/>
            </p:cNvSpPr>
            <p:nvPr/>
          </p:nvSpPr>
          <p:spPr bwMode="auto">
            <a:xfrm>
              <a:off x="1097459" y="3808852"/>
              <a:ext cx="17918" cy="17702"/>
            </a:xfrm>
            <a:custGeom>
              <a:avLst/>
              <a:gdLst>
                <a:gd name="T0" fmla="*/ 0 w 4"/>
                <a:gd name="T1" fmla="*/ 0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2147483647 w 4"/>
                <a:gd name="T11" fmla="*/ 2147483647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lnTo>
                    <a:pt x="2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73" name="Freeform 1495"/>
            <p:cNvSpPr>
              <a:spLocks/>
            </p:cNvSpPr>
            <p:nvPr/>
          </p:nvSpPr>
          <p:spPr bwMode="auto">
            <a:xfrm>
              <a:off x="1097459" y="3808852"/>
              <a:ext cx="17918" cy="17702"/>
            </a:xfrm>
            <a:custGeom>
              <a:avLst/>
              <a:gdLst>
                <a:gd name="T0" fmla="*/ 0 w 4"/>
                <a:gd name="T1" fmla="*/ 0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2147483647 w 4"/>
                <a:gd name="T11" fmla="*/ 2147483647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lnTo>
                    <a:pt x="2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74" name="Freeform 1496"/>
            <p:cNvSpPr>
              <a:spLocks/>
            </p:cNvSpPr>
            <p:nvPr/>
          </p:nvSpPr>
          <p:spPr bwMode="auto">
            <a:xfrm>
              <a:off x="1160171" y="3592005"/>
              <a:ext cx="17918" cy="17702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0 w 4"/>
                <a:gd name="T5" fmla="*/ 2147483647 h 4"/>
                <a:gd name="T6" fmla="*/ 2147483647 w 4"/>
                <a:gd name="T7" fmla="*/ 2147483647 h 4"/>
                <a:gd name="T8" fmla="*/ 2147483647 w 4"/>
                <a:gd name="T9" fmla="*/ 0 h 4"/>
                <a:gd name="T10" fmla="*/ 2147483647 w 4"/>
                <a:gd name="T11" fmla="*/ 2147483647 h 4"/>
                <a:gd name="T12" fmla="*/ 2147483647 w 4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4" y="4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75" name="Freeform 1497"/>
            <p:cNvSpPr>
              <a:spLocks/>
            </p:cNvSpPr>
            <p:nvPr/>
          </p:nvSpPr>
          <p:spPr bwMode="auto">
            <a:xfrm>
              <a:off x="1160171" y="3592005"/>
              <a:ext cx="17918" cy="17702"/>
            </a:xfrm>
            <a:custGeom>
              <a:avLst/>
              <a:gdLst>
                <a:gd name="T0" fmla="*/ 2147483647 w 4"/>
                <a:gd name="T1" fmla="*/ 2147483647 h 4"/>
                <a:gd name="T2" fmla="*/ 2147483647 w 4"/>
                <a:gd name="T3" fmla="*/ 2147483647 h 4"/>
                <a:gd name="T4" fmla="*/ 0 w 4"/>
                <a:gd name="T5" fmla="*/ 2147483647 h 4"/>
                <a:gd name="T6" fmla="*/ 2147483647 w 4"/>
                <a:gd name="T7" fmla="*/ 2147483647 h 4"/>
                <a:gd name="T8" fmla="*/ 2147483647 w 4"/>
                <a:gd name="T9" fmla="*/ 0 h 4"/>
                <a:gd name="T10" fmla="*/ 2147483647 w 4"/>
                <a:gd name="T11" fmla="*/ 2147483647 h 4"/>
                <a:gd name="T12" fmla="*/ 2147483647 w 4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4" y="4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2"/>
                  </a:lnTo>
                  <a:lnTo>
                    <a:pt x="4" y="4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76" name="Freeform 1498"/>
            <p:cNvSpPr>
              <a:spLocks/>
            </p:cNvSpPr>
            <p:nvPr/>
          </p:nvSpPr>
          <p:spPr bwMode="auto">
            <a:xfrm>
              <a:off x="1039234" y="3755747"/>
              <a:ext cx="22398" cy="17702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0 w 5"/>
                <a:gd name="T5" fmla="*/ 2147483647 h 4"/>
                <a:gd name="T6" fmla="*/ 2147483647 w 5"/>
                <a:gd name="T7" fmla="*/ 2147483647 h 4"/>
                <a:gd name="T8" fmla="*/ 2147483647 w 5"/>
                <a:gd name="T9" fmla="*/ 0 h 4"/>
                <a:gd name="T10" fmla="*/ 2147483647 w 5"/>
                <a:gd name="T11" fmla="*/ 2147483647 h 4"/>
                <a:gd name="T12" fmla="*/ 2147483647 w 5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4"/>
                <a:gd name="T23" fmla="*/ 5 w 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4">
                  <a:moveTo>
                    <a:pt x="5" y="4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77" name="Freeform 1499"/>
            <p:cNvSpPr>
              <a:spLocks/>
            </p:cNvSpPr>
            <p:nvPr/>
          </p:nvSpPr>
          <p:spPr bwMode="auto">
            <a:xfrm>
              <a:off x="1039234" y="3755747"/>
              <a:ext cx="22398" cy="17702"/>
            </a:xfrm>
            <a:custGeom>
              <a:avLst/>
              <a:gdLst>
                <a:gd name="T0" fmla="*/ 2147483647 w 5"/>
                <a:gd name="T1" fmla="*/ 2147483647 h 4"/>
                <a:gd name="T2" fmla="*/ 2147483647 w 5"/>
                <a:gd name="T3" fmla="*/ 2147483647 h 4"/>
                <a:gd name="T4" fmla="*/ 0 w 5"/>
                <a:gd name="T5" fmla="*/ 2147483647 h 4"/>
                <a:gd name="T6" fmla="*/ 2147483647 w 5"/>
                <a:gd name="T7" fmla="*/ 2147483647 h 4"/>
                <a:gd name="T8" fmla="*/ 2147483647 w 5"/>
                <a:gd name="T9" fmla="*/ 0 h 4"/>
                <a:gd name="T10" fmla="*/ 2147483647 w 5"/>
                <a:gd name="T11" fmla="*/ 2147483647 h 4"/>
                <a:gd name="T12" fmla="*/ 2147483647 w 5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4"/>
                <a:gd name="T23" fmla="*/ 5 w 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4">
                  <a:moveTo>
                    <a:pt x="5" y="4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2"/>
                  </a:lnTo>
                  <a:lnTo>
                    <a:pt x="5" y="4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78" name="Freeform 1500"/>
            <p:cNvSpPr>
              <a:spLocks/>
            </p:cNvSpPr>
            <p:nvPr/>
          </p:nvSpPr>
          <p:spPr bwMode="auto">
            <a:xfrm>
              <a:off x="882447" y="3915070"/>
              <a:ext cx="17918" cy="22128"/>
            </a:xfrm>
            <a:custGeom>
              <a:avLst/>
              <a:gdLst>
                <a:gd name="T0" fmla="*/ 2147483647 w 4"/>
                <a:gd name="T1" fmla="*/ 2147483647 h 5"/>
                <a:gd name="T2" fmla="*/ 2147483647 w 4"/>
                <a:gd name="T3" fmla="*/ 2147483647 h 5"/>
                <a:gd name="T4" fmla="*/ 0 w 4"/>
                <a:gd name="T5" fmla="*/ 2147483647 h 5"/>
                <a:gd name="T6" fmla="*/ 2147483647 w 4"/>
                <a:gd name="T7" fmla="*/ 2147483647 h 5"/>
                <a:gd name="T8" fmla="*/ 2147483647 w 4"/>
                <a:gd name="T9" fmla="*/ 0 h 5"/>
                <a:gd name="T10" fmla="*/ 2147483647 w 4"/>
                <a:gd name="T11" fmla="*/ 2147483647 h 5"/>
                <a:gd name="T12" fmla="*/ 2147483647 w 4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5"/>
                <a:gd name="T23" fmla="*/ 4 w 4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5">
                  <a:moveTo>
                    <a:pt x="4" y="5"/>
                  </a:moveTo>
                  <a:lnTo>
                    <a:pt x="2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79" name="Freeform 1501"/>
            <p:cNvSpPr>
              <a:spLocks/>
            </p:cNvSpPr>
            <p:nvPr/>
          </p:nvSpPr>
          <p:spPr bwMode="auto">
            <a:xfrm>
              <a:off x="882447" y="3915070"/>
              <a:ext cx="17918" cy="22128"/>
            </a:xfrm>
            <a:custGeom>
              <a:avLst/>
              <a:gdLst>
                <a:gd name="T0" fmla="*/ 2147483647 w 4"/>
                <a:gd name="T1" fmla="*/ 2147483647 h 5"/>
                <a:gd name="T2" fmla="*/ 2147483647 w 4"/>
                <a:gd name="T3" fmla="*/ 2147483647 h 5"/>
                <a:gd name="T4" fmla="*/ 0 w 4"/>
                <a:gd name="T5" fmla="*/ 2147483647 h 5"/>
                <a:gd name="T6" fmla="*/ 2147483647 w 4"/>
                <a:gd name="T7" fmla="*/ 2147483647 h 5"/>
                <a:gd name="T8" fmla="*/ 2147483647 w 4"/>
                <a:gd name="T9" fmla="*/ 0 h 5"/>
                <a:gd name="T10" fmla="*/ 2147483647 w 4"/>
                <a:gd name="T11" fmla="*/ 2147483647 h 5"/>
                <a:gd name="T12" fmla="*/ 2147483647 w 4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5"/>
                <a:gd name="T23" fmla="*/ 4 w 4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5">
                  <a:moveTo>
                    <a:pt x="4" y="5"/>
                  </a:moveTo>
                  <a:lnTo>
                    <a:pt x="2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4" y="5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80" name="Freeform 1502"/>
            <p:cNvSpPr>
              <a:spLocks/>
            </p:cNvSpPr>
            <p:nvPr/>
          </p:nvSpPr>
          <p:spPr bwMode="auto">
            <a:xfrm>
              <a:off x="963077" y="3972595"/>
              <a:ext cx="17918" cy="17702"/>
            </a:xfrm>
            <a:custGeom>
              <a:avLst/>
              <a:gdLst>
                <a:gd name="T0" fmla="*/ 0 w 4"/>
                <a:gd name="T1" fmla="*/ 0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2147483647 w 4"/>
                <a:gd name="T11" fmla="*/ 2147483647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lnTo>
                    <a:pt x="2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81" name="Freeform 1503"/>
            <p:cNvSpPr>
              <a:spLocks/>
            </p:cNvSpPr>
            <p:nvPr/>
          </p:nvSpPr>
          <p:spPr bwMode="auto">
            <a:xfrm>
              <a:off x="963077" y="3972595"/>
              <a:ext cx="17918" cy="17702"/>
            </a:xfrm>
            <a:custGeom>
              <a:avLst/>
              <a:gdLst>
                <a:gd name="T0" fmla="*/ 0 w 4"/>
                <a:gd name="T1" fmla="*/ 0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2147483647 w 4"/>
                <a:gd name="T11" fmla="*/ 2147483647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lnTo>
                    <a:pt x="2" y="1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82" name="Freeform 1504"/>
            <p:cNvSpPr>
              <a:spLocks/>
            </p:cNvSpPr>
            <p:nvPr/>
          </p:nvSpPr>
          <p:spPr bwMode="auto">
            <a:xfrm>
              <a:off x="972036" y="4162890"/>
              <a:ext cx="17918" cy="17702"/>
            </a:xfrm>
            <a:custGeom>
              <a:avLst/>
              <a:gdLst>
                <a:gd name="T0" fmla="*/ 0 w 4"/>
                <a:gd name="T1" fmla="*/ 2147483647 h 4"/>
                <a:gd name="T2" fmla="*/ 2147483647 w 4"/>
                <a:gd name="T3" fmla="*/ 2147483647 h 4"/>
                <a:gd name="T4" fmla="*/ 2147483647 w 4"/>
                <a:gd name="T5" fmla="*/ 0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2147483647 w 4"/>
                <a:gd name="T11" fmla="*/ 2147483647 h 4"/>
                <a:gd name="T12" fmla="*/ 0 w 4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4"/>
                  </a:moveTo>
                  <a:lnTo>
                    <a:pt x="1" y="2"/>
                  </a:lnTo>
                  <a:lnTo>
                    <a:pt x="2" y="0"/>
                  </a:lnTo>
                  <a:lnTo>
                    <a:pt x="3" y="2"/>
                  </a:lnTo>
                  <a:lnTo>
                    <a:pt x="4" y="3"/>
                  </a:lnTo>
                  <a:lnTo>
                    <a:pt x="2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83" name="Freeform 1505"/>
            <p:cNvSpPr>
              <a:spLocks/>
            </p:cNvSpPr>
            <p:nvPr/>
          </p:nvSpPr>
          <p:spPr bwMode="auto">
            <a:xfrm>
              <a:off x="972036" y="4162890"/>
              <a:ext cx="17918" cy="17702"/>
            </a:xfrm>
            <a:custGeom>
              <a:avLst/>
              <a:gdLst>
                <a:gd name="T0" fmla="*/ 0 w 4"/>
                <a:gd name="T1" fmla="*/ 2147483647 h 4"/>
                <a:gd name="T2" fmla="*/ 2147483647 w 4"/>
                <a:gd name="T3" fmla="*/ 2147483647 h 4"/>
                <a:gd name="T4" fmla="*/ 2147483647 w 4"/>
                <a:gd name="T5" fmla="*/ 0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2147483647 w 4"/>
                <a:gd name="T11" fmla="*/ 2147483647 h 4"/>
                <a:gd name="T12" fmla="*/ 0 w 4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4"/>
                  </a:moveTo>
                  <a:lnTo>
                    <a:pt x="1" y="2"/>
                  </a:lnTo>
                  <a:lnTo>
                    <a:pt x="2" y="0"/>
                  </a:lnTo>
                  <a:lnTo>
                    <a:pt x="3" y="2"/>
                  </a:lnTo>
                  <a:lnTo>
                    <a:pt x="4" y="3"/>
                  </a:lnTo>
                  <a:lnTo>
                    <a:pt x="2" y="3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84" name="Freeform 1506"/>
            <p:cNvSpPr>
              <a:spLocks/>
            </p:cNvSpPr>
            <p:nvPr/>
          </p:nvSpPr>
          <p:spPr bwMode="auto">
            <a:xfrm>
              <a:off x="1196007" y="4295654"/>
              <a:ext cx="17918" cy="17702"/>
            </a:xfrm>
            <a:custGeom>
              <a:avLst/>
              <a:gdLst>
                <a:gd name="T0" fmla="*/ 0 w 4"/>
                <a:gd name="T1" fmla="*/ 2147483647 h 4"/>
                <a:gd name="T2" fmla="*/ 0 w 4"/>
                <a:gd name="T3" fmla="*/ 2147483647 h 4"/>
                <a:gd name="T4" fmla="*/ 2147483647 w 4"/>
                <a:gd name="T5" fmla="*/ 0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2147483647 w 4"/>
                <a:gd name="T11" fmla="*/ 2147483647 h 4"/>
                <a:gd name="T12" fmla="*/ 0 w 4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" y="1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85" name="Freeform 1507"/>
            <p:cNvSpPr>
              <a:spLocks/>
            </p:cNvSpPr>
            <p:nvPr/>
          </p:nvSpPr>
          <p:spPr bwMode="auto">
            <a:xfrm>
              <a:off x="1196007" y="4295654"/>
              <a:ext cx="17918" cy="17702"/>
            </a:xfrm>
            <a:custGeom>
              <a:avLst/>
              <a:gdLst>
                <a:gd name="T0" fmla="*/ 0 w 4"/>
                <a:gd name="T1" fmla="*/ 2147483647 h 4"/>
                <a:gd name="T2" fmla="*/ 0 w 4"/>
                <a:gd name="T3" fmla="*/ 2147483647 h 4"/>
                <a:gd name="T4" fmla="*/ 2147483647 w 4"/>
                <a:gd name="T5" fmla="*/ 0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2147483647 w 4"/>
                <a:gd name="T11" fmla="*/ 2147483647 h 4"/>
                <a:gd name="T12" fmla="*/ 0 w 4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4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2" y="1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86" name="Freeform 1508"/>
            <p:cNvSpPr>
              <a:spLocks/>
            </p:cNvSpPr>
            <p:nvPr/>
          </p:nvSpPr>
          <p:spPr bwMode="auto">
            <a:xfrm>
              <a:off x="1299033" y="4512502"/>
              <a:ext cx="17918" cy="17702"/>
            </a:xfrm>
            <a:custGeom>
              <a:avLst/>
              <a:gdLst>
                <a:gd name="T0" fmla="*/ 0 w 4"/>
                <a:gd name="T1" fmla="*/ 2147483647 h 4"/>
                <a:gd name="T2" fmla="*/ 2147483647 w 4"/>
                <a:gd name="T3" fmla="*/ 2147483647 h 4"/>
                <a:gd name="T4" fmla="*/ 2147483647 w 4"/>
                <a:gd name="T5" fmla="*/ 0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2147483647 w 4"/>
                <a:gd name="T11" fmla="*/ 2147483647 h 4"/>
                <a:gd name="T12" fmla="*/ 0 w 4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1"/>
                  </a:moveTo>
                  <a:lnTo>
                    <a:pt x="2" y="1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87" name="Freeform 1509"/>
            <p:cNvSpPr>
              <a:spLocks/>
            </p:cNvSpPr>
            <p:nvPr/>
          </p:nvSpPr>
          <p:spPr bwMode="auto">
            <a:xfrm>
              <a:off x="1299033" y="4512502"/>
              <a:ext cx="17918" cy="17702"/>
            </a:xfrm>
            <a:custGeom>
              <a:avLst/>
              <a:gdLst>
                <a:gd name="T0" fmla="*/ 0 w 4"/>
                <a:gd name="T1" fmla="*/ 2147483647 h 4"/>
                <a:gd name="T2" fmla="*/ 2147483647 w 4"/>
                <a:gd name="T3" fmla="*/ 2147483647 h 4"/>
                <a:gd name="T4" fmla="*/ 2147483647 w 4"/>
                <a:gd name="T5" fmla="*/ 0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2147483647 w 4"/>
                <a:gd name="T11" fmla="*/ 2147483647 h 4"/>
                <a:gd name="T12" fmla="*/ 0 w 4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1"/>
                  </a:moveTo>
                  <a:lnTo>
                    <a:pt x="2" y="1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88" name="Freeform 1510"/>
            <p:cNvSpPr>
              <a:spLocks/>
            </p:cNvSpPr>
            <p:nvPr/>
          </p:nvSpPr>
          <p:spPr bwMode="auto">
            <a:xfrm>
              <a:off x="1222883" y="4676244"/>
              <a:ext cx="17918" cy="17702"/>
            </a:xfrm>
            <a:custGeom>
              <a:avLst/>
              <a:gdLst>
                <a:gd name="T0" fmla="*/ 0 w 4"/>
                <a:gd name="T1" fmla="*/ 0 h 4"/>
                <a:gd name="T2" fmla="*/ 2147483647 w 4"/>
                <a:gd name="T3" fmla="*/ 0 h 4"/>
                <a:gd name="T4" fmla="*/ 2147483647 w 4"/>
                <a:gd name="T5" fmla="*/ 0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2147483647 w 4"/>
                <a:gd name="T11" fmla="*/ 2147483647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89" name="Freeform 1511"/>
            <p:cNvSpPr>
              <a:spLocks/>
            </p:cNvSpPr>
            <p:nvPr/>
          </p:nvSpPr>
          <p:spPr bwMode="auto">
            <a:xfrm>
              <a:off x="1222883" y="4676244"/>
              <a:ext cx="17918" cy="17702"/>
            </a:xfrm>
            <a:custGeom>
              <a:avLst/>
              <a:gdLst>
                <a:gd name="T0" fmla="*/ 0 w 4"/>
                <a:gd name="T1" fmla="*/ 0 h 4"/>
                <a:gd name="T2" fmla="*/ 2147483647 w 4"/>
                <a:gd name="T3" fmla="*/ 0 h 4"/>
                <a:gd name="T4" fmla="*/ 2147483647 w 4"/>
                <a:gd name="T5" fmla="*/ 0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2147483647 w 4"/>
                <a:gd name="T11" fmla="*/ 2147483647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90" name="Freeform 1512"/>
            <p:cNvSpPr>
              <a:spLocks/>
            </p:cNvSpPr>
            <p:nvPr/>
          </p:nvSpPr>
          <p:spPr bwMode="auto">
            <a:xfrm>
              <a:off x="1030268" y="4742626"/>
              <a:ext cx="17918" cy="17702"/>
            </a:xfrm>
            <a:custGeom>
              <a:avLst/>
              <a:gdLst>
                <a:gd name="T0" fmla="*/ 0 w 4"/>
                <a:gd name="T1" fmla="*/ 0 h 4"/>
                <a:gd name="T2" fmla="*/ 2147483647 w 4"/>
                <a:gd name="T3" fmla="*/ 0 h 4"/>
                <a:gd name="T4" fmla="*/ 2147483647 w 4"/>
                <a:gd name="T5" fmla="*/ 0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2147483647 w 4"/>
                <a:gd name="T11" fmla="*/ 2147483647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91" name="Freeform 1513"/>
            <p:cNvSpPr>
              <a:spLocks/>
            </p:cNvSpPr>
            <p:nvPr/>
          </p:nvSpPr>
          <p:spPr bwMode="auto">
            <a:xfrm>
              <a:off x="1030268" y="4742626"/>
              <a:ext cx="17918" cy="17702"/>
            </a:xfrm>
            <a:custGeom>
              <a:avLst/>
              <a:gdLst>
                <a:gd name="T0" fmla="*/ 0 w 4"/>
                <a:gd name="T1" fmla="*/ 0 h 4"/>
                <a:gd name="T2" fmla="*/ 2147483647 w 4"/>
                <a:gd name="T3" fmla="*/ 0 h 4"/>
                <a:gd name="T4" fmla="*/ 2147483647 w 4"/>
                <a:gd name="T5" fmla="*/ 0 h 4"/>
                <a:gd name="T6" fmla="*/ 2147483647 w 4"/>
                <a:gd name="T7" fmla="*/ 2147483647 h 4"/>
                <a:gd name="T8" fmla="*/ 2147483647 w 4"/>
                <a:gd name="T9" fmla="*/ 2147483647 h 4"/>
                <a:gd name="T10" fmla="*/ 2147483647 w 4"/>
                <a:gd name="T11" fmla="*/ 2147483647 h 4"/>
                <a:gd name="T12" fmla="*/ 0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92" name="Freeform 1514"/>
            <p:cNvSpPr>
              <a:spLocks/>
            </p:cNvSpPr>
            <p:nvPr/>
          </p:nvSpPr>
          <p:spPr bwMode="auto">
            <a:xfrm>
              <a:off x="909324" y="4570036"/>
              <a:ext cx="17918" cy="13277"/>
            </a:xfrm>
            <a:custGeom>
              <a:avLst/>
              <a:gdLst>
                <a:gd name="T0" fmla="*/ 0 w 4"/>
                <a:gd name="T1" fmla="*/ 0 h 3"/>
                <a:gd name="T2" fmla="*/ 2147483647 w 4"/>
                <a:gd name="T3" fmla="*/ 0 h 3"/>
                <a:gd name="T4" fmla="*/ 2147483647 w 4"/>
                <a:gd name="T5" fmla="*/ 0 h 3"/>
                <a:gd name="T6" fmla="*/ 2147483647 w 4"/>
                <a:gd name="T7" fmla="*/ 2147483647 h 3"/>
                <a:gd name="T8" fmla="*/ 2147483647 w 4"/>
                <a:gd name="T9" fmla="*/ 2147483647 h 3"/>
                <a:gd name="T10" fmla="*/ 2147483647 w 4"/>
                <a:gd name="T11" fmla="*/ 2147483647 h 3"/>
                <a:gd name="T12" fmla="*/ 0 w 4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93" name="Freeform 1515"/>
            <p:cNvSpPr>
              <a:spLocks/>
            </p:cNvSpPr>
            <p:nvPr/>
          </p:nvSpPr>
          <p:spPr bwMode="auto">
            <a:xfrm>
              <a:off x="909324" y="4570036"/>
              <a:ext cx="17918" cy="13277"/>
            </a:xfrm>
            <a:custGeom>
              <a:avLst/>
              <a:gdLst>
                <a:gd name="T0" fmla="*/ 0 w 4"/>
                <a:gd name="T1" fmla="*/ 0 h 3"/>
                <a:gd name="T2" fmla="*/ 2147483647 w 4"/>
                <a:gd name="T3" fmla="*/ 0 h 3"/>
                <a:gd name="T4" fmla="*/ 2147483647 w 4"/>
                <a:gd name="T5" fmla="*/ 0 h 3"/>
                <a:gd name="T6" fmla="*/ 2147483647 w 4"/>
                <a:gd name="T7" fmla="*/ 2147483647 h 3"/>
                <a:gd name="T8" fmla="*/ 2147483647 w 4"/>
                <a:gd name="T9" fmla="*/ 2147483647 h 3"/>
                <a:gd name="T10" fmla="*/ 2147483647 w 4"/>
                <a:gd name="T11" fmla="*/ 2147483647 h 3"/>
                <a:gd name="T12" fmla="*/ 0 w 4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0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94" name="Freeform 1516"/>
            <p:cNvSpPr>
              <a:spLocks/>
            </p:cNvSpPr>
            <p:nvPr/>
          </p:nvSpPr>
          <p:spPr bwMode="auto">
            <a:xfrm>
              <a:off x="770461" y="4521353"/>
              <a:ext cx="22398" cy="17702"/>
            </a:xfrm>
            <a:custGeom>
              <a:avLst/>
              <a:gdLst>
                <a:gd name="T0" fmla="*/ 0 w 5"/>
                <a:gd name="T1" fmla="*/ 2147483647 h 4"/>
                <a:gd name="T2" fmla="*/ 2147483647 w 5"/>
                <a:gd name="T3" fmla="*/ 2147483647 h 4"/>
                <a:gd name="T4" fmla="*/ 2147483647 w 5"/>
                <a:gd name="T5" fmla="*/ 0 h 4"/>
                <a:gd name="T6" fmla="*/ 2147483647 w 5"/>
                <a:gd name="T7" fmla="*/ 2147483647 h 4"/>
                <a:gd name="T8" fmla="*/ 2147483647 w 5"/>
                <a:gd name="T9" fmla="*/ 2147483647 h 4"/>
                <a:gd name="T10" fmla="*/ 2147483647 w 5"/>
                <a:gd name="T11" fmla="*/ 2147483647 h 4"/>
                <a:gd name="T12" fmla="*/ 0 w 5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4"/>
                <a:gd name="T23" fmla="*/ 5 w 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4">
                  <a:moveTo>
                    <a:pt x="0" y="4"/>
                  </a:moveTo>
                  <a:lnTo>
                    <a:pt x="1" y="2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95" name="Freeform 1517"/>
            <p:cNvSpPr>
              <a:spLocks/>
            </p:cNvSpPr>
            <p:nvPr/>
          </p:nvSpPr>
          <p:spPr bwMode="auto">
            <a:xfrm>
              <a:off x="770461" y="4521353"/>
              <a:ext cx="22398" cy="17702"/>
            </a:xfrm>
            <a:custGeom>
              <a:avLst/>
              <a:gdLst>
                <a:gd name="T0" fmla="*/ 0 w 5"/>
                <a:gd name="T1" fmla="*/ 2147483647 h 4"/>
                <a:gd name="T2" fmla="*/ 2147483647 w 5"/>
                <a:gd name="T3" fmla="*/ 2147483647 h 4"/>
                <a:gd name="T4" fmla="*/ 2147483647 w 5"/>
                <a:gd name="T5" fmla="*/ 0 h 4"/>
                <a:gd name="T6" fmla="*/ 2147483647 w 5"/>
                <a:gd name="T7" fmla="*/ 2147483647 h 4"/>
                <a:gd name="T8" fmla="*/ 2147483647 w 5"/>
                <a:gd name="T9" fmla="*/ 2147483647 h 4"/>
                <a:gd name="T10" fmla="*/ 2147483647 w 5"/>
                <a:gd name="T11" fmla="*/ 2147483647 h 4"/>
                <a:gd name="T12" fmla="*/ 0 w 5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4"/>
                <a:gd name="T23" fmla="*/ 5 w 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4">
                  <a:moveTo>
                    <a:pt x="0" y="4"/>
                  </a:moveTo>
                  <a:lnTo>
                    <a:pt x="1" y="2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3"/>
                  </a:lnTo>
                  <a:lnTo>
                    <a:pt x="2" y="3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96" name="Freeform 1518"/>
            <p:cNvSpPr>
              <a:spLocks/>
            </p:cNvSpPr>
            <p:nvPr/>
          </p:nvSpPr>
          <p:spPr bwMode="auto">
            <a:xfrm>
              <a:off x="1567799" y="1976712"/>
              <a:ext cx="17918" cy="13277"/>
            </a:xfrm>
            <a:custGeom>
              <a:avLst/>
              <a:gdLst>
                <a:gd name="T0" fmla="*/ 2147483647 w 4"/>
                <a:gd name="T1" fmla="*/ 0 h 3"/>
                <a:gd name="T2" fmla="*/ 2147483647 w 4"/>
                <a:gd name="T3" fmla="*/ 2147483647 h 3"/>
                <a:gd name="T4" fmla="*/ 2147483647 w 4"/>
                <a:gd name="T5" fmla="*/ 2147483647 h 3"/>
                <a:gd name="T6" fmla="*/ 0 w 4"/>
                <a:gd name="T7" fmla="*/ 2147483647 h 3"/>
                <a:gd name="T8" fmla="*/ 0 w 4"/>
                <a:gd name="T9" fmla="*/ 0 h 3"/>
                <a:gd name="T10" fmla="*/ 2147483647 w 4"/>
                <a:gd name="T11" fmla="*/ 0 h 3"/>
                <a:gd name="T12" fmla="*/ 2147483647 w 4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4" y="0"/>
                  </a:moveTo>
                  <a:lnTo>
                    <a:pt x="2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97" name="Freeform 1519"/>
            <p:cNvSpPr>
              <a:spLocks/>
            </p:cNvSpPr>
            <p:nvPr/>
          </p:nvSpPr>
          <p:spPr bwMode="auto">
            <a:xfrm>
              <a:off x="1567799" y="1976712"/>
              <a:ext cx="17918" cy="13277"/>
            </a:xfrm>
            <a:custGeom>
              <a:avLst/>
              <a:gdLst>
                <a:gd name="T0" fmla="*/ 2147483647 w 4"/>
                <a:gd name="T1" fmla="*/ 0 h 3"/>
                <a:gd name="T2" fmla="*/ 2147483647 w 4"/>
                <a:gd name="T3" fmla="*/ 2147483647 h 3"/>
                <a:gd name="T4" fmla="*/ 2147483647 w 4"/>
                <a:gd name="T5" fmla="*/ 2147483647 h 3"/>
                <a:gd name="T6" fmla="*/ 0 w 4"/>
                <a:gd name="T7" fmla="*/ 2147483647 h 3"/>
                <a:gd name="T8" fmla="*/ 0 w 4"/>
                <a:gd name="T9" fmla="*/ 0 h 3"/>
                <a:gd name="T10" fmla="*/ 2147483647 w 4"/>
                <a:gd name="T11" fmla="*/ 0 h 3"/>
                <a:gd name="T12" fmla="*/ 2147483647 w 4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4" y="0"/>
                  </a:moveTo>
                  <a:lnTo>
                    <a:pt x="2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98" name="Freeform 1520"/>
            <p:cNvSpPr>
              <a:spLocks/>
            </p:cNvSpPr>
            <p:nvPr/>
          </p:nvSpPr>
          <p:spPr bwMode="auto">
            <a:xfrm>
              <a:off x="1460292" y="1790839"/>
              <a:ext cx="17918" cy="13277"/>
            </a:xfrm>
            <a:custGeom>
              <a:avLst/>
              <a:gdLst>
                <a:gd name="T0" fmla="*/ 2147483647 w 4"/>
                <a:gd name="T1" fmla="*/ 0 h 3"/>
                <a:gd name="T2" fmla="*/ 2147483647 w 4"/>
                <a:gd name="T3" fmla="*/ 2147483647 h 3"/>
                <a:gd name="T4" fmla="*/ 2147483647 w 4"/>
                <a:gd name="T5" fmla="*/ 2147483647 h 3"/>
                <a:gd name="T6" fmla="*/ 2147483647 w 4"/>
                <a:gd name="T7" fmla="*/ 2147483647 h 3"/>
                <a:gd name="T8" fmla="*/ 0 w 4"/>
                <a:gd name="T9" fmla="*/ 0 h 3"/>
                <a:gd name="T10" fmla="*/ 2147483647 w 4"/>
                <a:gd name="T11" fmla="*/ 0 h 3"/>
                <a:gd name="T12" fmla="*/ 2147483647 w 4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4" y="0"/>
                  </a:moveTo>
                  <a:lnTo>
                    <a:pt x="3" y="1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99" name="Freeform 1521"/>
            <p:cNvSpPr>
              <a:spLocks/>
            </p:cNvSpPr>
            <p:nvPr/>
          </p:nvSpPr>
          <p:spPr bwMode="auto">
            <a:xfrm>
              <a:off x="1460292" y="1790839"/>
              <a:ext cx="17918" cy="13277"/>
            </a:xfrm>
            <a:custGeom>
              <a:avLst/>
              <a:gdLst>
                <a:gd name="T0" fmla="*/ 2147483647 w 4"/>
                <a:gd name="T1" fmla="*/ 0 h 3"/>
                <a:gd name="T2" fmla="*/ 2147483647 w 4"/>
                <a:gd name="T3" fmla="*/ 2147483647 h 3"/>
                <a:gd name="T4" fmla="*/ 2147483647 w 4"/>
                <a:gd name="T5" fmla="*/ 2147483647 h 3"/>
                <a:gd name="T6" fmla="*/ 2147483647 w 4"/>
                <a:gd name="T7" fmla="*/ 2147483647 h 3"/>
                <a:gd name="T8" fmla="*/ 0 w 4"/>
                <a:gd name="T9" fmla="*/ 0 h 3"/>
                <a:gd name="T10" fmla="*/ 2147483647 w 4"/>
                <a:gd name="T11" fmla="*/ 0 h 3"/>
                <a:gd name="T12" fmla="*/ 2147483647 w 4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3"/>
                <a:gd name="T23" fmla="*/ 4 w 4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3">
                  <a:moveTo>
                    <a:pt x="4" y="0"/>
                  </a:moveTo>
                  <a:lnTo>
                    <a:pt x="3" y="1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00" name="Freeform 1522"/>
            <p:cNvSpPr>
              <a:spLocks/>
            </p:cNvSpPr>
            <p:nvPr/>
          </p:nvSpPr>
          <p:spPr bwMode="auto">
            <a:xfrm>
              <a:off x="1294554" y="1658075"/>
              <a:ext cx="17918" cy="17702"/>
            </a:xfrm>
            <a:custGeom>
              <a:avLst/>
              <a:gdLst>
                <a:gd name="T0" fmla="*/ 2147483647 w 4"/>
                <a:gd name="T1" fmla="*/ 0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2147483647 h 4"/>
                <a:gd name="T8" fmla="*/ 0 w 4"/>
                <a:gd name="T9" fmla="*/ 2147483647 h 4"/>
                <a:gd name="T10" fmla="*/ 2147483647 w 4"/>
                <a:gd name="T11" fmla="*/ 2147483647 h 4"/>
                <a:gd name="T12" fmla="*/ 2147483647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4" y="0"/>
                  </a:moveTo>
                  <a:lnTo>
                    <a:pt x="3" y="2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01" name="Freeform 1523"/>
            <p:cNvSpPr>
              <a:spLocks/>
            </p:cNvSpPr>
            <p:nvPr/>
          </p:nvSpPr>
          <p:spPr bwMode="auto">
            <a:xfrm>
              <a:off x="1294554" y="1658075"/>
              <a:ext cx="17918" cy="17702"/>
            </a:xfrm>
            <a:custGeom>
              <a:avLst/>
              <a:gdLst>
                <a:gd name="T0" fmla="*/ 2147483647 w 4"/>
                <a:gd name="T1" fmla="*/ 0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2147483647 h 4"/>
                <a:gd name="T8" fmla="*/ 0 w 4"/>
                <a:gd name="T9" fmla="*/ 2147483647 h 4"/>
                <a:gd name="T10" fmla="*/ 2147483647 w 4"/>
                <a:gd name="T11" fmla="*/ 2147483647 h 4"/>
                <a:gd name="T12" fmla="*/ 2147483647 w 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4" y="0"/>
                  </a:moveTo>
                  <a:lnTo>
                    <a:pt x="3" y="2"/>
                  </a:lnTo>
                  <a:lnTo>
                    <a:pt x="3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02" name="Rectangle 1524"/>
            <p:cNvSpPr>
              <a:spLocks noChangeArrowheads="1"/>
            </p:cNvSpPr>
            <p:nvPr/>
          </p:nvSpPr>
          <p:spPr bwMode="auto">
            <a:xfrm>
              <a:off x="1419978" y="2844106"/>
              <a:ext cx="69441" cy="53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400" b="1">
                  <a:solidFill>
                    <a:srgbClr val="2E2C2C"/>
                  </a:solidFill>
                  <a:latin typeface="Europe" pitchFamily="50" charset="-52"/>
                </a:rPr>
                <a:t>КП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03" name="Freeform 1525"/>
            <p:cNvSpPr>
              <a:spLocks noEditPoints="1"/>
            </p:cNvSpPr>
            <p:nvPr/>
          </p:nvSpPr>
          <p:spPr bwMode="auto">
            <a:xfrm>
              <a:off x="2944476" y="3060949"/>
              <a:ext cx="49274" cy="48680"/>
            </a:xfrm>
            <a:custGeom>
              <a:avLst/>
              <a:gdLst>
                <a:gd name="T0" fmla="*/ 2147483647 w 11"/>
                <a:gd name="T1" fmla="*/ 2147483647 h 11"/>
                <a:gd name="T2" fmla="*/ 2147483647 w 11"/>
                <a:gd name="T3" fmla="*/ 2147483647 h 11"/>
                <a:gd name="T4" fmla="*/ 2147483647 w 11"/>
                <a:gd name="T5" fmla="*/ 2147483647 h 11"/>
                <a:gd name="T6" fmla="*/ 2147483647 w 11"/>
                <a:gd name="T7" fmla="*/ 2147483647 h 11"/>
                <a:gd name="T8" fmla="*/ 2147483647 w 11"/>
                <a:gd name="T9" fmla="*/ 2147483647 h 11"/>
                <a:gd name="T10" fmla="*/ 2147483647 w 11"/>
                <a:gd name="T11" fmla="*/ 2147483647 h 11"/>
                <a:gd name="T12" fmla="*/ 2147483647 w 11"/>
                <a:gd name="T13" fmla="*/ 2147483647 h 11"/>
                <a:gd name="T14" fmla="*/ 2147483647 w 11"/>
                <a:gd name="T15" fmla="*/ 2147483647 h 11"/>
                <a:gd name="T16" fmla="*/ 2147483647 w 11"/>
                <a:gd name="T17" fmla="*/ 2147483647 h 11"/>
                <a:gd name="T18" fmla="*/ 0 w 11"/>
                <a:gd name="T19" fmla="*/ 2147483647 h 11"/>
                <a:gd name="T20" fmla="*/ 0 w 11"/>
                <a:gd name="T21" fmla="*/ 2147483647 h 11"/>
                <a:gd name="T22" fmla="*/ 2147483647 w 11"/>
                <a:gd name="T23" fmla="*/ 2147483647 h 11"/>
                <a:gd name="T24" fmla="*/ 2147483647 w 11"/>
                <a:gd name="T25" fmla="*/ 2147483647 h 11"/>
                <a:gd name="T26" fmla="*/ 2147483647 w 11"/>
                <a:gd name="T27" fmla="*/ 0 h 11"/>
                <a:gd name="T28" fmla="*/ 2147483647 w 11"/>
                <a:gd name="T29" fmla="*/ 2147483647 h 11"/>
                <a:gd name="T30" fmla="*/ 2147483647 w 11"/>
                <a:gd name="T31" fmla="*/ 2147483647 h 11"/>
                <a:gd name="T32" fmla="*/ 2147483647 w 11"/>
                <a:gd name="T33" fmla="*/ 2147483647 h 11"/>
                <a:gd name="T34" fmla="*/ 2147483647 w 11"/>
                <a:gd name="T35" fmla="*/ 2147483647 h 11"/>
                <a:gd name="T36" fmla="*/ 2147483647 w 11"/>
                <a:gd name="T37" fmla="*/ 2147483647 h 11"/>
                <a:gd name="T38" fmla="*/ 2147483647 w 11"/>
                <a:gd name="T39" fmla="*/ 2147483647 h 11"/>
                <a:gd name="T40" fmla="*/ 2147483647 w 11"/>
                <a:gd name="T41" fmla="*/ 2147483647 h 11"/>
                <a:gd name="T42" fmla="*/ 2147483647 w 11"/>
                <a:gd name="T43" fmla="*/ 2147483647 h 11"/>
                <a:gd name="T44" fmla="*/ 2147483647 w 11"/>
                <a:gd name="T45" fmla="*/ 2147483647 h 11"/>
                <a:gd name="T46" fmla="*/ 2147483647 w 11"/>
                <a:gd name="T47" fmla="*/ 2147483647 h 11"/>
                <a:gd name="T48" fmla="*/ 2147483647 w 11"/>
                <a:gd name="T49" fmla="*/ 2147483647 h 11"/>
                <a:gd name="T50" fmla="*/ 2147483647 w 11"/>
                <a:gd name="T51" fmla="*/ 2147483647 h 11"/>
                <a:gd name="T52" fmla="*/ 2147483647 w 11"/>
                <a:gd name="T53" fmla="*/ 2147483647 h 11"/>
                <a:gd name="T54" fmla="*/ 2147483647 w 11"/>
                <a:gd name="T55" fmla="*/ 2147483647 h 1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"/>
                <a:gd name="T85" fmla="*/ 0 h 11"/>
                <a:gd name="T86" fmla="*/ 11 w 11"/>
                <a:gd name="T87" fmla="*/ 11 h 1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" h="11">
                  <a:moveTo>
                    <a:pt x="1" y="6"/>
                  </a:moveTo>
                  <a:lnTo>
                    <a:pt x="2" y="6"/>
                  </a:lnTo>
                  <a:cubicBezTo>
                    <a:pt x="2" y="5"/>
                    <a:pt x="2" y="5"/>
                    <a:pt x="3" y="5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7" y="4"/>
                    <a:pt x="8" y="5"/>
                    <a:pt x="9" y="5"/>
                  </a:cubicBezTo>
                  <a:cubicBezTo>
                    <a:pt x="10" y="6"/>
                    <a:pt x="11" y="7"/>
                    <a:pt x="11" y="8"/>
                  </a:cubicBezTo>
                  <a:cubicBezTo>
                    <a:pt x="11" y="9"/>
                    <a:pt x="10" y="10"/>
                    <a:pt x="9" y="10"/>
                  </a:cubicBezTo>
                  <a:cubicBezTo>
                    <a:pt x="8" y="11"/>
                    <a:pt x="7" y="11"/>
                    <a:pt x="5" y="11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6"/>
                    <a:pt x="0" y="4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7" y="1"/>
                    <a:pt x="8" y="1"/>
                    <a:pt x="9" y="0"/>
                  </a:cubicBezTo>
                  <a:lnTo>
                    <a:pt x="10" y="2"/>
                  </a:lnTo>
                  <a:cubicBezTo>
                    <a:pt x="8" y="2"/>
                    <a:pt x="7" y="2"/>
                    <a:pt x="6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4"/>
                    <a:pt x="2" y="5"/>
                    <a:pt x="1" y="6"/>
                  </a:cubicBezTo>
                  <a:close/>
                  <a:moveTo>
                    <a:pt x="2" y="8"/>
                  </a:moveTo>
                  <a:cubicBezTo>
                    <a:pt x="2" y="8"/>
                    <a:pt x="2" y="9"/>
                    <a:pt x="3" y="9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0"/>
                    <a:pt x="8" y="9"/>
                  </a:cubicBezTo>
                  <a:cubicBezTo>
                    <a:pt x="8" y="9"/>
                    <a:pt x="9" y="8"/>
                    <a:pt x="9" y="8"/>
                  </a:cubicBezTo>
                  <a:cubicBezTo>
                    <a:pt x="9" y="7"/>
                    <a:pt x="8" y="7"/>
                    <a:pt x="8" y="6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2" y="7"/>
                    <a:pt x="2" y="7"/>
                    <a:pt x="2" y="8"/>
                  </a:cubicBezTo>
                  <a:close/>
                </a:path>
              </a:pathLst>
            </a:custGeom>
            <a:solidFill>
              <a:srgbClr val="456367"/>
            </a:solidFill>
            <a:ln w="0">
              <a:solidFill>
                <a:srgbClr val="456367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04" name="Freeform 1526"/>
            <p:cNvSpPr>
              <a:spLocks/>
            </p:cNvSpPr>
            <p:nvPr/>
          </p:nvSpPr>
          <p:spPr bwMode="auto">
            <a:xfrm>
              <a:off x="2872809" y="3087540"/>
              <a:ext cx="53753" cy="70807"/>
            </a:xfrm>
            <a:custGeom>
              <a:avLst/>
              <a:gdLst>
                <a:gd name="T0" fmla="*/ 2147483647 w 12"/>
                <a:gd name="T1" fmla="*/ 2147483647 h 16"/>
                <a:gd name="T2" fmla="*/ 2147483647 w 12"/>
                <a:gd name="T3" fmla="*/ 2147483647 h 16"/>
                <a:gd name="T4" fmla="*/ 2147483647 w 12"/>
                <a:gd name="T5" fmla="*/ 2147483647 h 16"/>
                <a:gd name="T6" fmla="*/ 2147483647 w 12"/>
                <a:gd name="T7" fmla="*/ 2147483647 h 16"/>
                <a:gd name="T8" fmla="*/ 0 w 12"/>
                <a:gd name="T9" fmla="*/ 2147483647 h 16"/>
                <a:gd name="T10" fmla="*/ 0 w 12"/>
                <a:gd name="T11" fmla="*/ 2147483647 h 16"/>
                <a:gd name="T12" fmla="*/ 2147483647 w 12"/>
                <a:gd name="T13" fmla="*/ 2147483647 h 16"/>
                <a:gd name="T14" fmla="*/ 2147483647 w 12"/>
                <a:gd name="T15" fmla="*/ 2147483647 h 16"/>
                <a:gd name="T16" fmla="*/ 0 w 12"/>
                <a:gd name="T17" fmla="*/ 2147483647 h 16"/>
                <a:gd name="T18" fmla="*/ 0 w 12"/>
                <a:gd name="T19" fmla="*/ 0 h 16"/>
                <a:gd name="T20" fmla="*/ 2147483647 w 12"/>
                <a:gd name="T21" fmla="*/ 0 h 16"/>
                <a:gd name="T22" fmla="*/ 2147483647 w 12"/>
                <a:gd name="T23" fmla="*/ 2147483647 h 16"/>
                <a:gd name="T24" fmla="*/ 2147483647 w 12"/>
                <a:gd name="T25" fmla="*/ 2147483647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6"/>
                <a:gd name="T41" fmla="*/ 12 w 12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6">
                  <a:moveTo>
                    <a:pt x="7" y="3"/>
                  </a:moveTo>
                  <a:lnTo>
                    <a:pt x="7" y="14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456367"/>
            </a:solidFill>
            <a:ln w="0">
              <a:solidFill>
                <a:srgbClr val="456367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05" name="Freeform 1527"/>
            <p:cNvSpPr>
              <a:spLocks/>
            </p:cNvSpPr>
            <p:nvPr/>
          </p:nvSpPr>
          <p:spPr bwMode="auto">
            <a:xfrm>
              <a:off x="2132206" y="1777602"/>
              <a:ext cx="53753" cy="70807"/>
            </a:xfrm>
            <a:custGeom>
              <a:avLst/>
              <a:gdLst>
                <a:gd name="T0" fmla="*/ 2147483647 w 12"/>
                <a:gd name="T1" fmla="*/ 2147483647 h 16"/>
                <a:gd name="T2" fmla="*/ 2147483647 w 12"/>
                <a:gd name="T3" fmla="*/ 2147483647 h 16"/>
                <a:gd name="T4" fmla="*/ 2147483647 w 12"/>
                <a:gd name="T5" fmla="*/ 2147483647 h 16"/>
                <a:gd name="T6" fmla="*/ 2147483647 w 12"/>
                <a:gd name="T7" fmla="*/ 2147483647 h 16"/>
                <a:gd name="T8" fmla="*/ 0 w 12"/>
                <a:gd name="T9" fmla="*/ 2147483647 h 16"/>
                <a:gd name="T10" fmla="*/ 0 w 12"/>
                <a:gd name="T11" fmla="*/ 2147483647 h 16"/>
                <a:gd name="T12" fmla="*/ 2147483647 w 12"/>
                <a:gd name="T13" fmla="*/ 2147483647 h 16"/>
                <a:gd name="T14" fmla="*/ 2147483647 w 12"/>
                <a:gd name="T15" fmla="*/ 2147483647 h 16"/>
                <a:gd name="T16" fmla="*/ 0 w 12"/>
                <a:gd name="T17" fmla="*/ 2147483647 h 16"/>
                <a:gd name="T18" fmla="*/ 0 w 12"/>
                <a:gd name="T19" fmla="*/ 0 h 16"/>
                <a:gd name="T20" fmla="*/ 2147483647 w 12"/>
                <a:gd name="T21" fmla="*/ 0 h 16"/>
                <a:gd name="T22" fmla="*/ 2147483647 w 12"/>
                <a:gd name="T23" fmla="*/ 2147483647 h 16"/>
                <a:gd name="T24" fmla="*/ 2147483647 w 12"/>
                <a:gd name="T25" fmla="*/ 2147483647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6"/>
                <a:gd name="T41" fmla="*/ 12 w 12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6">
                  <a:moveTo>
                    <a:pt x="7" y="3"/>
                  </a:moveTo>
                  <a:lnTo>
                    <a:pt x="7" y="14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456367"/>
            </a:solidFill>
            <a:ln w="0">
              <a:solidFill>
                <a:srgbClr val="456367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06" name="Freeform 1528"/>
            <p:cNvSpPr>
              <a:spLocks noEditPoints="1"/>
            </p:cNvSpPr>
            <p:nvPr/>
          </p:nvSpPr>
          <p:spPr bwMode="auto">
            <a:xfrm>
              <a:off x="2194918" y="1755435"/>
              <a:ext cx="49274" cy="53106"/>
            </a:xfrm>
            <a:custGeom>
              <a:avLst/>
              <a:gdLst>
                <a:gd name="T0" fmla="*/ 2147483647 w 11"/>
                <a:gd name="T1" fmla="*/ 2147483647 h 12"/>
                <a:gd name="T2" fmla="*/ 2147483647 w 11"/>
                <a:gd name="T3" fmla="*/ 2147483647 h 12"/>
                <a:gd name="T4" fmla="*/ 2147483647 w 11"/>
                <a:gd name="T5" fmla="*/ 2147483647 h 12"/>
                <a:gd name="T6" fmla="*/ 2147483647 w 11"/>
                <a:gd name="T7" fmla="*/ 2147483647 h 12"/>
                <a:gd name="T8" fmla="*/ 2147483647 w 11"/>
                <a:gd name="T9" fmla="*/ 2147483647 h 12"/>
                <a:gd name="T10" fmla="*/ 2147483647 w 11"/>
                <a:gd name="T11" fmla="*/ 2147483647 h 12"/>
                <a:gd name="T12" fmla="*/ 2147483647 w 11"/>
                <a:gd name="T13" fmla="*/ 2147483647 h 12"/>
                <a:gd name="T14" fmla="*/ 0 w 11"/>
                <a:gd name="T15" fmla="*/ 2147483647 h 12"/>
                <a:gd name="T16" fmla="*/ 2147483647 w 11"/>
                <a:gd name="T17" fmla="*/ 2147483647 h 12"/>
                <a:gd name="T18" fmla="*/ 2147483647 w 11"/>
                <a:gd name="T19" fmla="*/ 2147483647 h 12"/>
                <a:gd name="T20" fmla="*/ 2147483647 w 11"/>
                <a:gd name="T21" fmla="*/ 2147483647 h 12"/>
                <a:gd name="T22" fmla="*/ 2147483647 w 11"/>
                <a:gd name="T23" fmla="*/ 2147483647 h 12"/>
                <a:gd name="T24" fmla="*/ 2147483647 w 11"/>
                <a:gd name="T25" fmla="*/ 2147483647 h 12"/>
                <a:gd name="T26" fmla="*/ 2147483647 w 11"/>
                <a:gd name="T27" fmla="*/ 2147483647 h 12"/>
                <a:gd name="T28" fmla="*/ 2147483647 w 11"/>
                <a:gd name="T29" fmla="*/ 2147483647 h 12"/>
                <a:gd name="T30" fmla="*/ 2147483647 w 11"/>
                <a:gd name="T31" fmla="*/ 2147483647 h 12"/>
                <a:gd name="T32" fmla="*/ 2147483647 w 11"/>
                <a:gd name="T33" fmla="*/ 2147483647 h 12"/>
                <a:gd name="T34" fmla="*/ 2147483647 w 11"/>
                <a:gd name="T35" fmla="*/ 2147483647 h 12"/>
                <a:gd name="T36" fmla="*/ 2147483647 w 11"/>
                <a:gd name="T37" fmla="*/ 0 h 12"/>
                <a:gd name="T38" fmla="*/ 2147483647 w 11"/>
                <a:gd name="T39" fmla="*/ 2147483647 h 12"/>
                <a:gd name="T40" fmla="*/ 2147483647 w 11"/>
                <a:gd name="T41" fmla="*/ 2147483647 h 12"/>
                <a:gd name="T42" fmla="*/ 2147483647 w 11"/>
                <a:gd name="T43" fmla="*/ 2147483647 h 12"/>
                <a:gd name="T44" fmla="*/ 2147483647 w 11"/>
                <a:gd name="T45" fmla="*/ 2147483647 h 12"/>
                <a:gd name="T46" fmla="*/ 2147483647 w 11"/>
                <a:gd name="T47" fmla="*/ 2147483647 h 12"/>
                <a:gd name="T48" fmla="*/ 2147483647 w 11"/>
                <a:gd name="T49" fmla="*/ 2147483647 h 12"/>
                <a:gd name="T50" fmla="*/ 2147483647 w 11"/>
                <a:gd name="T51" fmla="*/ 2147483647 h 12"/>
                <a:gd name="T52" fmla="*/ 2147483647 w 11"/>
                <a:gd name="T53" fmla="*/ 2147483647 h 12"/>
                <a:gd name="T54" fmla="*/ 2147483647 w 11"/>
                <a:gd name="T55" fmla="*/ 2147483647 h 12"/>
                <a:gd name="T56" fmla="*/ 2147483647 w 11"/>
                <a:gd name="T57" fmla="*/ 2147483647 h 12"/>
                <a:gd name="T58" fmla="*/ 2147483647 w 11"/>
                <a:gd name="T59" fmla="*/ 2147483647 h 12"/>
                <a:gd name="T60" fmla="*/ 2147483647 w 11"/>
                <a:gd name="T61" fmla="*/ 2147483647 h 12"/>
                <a:gd name="T62" fmla="*/ 2147483647 w 11"/>
                <a:gd name="T63" fmla="*/ 2147483647 h 12"/>
                <a:gd name="T64" fmla="*/ 2147483647 w 11"/>
                <a:gd name="T65" fmla="*/ 2147483647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"/>
                <a:gd name="T100" fmla="*/ 0 h 12"/>
                <a:gd name="T101" fmla="*/ 11 w 11"/>
                <a:gd name="T102" fmla="*/ 12 h 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" h="12">
                  <a:moveTo>
                    <a:pt x="11" y="9"/>
                  </a:moveTo>
                  <a:lnTo>
                    <a:pt x="11" y="11"/>
                  </a:lnTo>
                  <a:lnTo>
                    <a:pt x="8" y="11"/>
                  </a:lnTo>
                  <a:lnTo>
                    <a:pt x="8" y="10"/>
                  </a:lnTo>
                  <a:cubicBezTo>
                    <a:pt x="7" y="11"/>
                    <a:pt x="7" y="11"/>
                    <a:pt x="6" y="11"/>
                  </a:cubicBezTo>
                  <a:cubicBezTo>
                    <a:pt x="5" y="11"/>
                    <a:pt x="5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2" y="5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6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3" y="3"/>
                    <a:pt x="2" y="3"/>
                    <a:pt x="2" y="4"/>
                  </a:cubicBezTo>
                  <a:lnTo>
                    <a:pt x="1" y="2"/>
                  </a:ln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10" y="3"/>
                    <a:pt x="10" y="4"/>
                  </a:cubicBezTo>
                  <a:lnTo>
                    <a:pt x="10" y="9"/>
                  </a:lnTo>
                  <a:lnTo>
                    <a:pt x="11" y="9"/>
                  </a:lnTo>
                  <a:close/>
                  <a:moveTo>
                    <a:pt x="8" y="8"/>
                  </a:moveTo>
                  <a:lnTo>
                    <a:pt x="8" y="6"/>
                  </a:lnTo>
                  <a:cubicBezTo>
                    <a:pt x="7" y="6"/>
                    <a:pt x="7" y="6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3" y="7"/>
                    <a:pt x="2" y="7"/>
                    <a:pt x="2" y="8"/>
                  </a:cubicBezTo>
                  <a:cubicBezTo>
                    <a:pt x="2" y="8"/>
                    <a:pt x="2" y="9"/>
                    <a:pt x="3" y="9"/>
                  </a:cubicBezTo>
                  <a:cubicBezTo>
                    <a:pt x="3" y="9"/>
                    <a:pt x="4" y="10"/>
                    <a:pt x="4" y="10"/>
                  </a:cubicBezTo>
                  <a:cubicBezTo>
                    <a:pt x="5" y="10"/>
                    <a:pt x="5" y="9"/>
                    <a:pt x="6" y="9"/>
                  </a:cubicBezTo>
                  <a:cubicBezTo>
                    <a:pt x="6" y="9"/>
                    <a:pt x="7" y="8"/>
                    <a:pt x="8" y="8"/>
                  </a:cubicBezTo>
                  <a:close/>
                </a:path>
              </a:pathLst>
            </a:custGeom>
            <a:solidFill>
              <a:srgbClr val="456367"/>
            </a:solidFill>
            <a:ln w="0">
              <a:solidFill>
                <a:srgbClr val="456367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07" name="Freeform 1529"/>
            <p:cNvSpPr>
              <a:spLocks/>
            </p:cNvSpPr>
            <p:nvPr/>
          </p:nvSpPr>
          <p:spPr bwMode="auto">
            <a:xfrm>
              <a:off x="2669738" y="5366620"/>
              <a:ext cx="49274" cy="48681"/>
            </a:xfrm>
            <a:custGeom>
              <a:avLst/>
              <a:gdLst>
                <a:gd name="T0" fmla="*/ 0 w 11"/>
                <a:gd name="T1" fmla="*/ 0 h 11"/>
                <a:gd name="T2" fmla="*/ 2147483647 w 11"/>
                <a:gd name="T3" fmla="*/ 0 h 11"/>
                <a:gd name="T4" fmla="*/ 2147483647 w 11"/>
                <a:gd name="T5" fmla="*/ 2147483647 h 11"/>
                <a:gd name="T6" fmla="*/ 2147483647 w 11"/>
                <a:gd name="T7" fmla="*/ 2147483647 h 11"/>
                <a:gd name="T8" fmla="*/ 2147483647 w 11"/>
                <a:gd name="T9" fmla="*/ 2147483647 h 11"/>
                <a:gd name="T10" fmla="*/ 2147483647 w 11"/>
                <a:gd name="T11" fmla="*/ 2147483647 h 11"/>
                <a:gd name="T12" fmla="*/ 2147483647 w 11"/>
                <a:gd name="T13" fmla="*/ 2147483647 h 11"/>
                <a:gd name="T14" fmla="*/ 2147483647 w 11"/>
                <a:gd name="T15" fmla="*/ 2147483647 h 11"/>
                <a:gd name="T16" fmla="*/ 2147483647 w 11"/>
                <a:gd name="T17" fmla="*/ 2147483647 h 11"/>
                <a:gd name="T18" fmla="*/ 0 w 11"/>
                <a:gd name="T19" fmla="*/ 2147483647 h 11"/>
                <a:gd name="T20" fmla="*/ 0 w 11"/>
                <a:gd name="T21" fmla="*/ 2147483647 h 11"/>
                <a:gd name="T22" fmla="*/ 2147483647 w 11"/>
                <a:gd name="T23" fmla="*/ 2147483647 h 11"/>
                <a:gd name="T24" fmla="*/ 2147483647 w 11"/>
                <a:gd name="T25" fmla="*/ 2147483647 h 11"/>
                <a:gd name="T26" fmla="*/ 0 w 11"/>
                <a:gd name="T27" fmla="*/ 2147483647 h 11"/>
                <a:gd name="T28" fmla="*/ 0 w 11"/>
                <a:gd name="T29" fmla="*/ 0 h 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11"/>
                <a:gd name="T47" fmla="*/ 11 w 11"/>
                <a:gd name="T48" fmla="*/ 11 h 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11">
                  <a:moveTo>
                    <a:pt x="0" y="0"/>
                  </a:moveTo>
                  <a:lnTo>
                    <a:pt x="11" y="0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2"/>
                  </a:lnTo>
                  <a:lnTo>
                    <a:pt x="4" y="2"/>
                  </a:lnTo>
                  <a:lnTo>
                    <a:pt x="4" y="9"/>
                  </a:lnTo>
                  <a:lnTo>
                    <a:pt x="6" y="9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6367"/>
            </a:solidFill>
            <a:ln w="0">
              <a:solidFill>
                <a:srgbClr val="456367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08" name="Freeform 1530"/>
            <p:cNvSpPr>
              <a:spLocks/>
            </p:cNvSpPr>
            <p:nvPr/>
          </p:nvSpPr>
          <p:spPr bwMode="auto">
            <a:xfrm>
              <a:off x="2607026" y="5388783"/>
              <a:ext cx="53753" cy="70807"/>
            </a:xfrm>
            <a:custGeom>
              <a:avLst/>
              <a:gdLst>
                <a:gd name="T0" fmla="*/ 2147483647 w 12"/>
                <a:gd name="T1" fmla="*/ 2147483647 h 16"/>
                <a:gd name="T2" fmla="*/ 2147483647 w 12"/>
                <a:gd name="T3" fmla="*/ 2147483647 h 16"/>
                <a:gd name="T4" fmla="*/ 2147483647 w 12"/>
                <a:gd name="T5" fmla="*/ 2147483647 h 16"/>
                <a:gd name="T6" fmla="*/ 2147483647 w 12"/>
                <a:gd name="T7" fmla="*/ 2147483647 h 16"/>
                <a:gd name="T8" fmla="*/ 0 w 12"/>
                <a:gd name="T9" fmla="*/ 2147483647 h 16"/>
                <a:gd name="T10" fmla="*/ 0 w 12"/>
                <a:gd name="T11" fmla="*/ 2147483647 h 16"/>
                <a:gd name="T12" fmla="*/ 2147483647 w 12"/>
                <a:gd name="T13" fmla="*/ 2147483647 h 16"/>
                <a:gd name="T14" fmla="*/ 2147483647 w 12"/>
                <a:gd name="T15" fmla="*/ 2147483647 h 16"/>
                <a:gd name="T16" fmla="*/ 0 w 12"/>
                <a:gd name="T17" fmla="*/ 2147483647 h 16"/>
                <a:gd name="T18" fmla="*/ 0 w 12"/>
                <a:gd name="T19" fmla="*/ 0 h 16"/>
                <a:gd name="T20" fmla="*/ 2147483647 w 12"/>
                <a:gd name="T21" fmla="*/ 0 h 16"/>
                <a:gd name="T22" fmla="*/ 2147483647 w 12"/>
                <a:gd name="T23" fmla="*/ 2147483647 h 16"/>
                <a:gd name="T24" fmla="*/ 2147483647 w 12"/>
                <a:gd name="T25" fmla="*/ 2147483647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6"/>
                <a:gd name="T41" fmla="*/ 12 w 12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6">
                  <a:moveTo>
                    <a:pt x="7" y="3"/>
                  </a:moveTo>
                  <a:lnTo>
                    <a:pt x="7" y="14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456367"/>
            </a:solidFill>
            <a:ln w="0">
              <a:solidFill>
                <a:srgbClr val="456367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09" name="Freeform 1531"/>
            <p:cNvSpPr>
              <a:spLocks noEditPoints="1"/>
            </p:cNvSpPr>
            <p:nvPr/>
          </p:nvSpPr>
          <p:spPr bwMode="auto">
            <a:xfrm>
              <a:off x="2714532" y="3742471"/>
              <a:ext cx="49274" cy="48680"/>
            </a:xfrm>
            <a:custGeom>
              <a:avLst/>
              <a:gdLst>
                <a:gd name="T0" fmla="*/ 0 w 11"/>
                <a:gd name="T1" fmla="*/ 0 h 11"/>
                <a:gd name="T2" fmla="*/ 2147483647 w 11"/>
                <a:gd name="T3" fmla="*/ 0 h 11"/>
                <a:gd name="T4" fmla="*/ 2147483647 w 11"/>
                <a:gd name="T5" fmla="*/ 2147483647 h 11"/>
                <a:gd name="T6" fmla="*/ 2147483647 w 11"/>
                <a:gd name="T7" fmla="*/ 2147483647 h 11"/>
                <a:gd name="T8" fmla="*/ 2147483647 w 11"/>
                <a:gd name="T9" fmla="*/ 2147483647 h 11"/>
                <a:gd name="T10" fmla="*/ 2147483647 w 11"/>
                <a:gd name="T11" fmla="*/ 2147483647 h 11"/>
                <a:gd name="T12" fmla="*/ 2147483647 w 11"/>
                <a:gd name="T13" fmla="*/ 2147483647 h 11"/>
                <a:gd name="T14" fmla="*/ 2147483647 w 11"/>
                <a:gd name="T15" fmla="*/ 2147483647 h 11"/>
                <a:gd name="T16" fmla="*/ 2147483647 w 11"/>
                <a:gd name="T17" fmla="*/ 2147483647 h 11"/>
                <a:gd name="T18" fmla="*/ 2147483647 w 11"/>
                <a:gd name="T19" fmla="*/ 2147483647 h 11"/>
                <a:gd name="T20" fmla="*/ 2147483647 w 11"/>
                <a:gd name="T21" fmla="*/ 2147483647 h 11"/>
                <a:gd name="T22" fmla="*/ 0 w 11"/>
                <a:gd name="T23" fmla="*/ 2147483647 h 11"/>
                <a:gd name="T24" fmla="*/ 0 w 11"/>
                <a:gd name="T25" fmla="*/ 2147483647 h 11"/>
                <a:gd name="T26" fmla="*/ 2147483647 w 11"/>
                <a:gd name="T27" fmla="*/ 2147483647 h 11"/>
                <a:gd name="T28" fmla="*/ 2147483647 w 11"/>
                <a:gd name="T29" fmla="*/ 2147483647 h 11"/>
                <a:gd name="T30" fmla="*/ 0 w 11"/>
                <a:gd name="T31" fmla="*/ 2147483647 h 11"/>
                <a:gd name="T32" fmla="*/ 0 w 11"/>
                <a:gd name="T33" fmla="*/ 0 h 11"/>
                <a:gd name="T34" fmla="*/ 2147483647 w 11"/>
                <a:gd name="T35" fmla="*/ 2147483647 h 11"/>
                <a:gd name="T36" fmla="*/ 2147483647 w 11"/>
                <a:gd name="T37" fmla="*/ 2147483647 h 11"/>
                <a:gd name="T38" fmla="*/ 2147483647 w 11"/>
                <a:gd name="T39" fmla="*/ 2147483647 h 11"/>
                <a:gd name="T40" fmla="*/ 2147483647 w 11"/>
                <a:gd name="T41" fmla="*/ 2147483647 h 11"/>
                <a:gd name="T42" fmla="*/ 2147483647 w 11"/>
                <a:gd name="T43" fmla="*/ 2147483647 h 11"/>
                <a:gd name="T44" fmla="*/ 2147483647 w 11"/>
                <a:gd name="T45" fmla="*/ 2147483647 h 11"/>
                <a:gd name="T46" fmla="*/ 2147483647 w 11"/>
                <a:gd name="T47" fmla="*/ 2147483647 h 11"/>
                <a:gd name="T48" fmla="*/ 2147483647 w 11"/>
                <a:gd name="T49" fmla="*/ 2147483647 h 11"/>
                <a:gd name="T50" fmla="*/ 2147483647 w 11"/>
                <a:gd name="T51" fmla="*/ 2147483647 h 11"/>
                <a:gd name="T52" fmla="*/ 2147483647 w 11"/>
                <a:gd name="T53" fmla="*/ 2147483647 h 11"/>
                <a:gd name="T54" fmla="*/ 2147483647 w 11"/>
                <a:gd name="T55" fmla="*/ 2147483647 h 11"/>
                <a:gd name="T56" fmla="*/ 2147483647 w 11"/>
                <a:gd name="T57" fmla="*/ 2147483647 h 11"/>
                <a:gd name="T58" fmla="*/ 2147483647 w 11"/>
                <a:gd name="T59" fmla="*/ 2147483647 h 11"/>
                <a:gd name="T60" fmla="*/ 2147483647 w 11"/>
                <a:gd name="T61" fmla="*/ 2147483647 h 11"/>
                <a:gd name="T62" fmla="*/ 2147483647 w 11"/>
                <a:gd name="T63" fmla="*/ 2147483647 h 11"/>
                <a:gd name="T64" fmla="*/ 2147483647 w 11"/>
                <a:gd name="T65" fmla="*/ 2147483647 h 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"/>
                <a:gd name="T100" fmla="*/ 0 h 11"/>
                <a:gd name="T101" fmla="*/ 11 w 11"/>
                <a:gd name="T102" fmla="*/ 11 h 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" h="11">
                  <a:moveTo>
                    <a:pt x="0" y="0"/>
                  </a:moveTo>
                  <a:lnTo>
                    <a:pt x="7" y="0"/>
                  </a:lnTo>
                  <a:cubicBezTo>
                    <a:pt x="8" y="0"/>
                    <a:pt x="9" y="0"/>
                    <a:pt x="9" y="1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0" y="5"/>
                    <a:pt x="9" y="5"/>
                    <a:pt x="9" y="6"/>
                  </a:cubicBezTo>
                  <a:cubicBezTo>
                    <a:pt x="9" y="6"/>
                    <a:pt x="10" y="6"/>
                    <a:pt x="10" y="7"/>
                  </a:cubicBez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1"/>
                  </a:cubicBezTo>
                  <a:cubicBezTo>
                    <a:pt x="9" y="11"/>
                    <a:pt x="8" y="11"/>
                    <a:pt x="7" y="11"/>
                  </a:cubicBezTo>
                  <a:lnTo>
                    <a:pt x="0" y="11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  <a:moveTo>
                    <a:pt x="4" y="2"/>
                  </a:moveTo>
                  <a:lnTo>
                    <a:pt x="4" y="5"/>
                  </a:lnTo>
                  <a:lnTo>
                    <a:pt x="7" y="5"/>
                  </a:lnTo>
                  <a:cubicBezTo>
                    <a:pt x="7" y="5"/>
                    <a:pt x="7" y="5"/>
                    <a:pt x="8" y="4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lnTo>
                    <a:pt x="4" y="2"/>
                  </a:lnTo>
                  <a:close/>
                  <a:moveTo>
                    <a:pt x="4" y="7"/>
                  </a:moveTo>
                  <a:lnTo>
                    <a:pt x="4" y="9"/>
                  </a:lnTo>
                  <a:lnTo>
                    <a:pt x="7" y="9"/>
                  </a:lnTo>
                  <a:cubicBezTo>
                    <a:pt x="7" y="9"/>
                    <a:pt x="8" y="9"/>
                    <a:pt x="8" y="9"/>
                  </a:cubicBezTo>
                  <a:cubicBezTo>
                    <a:pt x="8" y="9"/>
                    <a:pt x="9" y="8"/>
                    <a:pt x="9" y="8"/>
                  </a:cubicBezTo>
                  <a:cubicBezTo>
                    <a:pt x="8" y="8"/>
                    <a:pt x="8" y="7"/>
                    <a:pt x="8" y="7"/>
                  </a:cubicBezTo>
                  <a:cubicBezTo>
                    <a:pt x="8" y="7"/>
                    <a:pt x="7" y="7"/>
                    <a:pt x="7" y="7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456367"/>
            </a:solidFill>
            <a:ln w="0">
              <a:solidFill>
                <a:srgbClr val="456367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10" name="Freeform 1532"/>
            <p:cNvSpPr>
              <a:spLocks/>
            </p:cNvSpPr>
            <p:nvPr/>
          </p:nvSpPr>
          <p:spPr bwMode="auto">
            <a:xfrm>
              <a:off x="2642868" y="3764636"/>
              <a:ext cx="53753" cy="70807"/>
            </a:xfrm>
            <a:custGeom>
              <a:avLst/>
              <a:gdLst>
                <a:gd name="T0" fmla="*/ 2147483647 w 12"/>
                <a:gd name="T1" fmla="*/ 2147483647 h 16"/>
                <a:gd name="T2" fmla="*/ 2147483647 w 12"/>
                <a:gd name="T3" fmla="*/ 2147483647 h 16"/>
                <a:gd name="T4" fmla="*/ 2147483647 w 12"/>
                <a:gd name="T5" fmla="*/ 2147483647 h 16"/>
                <a:gd name="T6" fmla="*/ 2147483647 w 12"/>
                <a:gd name="T7" fmla="*/ 2147483647 h 16"/>
                <a:gd name="T8" fmla="*/ 0 w 12"/>
                <a:gd name="T9" fmla="*/ 2147483647 h 16"/>
                <a:gd name="T10" fmla="*/ 0 w 12"/>
                <a:gd name="T11" fmla="*/ 2147483647 h 16"/>
                <a:gd name="T12" fmla="*/ 2147483647 w 12"/>
                <a:gd name="T13" fmla="*/ 2147483647 h 16"/>
                <a:gd name="T14" fmla="*/ 2147483647 w 12"/>
                <a:gd name="T15" fmla="*/ 2147483647 h 16"/>
                <a:gd name="T16" fmla="*/ 0 w 12"/>
                <a:gd name="T17" fmla="*/ 2147483647 h 16"/>
                <a:gd name="T18" fmla="*/ 0 w 12"/>
                <a:gd name="T19" fmla="*/ 0 h 16"/>
                <a:gd name="T20" fmla="*/ 2147483647 w 12"/>
                <a:gd name="T21" fmla="*/ 0 h 16"/>
                <a:gd name="T22" fmla="*/ 2147483647 w 12"/>
                <a:gd name="T23" fmla="*/ 2147483647 h 16"/>
                <a:gd name="T24" fmla="*/ 2147483647 w 12"/>
                <a:gd name="T25" fmla="*/ 2147483647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6"/>
                <a:gd name="T41" fmla="*/ 12 w 12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6">
                  <a:moveTo>
                    <a:pt x="7" y="2"/>
                  </a:moveTo>
                  <a:lnTo>
                    <a:pt x="7" y="13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456367"/>
            </a:solidFill>
            <a:ln w="0">
              <a:solidFill>
                <a:srgbClr val="456367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11" name="Freeform 1533"/>
            <p:cNvSpPr>
              <a:spLocks noEditPoints="1"/>
            </p:cNvSpPr>
            <p:nvPr/>
          </p:nvSpPr>
          <p:spPr bwMode="auto">
            <a:xfrm>
              <a:off x="1334869" y="3760173"/>
              <a:ext cx="49274" cy="53106"/>
            </a:xfrm>
            <a:custGeom>
              <a:avLst/>
              <a:gdLst>
                <a:gd name="T0" fmla="*/ 2147483647 w 11"/>
                <a:gd name="T1" fmla="*/ 2147483647 h 12"/>
                <a:gd name="T2" fmla="*/ 2147483647 w 11"/>
                <a:gd name="T3" fmla="*/ 2147483647 h 12"/>
                <a:gd name="T4" fmla="*/ 2147483647 w 11"/>
                <a:gd name="T5" fmla="*/ 2147483647 h 12"/>
                <a:gd name="T6" fmla="*/ 2147483647 w 11"/>
                <a:gd name="T7" fmla="*/ 2147483647 h 12"/>
                <a:gd name="T8" fmla="*/ 2147483647 w 11"/>
                <a:gd name="T9" fmla="*/ 2147483647 h 12"/>
                <a:gd name="T10" fmla="*/ 2147483647 w 11"/>
                <a:gd name="T11" fmla="*/ 2147483647 h 12"/>
                <a:gd name="T12" fmla="*/ 2147483647 w 11"/>
                <a:gd name="T13" fmla="*/ 2147483647 h 12"/>
                <a:gd name="T14" fmla="*/ 0 w 11"/>
                <a:gd name="T15" fmla="*/ 2147483647 h 12"/>
                <a:gd name="T16" fmla="*/ 2147483647 w 11"/>
                <a:gd name="T17" fmla="*/ 2147483647 h 12"/>
                <a:gd name="T18" fmla="*/ 2147483647 w 11"/>
                <a:gd name="T19" fmla="*/ 2147483647 h 12"/>
                <a:gd name="T20" fmla="*/ 2147483647 w 11"/>
                <a:gd name="T21" fmla="*/ 2147483647 h 12"/>
                <a:gd name="T22" fmla="*/ 2147483647 w 11"/>
                <a:gd name="T23" fmla="*/ 2147483647 h 12"/>
                <a:gd name="T24" fmla="*/ 2147483647 w 11"/>
                <a:gd name="T25" fmla="*/ 2147483647 h 12"/>
                <a:gd name="T26" fmla="*/ 2147483647 w 11"/>
                <a:gd name="T27" fmla="*/ 2147483647 h 12"/>
                <a:gd name="T28" fmla="*/ 2147483647 w 11"/>
                <a:gd name="T29" fmla="*/ 2147483647 h 12"/>
                <a:gd name="T30" fmla="*/ 2147483647 w 11"/>
                <a:gd name="T31" fmla="*/ 2147483647 h 12"/>
                <a:gd name="T32" fmla="*/ 0 w 11"/>
                <a:gd name="T33" fmla="*/ 2147483647 h 12"/>
                <a:gd name="T34" fmla="*/ 2147483647 w 11"/>
                <a:gd name="T35" fmla="*/ 2147483647 h 12"/>
                <a:gd name="T36" fmla="*/ 2147483647 w 11"/>
                <a:gd name="T37" fmla="*/ 0 h 12"/>
                <a:gd name="T38" fmla="*/ 2147483647 w 11"/>
                <a:gd name="T39" fmla="*/ 2147483647 h 12"/>
                <a:gd name="T40" fmla="*/ 2147483647 w 11"/>
                <a:gd name="T41" fmla="*/ 2147483647 h 12"/>
                <a:gd name="T42" fmla="*/ 2147483647 w 11"/>
                <a:gd name="T43" fmla="*/ 2147483647 h 12"/>
                <a:gd name="T44" fmla="*/ 2147483647 w 11"/>
                <a:gd name="T45" fmla="*/ 2147483647 h 12"/>
                <a:gd name="T46" fmla="*/ 2147483647 w 11"/>
                <a:gd name="T47" fmla="*/ 2147483647 h 12"/>
                <a:gd name="T48" fmla="*/ 2147483647 w 11"/>
                <a:gd name="T49" fmla="*/ 2147483647 h 12"/>
                <a:gd name="T50" fmla="*/ 2147483647 w 11"/>
                <a:gd name="T51" fmla="*/ 2147483647 h 12"/>
                <a:gd name="T52" fmla="*/ 2147483647 w 11"/>
                <a:gd name="T53" fmla="*/ 2147483647 h 12"/>
                <a:gd name="T54" fmla="*/ 2147483647 w 11"/>
                <a:gd name="T55" fmla="*/ 2147483647 h 12"/>
                <a:gd name="T56" fmla="*/ 2147483647 w 11"/>
                <a:gd name="T57" fmla="*/ 2147483647 h 12"/>
                <a:gd name="T58" fmla="*/ 2147483647 w 11"/>
                <a:gd name="T59" fmla="*/ 2147483647 h 12"/>
                <a:gd name="T60" fmla="*/ 2147483647 w 11"/>
                <a:gd name="T61" fmla="*/ 2147483647 h 12"/>
                <a:gd name="T62" fmla="*/ 2147483647 w 11"/>
                <a:gd name="T63" fmla="*/ 2147483647 h 12"/>
                <a:gd name="T64" fmla="*/ 2147483647 w 11"/>
                <a:gd name="T65" fmla="*/ 2147483647 h 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"/>
                <a:gd name="T100" fmla="*/ 0 h 12"/>
                <a:gd name="T101" fmla="*/ 11 w 11"/>
                <a:gd name="T102" fmla="*/ 12 h 1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" h="12">
                  <a:moveTo>
                    <a:pt x="11" y="9"/>
                  </a:moveTo>
                  <a:lnTo>
                    <a:pt x="11" y="11"/>
                  </a:lnTo>
                  <a:lnTo>
                    <a:pt x="7" y="11"/>
                  </a:lnTo>
                  <a:lnTo>
                    <a:pt x="7" y="10"/>
                  </a:lnTo>
                  <a:cubicBezTo>
                    <a:pt x="6" y="11"/>
                    <a:pt x="6" y="11"/>
                    <a:pt x="5" y="11"/>
                  </a:cubicBezTo>
                  <a:cubicBezTo>
                    <a:pt x="5" y="11"/>
                    <a:pt x="4" y="12"/>
                    <a:pt x="4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6" y="3"/>
                    <a:pt x="6" y="2"/>
                    <a:pt x="5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1" y="1"/>
                    <a:pt x="2" y="1"/>
                    <a:pt x="3" y="1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2"/>
                    <a:pt x="9" y="3"/>
                    <a:pt x="9" y="4"/>
                  </a:cubicBezTo>
                  <a:lnTo>
                    <a:pt x="9" y="9"/>
                  </a:lnTo>
                  <a:lnTo>
                    <a:pt x="11" y="9"/>
                  </a:lnTo>
                  <a:close/>
                  <a:moveTo>
                    <a:pt x="7" y="8"/>
                  </a:moveTo>
                  <a:lnTo>
                    <a:pt x="7" y="6"/>
                  </a:lnTo>
                  <a:cubicBezTo>
                    <a:pt x="7" y="6"/>
                    <a:pt x="6" y="6"/>
                    <a:pt x="6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6"/>
                    <a:pt x="3" y="6"/>
                    <a:pt x="2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3" y="9"/>
                    <a:pt x="3" y="10"/>
                    <a:pt x="4" y="10"/>
                  </a:cubicBezTo>
                  <a:cubicBezTo>
                    <a:pt x="4" y="10"/>
                    <a:pt x="5" y="9"/>
                    <a:pt x="5" y="9"/>
                  </a:cubicBezTo>
                  <a:cubicBezTo>
                    <a:pt x="6" y="9"/>
                    <a:pt x="6" y="8"/>
                    <a:pt x="7" y="8"/>
                  </a:cubicBezTo>
                  <a:close/>
                </a:path>
              </a:pathLst>
            </a:custGeom>
            <a:solidFill>
              <a:srgbClr val="456367"/>
            </a:solidFill>
            <a:ln w="0">
              <a:solidFill>
                <a:srgbClr val="456367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12" name="Freeform 1534"/>
            <p:cNvSpPr>
              <a:spLocks/>
            </p:cNvSpPr>
            <p:nvPr/>
          </p:nvSpPr>
          <p:spPr bwMode="auto">
            <a:xfrm>
              <a:off x="1267684" y="3786764"/>
              <a:ext cx="53753" cy="70807"/>
            </a:xfrm>
            <a:custGeom>
              <a:avLst/>
              <a:gdLst>
                <a:gd name="T0" fmla="*/ 2147483647 w 12"/>
                <a:gd name="T1" fmla="*/ 2147483647 h 16"/>
                <a:gd name="T2" fmla="*/ 2147483647 w 12"/>
                <a:gd name="T3" fmla="*/ 2147483647 h 16"/>
                <a:gd name="T4" fmla="*/ 2147483647 w 12"/>
                <a:gd name="T5" fmla="*/ 2147483647 h 16"/>
                <a:gd name="T6" fmla="*/ 2147483647 w 12"/>
                <a:gd name="T7" fmla="*/ 2147483647 h 16"/>
                <a:gd name="T8" fmla="*/ 0 w 12"/>
                <a:gd name="T9" fmla="*/ 2147483647 h 16"/>
                <a:gd name="T10" fmla="*/ 0 w 12"/>
                <a:gd name="T11" fmla="*/ 2147483647 h 16"/>
                <a:gd name="T12" fmla="*/ 2147483647 w 12"/>
                <a:gd name="T13" fmla="*/ 2147483647 h 16"/>
                <a:gd name="T14" fmla="*/ 2147483647 w 12"/>
                <a:gd name="T15" fmla="*/ 2147483647 h 16"/>
                <a:gd name="T16" fmla="*/ 0 w 12"/>
                <a:gd name="T17" fmla="*/ 2147483647 h 16"/>
                <a:gd name="T18" fmla="*/ 0 w 12"/>
                <a:gd name="T19" fmla="*/ 0 h 16"/>
                <a:gd name="T20" fmla="*/ 2147483647 w 12"/>
                <a:gd name="T21" fmla="*/ 0 h 16"/>
                <a:gd name="T22" fmla="*/ 2147483647 w 12"/>
                <a:gd name="T23" fmla="*/ 2147483647 h 16"/>
                <a:gd name="T24" fmla="*/ 2147483647 w 12"/>
                <a:gd name="T25" fmla="*/ 2147483647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6"/>
                <a:gd name="T41" fmla="*/ 12 w 12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6">
                  <a:moveTo>
                    <a:pt x="8" y="3"/>
                  </a:moveTo>
                  <a:lnTo>
                    <a:pt x="8" y="14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456367"/>
            </a:solidFill>
            <a:ln w="0">
              <a:solidFill>
                <a:srgbClr val="456367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13" name="Freeform 1535"/>
            <p:cNvSpPr>
              <a:spLocks/>
            </p:cNvSpPr>
            <p:nvPr/>
          </p:nvSpPr>
          <p:spPr bwMode="auto">
            <a:xfrm>
              <a:off x="1245280" y="3786764"/>
              <a:ext cx="53753" cy="70807"/>
            </a:xfrm>
            <a:custGeom>
              <a:avLst/>
              <a:gdLst>
                <a:gd name="T0" fmla="*/ 2147483647 w 12"/>
                <a:gd name="T1" fmla="*/ 2147483647 h 16"/>
                <a:gd name="T2" fmla="*/ 2147483647 w 12"/>
                <a:gd name="T3" fmla="*/ 2147483647 h 16"/>
                <a:gd name="T4" fmla="*/ 2147483647 w 12"/>
                <a:gd name="T5" fmla="*/ 2147483647 h 16"/>
                <a:gd name="T6" fmla="*/ 2147483647 w 12"/>
                <a:gd name="T7" fmla="*/ 2147483647 h 16"/>
                <a:gd name="T8" fmla="*/ 0 w 12"/>
                <a:gd name="T9" fmla="*/ 2147483647 h 16"/>
                <a:gd name="T10" fmla="*/ 0 w 12"/>
                <a:gd name="T11" fmla="*/ 2147483647 h 16"/>
                <a:gd name="T12" fmla="*/ 2147483647 w 12"/>
                <a:gd name="T13" fmla="*/ 2147483647 h 16"/>
                <a:gd name="T14" fmla="*/ 2147483647 w 12"/>
                <a:gd name="T15" fmla="*/ 2147483647 h 16"/>
                <a:gd name="T16" fmla="*/ 0 w 12"/>
                <a:gd name="T17" fmla="*/ 2147483647 h 16"/>
                <a:gd name="T18" fmla="*/ 0 w 12"/>
                <a:gd name="T19" fmla="*/ 0 h 16"/>
                <a:gd name="T20" fmla="*/ 2147483647 w 12"/>
                <a:gd name="T21" fmla="*/ 0 h 16"/>
                <a:gd name="T22" fmla="*/ 2147483647 w 12"/>
                <a:gd name="T23" fmla="*/ 2147483647 h 16"/>
                <a:gd name="T24" fmla="*/ 2147483647 w 12"/>
                <a:gd name="T25" fmla="*/ 2147483647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6"/>
                <a:gd name="T41" fmla="*/ 12 w 12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6">
                  <a:moveTo>
                    <a:pt x="7" y="3"/>
                  </a:moveTo>
                  <a:lnTo>
                    <a:pt x="7" y="14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456367"/>
            </a:solidFill>
            <a:ln w="0">
              <a:solidFill>
                <a:srgbClr val="456367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14" name="Freeform 1536"/>
            <p:cNvSpPr>
              <a:spLocks noEditPoints="1"/>
            </p:cNvSpPr>
            <p:nvPr/>
          </p:nvSpPr>
          <p:spPr bwMode="auto">
            <a:xfrm>
              <a:off x="1514046" y="4516934"/>
              <a:ext cx="49274" cy="48681"/>
            </a:xfrm>
            <a:custGeom>
              <a:avLst/>
              <a:gdLst>
                <a:gd name="T0" fmla="*/ 2147483647 w 11"/>
                <a:gd name="T1" fmla="*/ 2147483647 h 11"/>
                <a:gd name="T2" fmla="*/ 2147483647 w 11"/>
                <a:gd name="T3" fmla="*/ 2147483647 h 11"/>
                <a:gd name="T4" fmla="*/ 2147483647 w 11"/>
                <a:gd name="T5" fmla="*/ 2147483647 h 11"/>
                <a:gd name="T6" fmla="*/ 2147483647 w 11"/>
                <a:gd name="T7" fmla="*/ 2147483647 h 11"/>
                <a:gd name="T8" fmla="*/ 2147483647 w 11"/>
                <a:gd name="T9" fmla="*/ 2147483647 h 11"/>
                <a:gd name="T10" fmla="*/ 2147483647 w 11"/>
                <a:gd name="T11" fmla="*/ 2147483647 h 11"/>
                <a:gd name="T12" fmla="*/ 2147483647 w 11"/>
                <a:gd name="T13" fmla="*/ 2147483647 h 11"/>
                <a:gd name="T14" fmla="*/ 2147483647 w 11"/>
                <a:gd name="T15" fmla="*/ 2147483647 h 11"/>
                <a:gd name="T16" fmla="*/ 2147483647 w 11"/>
                <a:gd name="T17" fmla="*/ 2147483647 h 11"/>
                <a:gd name="T18" fmla="*/ 0 w 11"/>
                <a:gd name="T19" fmla="*/ 2147483647 h 11"/>
                <a:gd name="T20" fmla="*/ 2147483647 w 11"/>
                <a:gd name="T21" fmla="*/ 2147483647 h 11"/>
                <a:gd name="T22" fmla="*/ 2147483647 w 11"/>
                <a:gd name="T23" fmla="*/ 2147483647 h 11"/>
                <a:gd name="T24" fmla="*/ 2147483647 w 11"/>
                <a:gd name="T25" fmla="*/ 2147483647 h 11"/>
                <a:gd name="T26" fmla="*/ 2147483647 w 11"/>
                <a:gd name="T27" fmla="*/ 0 h 11"/>
                <a:gd name="T28" fmla="*/ 2147483647 w 11"/>
                <a:gd name="T29" fmla="*/ 2147483647 h 11"/>
                <a:gd name="T30" fmla="*/ 2147483647 w 11"/>
                <a:gd name="T31" fmla="*/ 2147483647 h 11"/>
                <a:gd name="T32" fmla="*/ 2147483647 w 11"/>
                <a:gd name="T33" fmla="*/ 2147483647 h 11"/>
                <a:gd name="T34" fmla="*/ 2147483647 w 11"/>
                <a:gd name="T35" fmla="*/ 2147483647 h 11"/>
                <a:gd name="T36" fmla="*/ 2147483647 w 11"/>
                <a:gd name="T37" fmla="*/ 2147483647 h 11"/>
                <a:gd name="T38" fmla="*/ 2147483647 w 11"/>
                <a:gd name="T39" fmla="*/ 2147483647 h 11"/>
                <a:gd name="T40" fmla="*/ 2147483647 w 11"/>
                <a:gd name="T41" fmla="*/ 2147483647 h 11"/>
                <a:gd name="T42" fmla="*/ 2147483647 w 11"/>
                <a:gd name="T43" fmla="*/ 2147483647 h 11"/>
                <a:gd name="T44" fmla="*/ 2147483647 w 11"/>
                <a:gd name="T45" fmla="*/ 2147483647 h 11"/>
                <a:gd name="T46" fmla="*/ 2147483647 w 11"/>
                <a:gd name="T47" fmla="*/ 2147483647 h 11"/>
                <a:gd name="T48" fmla="*/ 2147483647 w 11"/>
                <a:gd name="T49" fmla="*/ 2147483647 h 11"/>
                <a:gd name="T50" fmla="*/ 2147483647 w 11"/>
                <a:gd name="T51" fmla="*/ 2147483647 h 11"/>
                <a:gd name="T52" fmla="*/ 2147483647 w 11"/>
                <a:gd name="T53" fmla="*/ 2147483647 h 11"/>
                <a:gd name="T54" fmla="*/ 2147483647 w 11"/>
                <a:gd name="T55" fmla="*/ 2147483647 h 1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"/>
                <a:gd name="T85" fmla="*/ 0 h 11"/>
                <a:gd name="T86" fmla="*/ 11 w 11"/>
                <a:gd name="T87" fmla="*/ 11 h 1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" h="11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5"/>
                    <a:pt x="4" y="5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4"/>
                    <a:pt x="9" y="5"/>
                    <a:pt x="10" y="5"/>
                  </a:cubicBezTo>
                  <a:cubicBezTo>
                    <a:pt x="11" y="6"/>
                    <a:pt x="11" y="7"/>
                    <a:pt x="11" y="8"/>
                  </a:cubicBezTo>
                  <a:cubicBezTo>
                    <a:pt x="11" y="9"/>
                    <a:pt x="11" y="10"/>
                    <a:pt x="10" y="10"/>
                  </a:cubicBezTo>
                  <a:cubicBezTo>
                    <a:pt x="9" y="11"/>
                    <a:pt x="8" y="11"/>
                    <a:pt x="6" y="11"/>
                  </a:cubicBezTo>
                  <a:cubicBezTo>
                    <a:pt x="4" y="11"/>
                    <a:pt x="3" y="11"/>
                    <a:pt x="2" y="10"/>
                  </a:cubicBezTo>
                  <a:cubicBezTo>
                    <a:pt x="1" y="10"/>
                    <a:pt x="0" y="9"/>
                    <a:pt x="0" y="7"/>
                  </a:cubicBezTo>
                  <a:cubicBezTo>
                    <a:pt x="0" y="6"/>
                    <a:pt x="1" y="4"/>
                    <a:pt x="1" y="4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7" y="1"/>
                    <a:pt x="9" y="1"/>
                    <a:pt x="10" y="0"/>
                  </a:cubicBezTo>
                  <a:lnTo>
                    <a:pt x="11" y="2"/>
                  </a:lnTo>
                  <a:cubicBezTo>
                    <a:pt x="9" y="2"/>
                    <a:pt x="8" y="2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2" y="4"/>
                    <a:pt x="2" y="5"/>
                    <a:pt x="2" y="6"/>
                  </a:cubicBezTo>
                  <a:close/>
                  <a:moveTo>
                    <a:pt x="3" y="8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9" y="7"/>
                    <a:pt x="9" y="7"/>
                    <a:pt x="8" y="6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3" y="7"/>
                    <a:pt x="3" y="7"/>
                    <a:pt x="3" y="8"/>
                  </a:cubicBezTo>
                  <a:close/>
                </a:path>
              </a:pathLst>
            </a:custGeom>
            <a:solidFill>
              <a:srgbClr val="456367"/>
            </a:solidFill>
            <a:ln w="0">
              <a:solidFill>
                <a:srgbClr val="456367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15" name="Freeform 1537"/>
            <p:cNvSpPr>
              <a:spLocks/>
            </p:cNvSpPr>
            <p:nvPr/>
          </p:nvSpPr>
          <p:spPr bwMode="auto">
            <a:xfrm>
              <a:off x="1446861" y="4543518"/>
              <a:ext cx="53753" cy="70807"/>
            </a:xfrm>
            <a:custGeom>
              <a:avLst/>
              <a:gdLst>
                <a:gd name="T0" fmla="*/ 2147483647 w 12"/>
                <a:gd name="T1" fmla="*/ 2147483647 h 16"/>
                <a:gd name="T2" fmla="*/ 2147483647 w 12"/>
                <a:gd name="T3" fmla="*/ 2147483647 h 16"/>
                <a:gd name="T4" fmla="*/ 2147483647 w 12"/>
                <a:gd name="T5" fmla="*/ 2147483647 h 16"/>
                <a:gd name="T6" fmla="*/ 2147483647 w 12"/>
                <a:gd name="T7" fmla="*/ 2147483647 h 16"/>
                <a:gd name="T8" fmla="*/ 0 w 12"/>
                <a:gd name="T9" fmla="*/ 2147483647 h 16"/>
                <a:gd name="T10" fmla="*/ 0 w 12"/>
                <a:gd name="T11" fmla="*/ 2147483647 h 16"/>
                <a:gd name="T12" fmla="*/ 2147483647 w 12"/>
                <a:gd name="T13" fmla="*/ 2147483647 h 16"/>
                <a:gd name="T14" fmla="*/ 2147483647 w 12"/>
                <a:gd name="T15" fmla="*/ 2147483647 h 16"/>
                <a:gd name="T16" fmla="*/ 0 w 12"/>
                <a:gd name="T17" fmla="*/ 2147483647 h 16"/>
                <a:gd name="T18" fmla="*/ 0 w 12"/>
                <a:gd name="T19" fmla="*/ 0 h 16"/>
                <a:gd name="T20" fmla="*/ 2147483647 w 12"/>
                <a:gd name="T21" fmla="*/ 0 h 16"/>
                <a:gd name="T22" fmla="*/ 2147483647 w 12"/>
                <a:gd name="T23" fmla="*/ 2147483647 h 16"/>
                <a:gd name="T24" fmla="*/ 2147483647 w 12"/>
                <a:gd name="T25" fmla="*/ 2147483647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6"/>
                <a:gd name="T41" fmla="*/ 12 w 12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6">
                  <a:moveTo>
                    <a:pt x="7" y="2"/>
                  </a:moveTo>
                  <a:lnTo>
                    <a:pt x="7" y="13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456367"/>
            </a:solidFill>
            <a:ln w="0">
              <a:solidFill>
                <a:srgbClr val="456367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16" name="Freeform 1538"/>
            <p:cNvSpPr>
              <a:spLocks/>
            </p:cNvSpPr>
            <p:nvPr/>
          </p:nvSpPr>
          <p:spPr bwMode="auto">
            <a:xfrm>
              <a:off x="1424457" y="4543518"/>
              <a:ext cx="53753" cy="70807"/>
            </a:xfrm>
            <a:custGeom>
              <a:avLst/>
              <a:gdLst>
                <a:gd name="T0" fmla="*/ 2147483647 w 12"/>
                <a:gd name="T1" fmla="*/ 2147483647 h 16"/>
                <a:gd name="T2" fmla="*/ 2147483647 w 12"/>
                <a:gd name="T3" fmla="*/ 2147483647 h 16"/>
                <a:gd name="T4" fmla="*/ 2147483647 w 12"/>
                <a:gd name="T5" fmla="*/ 2147483647 h 16"/>
                <a:gd name="T6" fmla="*/ 2147483647 w 12"/>
                <a:gd name="T7" fmla="*/ 2147483647 h 16"/>
                <a:gd name="T8" fmla="*/ 0 w 12"/>
                <a:gd name="T9" fmla="*/ 2147483647 h 16"/>
                <a:gd name="T10" fmla="*/ 0 w 12"/>
                <a:gd name="T11" fmla="*/ 2147483647 h 16"/>
                <a:gd name="T12" fmla="*/ 2147483647 w 12"/>
                <a:gd name="T13" fmla="*/ 2147483647 h 16"/>
                <a:gd name="T14" fmla="*/ 2147483647 w 12"/>
                <a:gd name="T15" fmla="*/ 2147483647 h 16"/>
                <a:gd name="T16" fmla="*/ 0 w 12"/>
                <a:gd name="T17" fmla="*/ 2147483647 h 16"/>
                <a:gd name="T18" fmla="*/ 0 w 12"/>
                <a:gd name="T19" fmla="*/ 0 h 16"/>
                <a:gd name="T20" fmla="*/ 2147483647 w 12"/>
                <a:gd name="T21" fmla="*/ 0 h 16"/>
                <a:gd name="T22" fmla="*/ 2147483647 w 12"/>
                <a:gd name="T23" fmla="*/ 2147483647 h 16"/>
                <a:gd name="T24" fmla="*/ 2147483647 w 12"/>
                <a:gd name="T25" fmla="*/ 2147483647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6"/>
                <a:gd name="T41" fmla="*/ 12 w 12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6">
                  <a:moveTo>
                    <a:pt x="7" y="2"/>
                  </a:moveTo>
                  <a:lnTo>
                    <a:pt x="7" y="13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4" y="13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456367"/>
            </a:solidFill>
            <a:ln w="0">
              <a:solidFill>
                <a:srgbClr val="456367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17" name="Freeform 1539"/>
            <p:cNvSpPr>
              <a:spLocks/>
            </p:cNvSpPr>
            <p:nvPr/>
          </p:nvSpPr>
          <p:spPr bwMode="auto">
            <a:xfrm>
              <a:off x="1366225" y="2547633"/>
              <a:ext cx="58232" cy="70807"/>
            </a:xfrm>
            <a:custGeom>
              <a:avLst/>
              <a:gdLst>
                <a:gd name="T0" fmla="*/ 2147483647 w 13"/>
                <a:gd name="T1" fmla="*/ 2147483647 h 16"/>
                <a:gd name="T2" fmla="*/ 2147483647 w 13"/>
                <a:gd name="T3" fmla="*/ 2147483647 h 16"/>
                <a:gd name="T4" fmla="*/ 2147483647 w 13"/>
                <a:gd name="T5" fmla="*/ 2147483647 h 16"/>
                <a:gd name="T6" fmla="*/ 2147483647 w 13"/>
                <a:gd name="T7" fmla="*/ 2147483647 h 16"/>
                <a:gd name="T8" fmla="*/ 0 w 13"/>
                <a:gd name="T9" fmla="*/ 2147483647 h 16"/>
                <a:gd name="T10" fmla="*/ 0 w 13"/>
                <a:gd name="T11" fmla="*/ 2147483647 h 16"/>
                <a:gd name="T12" fmla="*/ 2147483647 w 13"/>
                <a:gd name="T13" fmla="*/ 2147483647 h 16"/>
                <a:gd name="T14" fmla="*/ 2147483647 w 13"/>
                <a:gd name="T15" fmla="*/ 2147483647 h 16"/>
                <a:gd name="T16" fmla="*/ 0 w 13"/>
                <a:gd name="T17" fmla="*/ 2147483647 h 16"/>
                <a:gd name="T18" fmla="*/ 0 w 13"/>
                <a:gd name="T19" fmla="*/ 0 h 16"/>
                <a:gd name="T20" fmla="*/ 2147483647 w 13"/>
                <a:gd name="T21" fmla="*/ 0 h 16"/>
                <a:gd name="T22" fmla="*/ 2147483647 w 13"/>
                <a:gd name="T23" fmla="*/ 2147483647 h 16"/>
                <a:gd name="T24" fmla="*/ 2147483647 w 13"/>
                <a:gd name="T25" fmla="*/ 2147483647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16"/>
                <a:gd name="T41" fmla="*/ 13 w 13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16">
                  <a:moveTo>
                    <a:pt x="8" y="2"/>
                  </a:moveTo>
                  <a:lnTo>
                    <a:pt x="8" y="13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456367"/>
            </a:solidFill>
            <a:ln w="0">
              <a:solidFill>
                <a:srgbClr val="456367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18" name="Freeform 1540"/>
            <p:cNvSpPr>
              <a:spLocks/>
            </p:cNvSpPr>
            <p:nvPr/>
          </p:nvSpPr>
          <p:spPr bwMode="auto">
            <a:xfrm>
              <a:off x="1343829" y="2547633"/>
              <a:ext cx="53753" cy="70807"/>
            </a:xfrm>
            <a:custGeom>
              <a:avLst/>
              <a:gdLst>
                <a:gd name="T0" fmla="*/ 2147483647 w 12"/>
                <a:gd name="T1" fmla="*/ 2147483647 h 16"/>
                <a:gd name="T2" fmla="*/ 2147483647 w 12"/>
                <a:gd name="T3" fmla="*/ 2147483647 h 16"/>
                <a:gd name="T4" fmla="*/ 2147483647 w 12"/>
                <a:gd name="T5" fmla="*/ 2147483647 h 16"/>
                <a:gd name="T6" fmla="*/ 2147483647 w 12"/>
                <a:gd name="T7" fmla="*/ 2147483647 h 16"/>
                <a:gd name="T8" fmla="*/ 0 w 12"/>
                <a:gd name="T9" fmla="*/ 2147483647 h 16"/>
                <a:gd name="T10" fmla="*/ 0 w 12"/>
                <a:gd name="T11" fmla="*/ 2147483647 h 16"/>
                <a:gd name="T12" fmla="*/ 2147483647 w 12"/>
                <a:gd name="T13" fmla="*/ 2147483647 h 16"/>
                <a:gd name="T14" fmla="*/ 2147483647 w 12"/>
                <a:gd name="T15" fmla="*/ 2147483647 h 16"/>
                <a:gd name="T16" fmla="*/ 0 w 12"/>
                <a:gd name="T17" fmla="*/ 2147483647 h 16"/>
                <a:gd name="T18" fmla="*/ 0 w 12"/>
                <a:gd name="T19" fmla="*/ 0 h 16"/>
                <a:gd name="T20" fmla="*/ 2147483647 w 12"/>
                <a:gd name="T21" fmla="*/ 0 h 16"/>
                <a:gd name="T22" fmla="*/ 2147483647 w 12"/>
                <a:gd name="T23" fmla="*/ 2147483647 h 16"/>
                <a:gd name="T24" fmla="*/ 2147483647 w 12"/>
                <a:gd name="T25" fmla="*/ 2147483647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6"/>
                <a:gd name="T41" fmla="*/ 12 w 12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6">
                  <a:moveTo>
                    <a:pt x="8" y="2"/>
                  </a:moveTo>
                  <a:lnTo>
                    <a:pt x="8" y="13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456367"/>
            </a:solidFill>
            <a:ln w="0">
              <a:solidFill>
                <a:srgbClr val="456367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19" name="Freeform 1541"/>
            <p:cNvSpPr>
              <a:spLocks/>
            </p:cNvSpPr>
            <p:nvPr/>
          </p:nvSpPr>
          <p:spPr bwMode="auto">
            <a:xfrm>
              <a:off x="1393106" y="2547633"/>
              <a:ext cx="53753" cy="70807"/>
            </a:xfrm>
            <a:custGeom>
              <a:avLst/>
              <a:gdLst>
                <a:gd name="T0" fmla="*/ 2147483647 w 12"/>
                <a:gd name="T1" fmla="*/ 2147483647 h 16"/>
                <a:gd name="T2" fmla="*/ 2147483647 w 12"/>
                <a:gd name="T3" fmla="*/ 2147483647 h 16"/>
                <a:gd name="T4" fmla="*/ 2147483647 w 12"/>
                <a:gd name="T5" fmla="*/ 2147483647 h 16"/>
                <a:gd name="T6" fmla="*/ 2147483647 w 12"/>
                <a:gd name="T7" fmla="*/ 2147483647 h 16"/>
                <a:gd name="T8" fmla="*/ 0 w 12"/>
                <a:gd name="T9" fmla="*/ 2147483647 h 16"/>
                <a:gd name="T10" fmla="*/ 0 w 12"/>
                <a:gd name="T11" fmla="*/ 2147483647 h 16"/>
                <a:gd name="T12" fmla="*/ 2147483647 w 12"/>
                <a:gd name="T13" fmla="*/ 2147483647 h 16"/>
                <a:gd name="T14" fmla="*/ 2147483647 w 12"/>
                <a:gd name="T15" fmla="*/ 2147483647 h 16"/>
                <a:gd name="T16" fmla="*/ 0 w 12"/>
                <a:gd name="T17" fmla="*/ 2147483647 h 16"/>
                <a:gd name="T18" fmla="*/ 0 w 12"/>
                <a:gd name="T19" fmla="*/ 0 h 16"/>
                <a:gd name="T20" fmla="*/ 2147483647 w 12"/>
                <a:gd name="T21" fmla="*/ 0 h 16"/>
                <a:gd name="T22" fmla="*/ 2147483647 w 12"/>
                <a:gd name="T23" fmla="*/ 2147483647 h 16"/>
                <a:gd name="T24" fmla="*/ 2147483647 w 12"/>
                <a:gd name="T25" fmla="*/ 2147483647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6"/>
                <a:gd name="T41" fmla="*/ 12 w 12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6">
                  <a:moveTo>
                    <a:pt x="8" y="2"/>
                  </a:moveTo>
                  <a:lnTo>
                    <a:pt x="8" y="13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5" y="13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456367"/>
            </a:solidFill>
            <a:ln w="0">
              <a:solidFill>
                <a:srgbClr val="456367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20" name="Freeform 1542"/>
            <p:cNvSpPr>
              <a:spLocks/>
            </p:cNvSpPr>
            <p:nvPr/>
          </p:nvSpPr>
          <p:spPr bwMode="auto">
            <a:xfrm>
              <a:off x="1106418" y="3932765"/>
              <a:ext cx="667434" cy="1504659"/>
            </a:xfrm>
            <a:custGeom>
              <a:avLst/>
              <a:gdLst>
                <a:gd name="T0" fmla="*/ 0 w 149"/>
                <a:gd name="T1" fmla="*/ 2147483647 h 340"/>
                <a:gd name="T2" fmla="*/ 2147483647 w 149"/>
                <a:gd name="T3" fmla="*/ 2147483647 h 340"/>
                <a:gd name="T4" fmla="*/ 2147483647 w 149"/>
                <a:gd name="T5" fmla="*/ 2147483647 h 340"/>
                <a:gd name="T6" fmla="*/ 2147483647 w 149"/>
                <a:gd name="T7" fmla="*/ 2147483647 h 340"/>
                <a:gd name="T8" fmla="*/ 2147483647 w 149"/>
                <a:gd name="T9" fmla="*/ 2147483647 h 340"/>
                <a:gd name="T10" fmla="*/ 2147483647 w 149"/>
                <a:gd name="T11" fmla="*/ 0 h 3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9"/>
                <a:gd name="T19" fmla="*/ 0 h 340"/>
                <a:gd name="T20" fmla="*/ 149 w 149"/>
                <a:gd name="T21" fmla="*/ 340 h 3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9" h="340">
                  <a:moveTo>
                    <a:pt x="0" y="340"/>
                  </a:moveTo>
                  <a:cubicBezTo>
                    <a:pt x="9" y="307"/>
                    <a:pt x="12" y="261"/>
                    <a:pt x="26" y="219"/>
                  </a:cubicBezTo>
                  <a:cubicBezTo>
                    <a:pt x="36" y="190"/>
                    <a:pt x="47" y="161"/>
                    <a:pt x="59" y="135"/>
                  </a:cubicBezTo>
                  <a:cubicBezTo>
                    <a:pt x="65" y="122"/>
                    <a:pt x="67" y="109"/>
                    <a:pt x="73" y="96"/>
                  </a:cubicBezTo>
                  <a:cubicBezTo>
                    <a:pt x="83" y="74"/>
                    <a:pt x="105" y="90"/>
                    <a:pt x="114" y="45"/>
                  </a:cubicBezTo>
                  <a:cubicBezTo>
                    <a:pt x="118" y="27"/>
                    <a:pt x="141" y="20"/>
                    <a:pt x="149" y="0"/>
                  </a:cubicBezTo>
                </a:path>
              </a:pathLst>
            </a:custGeom>
            <a:noFill/>
            <a:ln w="0">
              <a:solidFill>
                <a:srgbClr val="45636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21" name="Freeform 1543"/>
            <p:cNvSpPr>
              <a:spLocks/>
            </p:cNvSpPr>
            <p:nvPr/>
          </p:nvSpPr>
          <p:spPr bwMode="auto">
            <a:xfrm>
              <a:off x="940682" y="1821856"/>
              <a:ext cx="1872400" cy="2252563"/>
            </a:xfrm>
            <a:custGeom>
              <a:avLst/>
              <a:gdLst>
                <a:gd name="T0" fmla="*/ 0 w 418"/>
                <a:gd name="T1" fmla="*/ 2147483647 h 509"/>
                <a:gd name="T2" fmla="*/ 2147483647 w 418"/>
                <a:gd name="T3" fmla="*/ 2147483647 h 509"/>
                <a:gd name="T4" fmla="*/ 2147483647 w 418"/>
                <a:gd name="T5" fmla="*/ 2147483647 h 509"/>
                <a:gd name="T6" fmla="*/ 2147483647 w 418"/>
                <a:gd name="T7" fmla="*/ 2147483647 h 509"/>
                <a:gd name="T8" fmla="*/ 2147483647 w 418"/>
                <a:gd name="T9" fmla="*/ 2147483647 h 509"/>
                <a:gd name="T10" fmla="*/ 2147483647 w 418"/>
                <a:gd name="T11" fmla="*/ 2147483647 h 509"/>
                <a:gd name="T12" fmla="*/ 2147483647 w 418"/>
                <a:gd name="T13" fmla="*/ 2147483647 h 509"/>
                <a:gd name="T14" fmla="*/ 2147483647 w 418"/>
                <a:gd name="T15" fmla="*/ 2147483647 h 509"/>
                <a:gd name="T16" fmla="*/ 2147483647 w 418"/>
                <a:gd name="T17" fmla="*/ 2147483647 h 5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8"/>
                <a:gd name="T28" fmla="*/ 0 h 509"/>
                <a:gd name="T29" fmla="*/ 418 w 418"/>
                <a:gd name="T30" fmla="*/ 509 h 5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8" h="509">
                  <a:moveTo>
                    <a:pt x="0" y="509"/>
                  </a:moveTo>
                  <a:cubicBezTo>
                    <a:pt x="37" y="471"/>
                    <a:pt x="67" y="427"/>
                    <a:pt x="91" y="382"/>
                  </a:cubicBezTo>
                  <a:cubicBezTo>
                    <a:pt x="110" y="349"/>
                    <a:pt x="117" y="322"/>
                    <a:pt x="124" y="267"/>
                  </a:cubicBezTo>
                  <a:cubicBezTo>
                    <a:pt x="125" y="264"/>
                    <a:pt x="133" y="182"/>
                    <a:pt x="156" y="141"/>
                  </a:cubicBezTo>
                  <a:cubicBezTo>
                    <a:pt x="161" y="133"/>
                    <a:pt x="171" y="93"/>
                    <a:pt x="177" y="77"/>
                  </a:cubicBezTo>
                  <a:cubicBezTo>
                    <a:pt x="177" y="76"/>
                    <a:pt x="216" y="75"/>
                    <a:pt x="253" y="59"/>
                  </a:cubicBezTo>
                  <a:cubicBezTo>
                    <a:pt x="283" y="46"/>
                    <a:pt x="313" y="24"/>
                    <a:pt x="329" y="13"/>
                  </a:cubicBezTo>
                  <a:cubicBezTo>
                    <a:pt x="331" y="11"/>
                    <a:pt x="342" y="2"/>
                    <a:pt x="361" y="1"/>
                  </a:cubicBezTo>
                  <a:cubicBezTo>
                    <a:pt x="385" y="0"/>
                    <a:pt x="417" y="7"/>
                    <a:pt x="418" y="7"/>
                  </a:cubicBezTo>
                </a:path>
              </a:pathLst>
            </a:custGeom>
            <a:noFill/>
            <a:ln w="0">
              <a:solidFill>
                <a:srgbClr val="45636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22" name="Freeform 1544"/>
            <p:cNvSpPr>
              <a:spLocks/>
            </p:cNvSpPr>
            <p:nvPr/>
          </p:nvSpPr>
          <p:spPr bwMode="auto">
            <a:xfrm>
              <a:off x="1437896" y="1569572"/>
              <a:ext cx="698790" cy="3646585"/>
            </a:xfrm>
            <a:custGeom>
              <a:avLst/>
              <a:gdLst>
                <a:gd name="T0" fmla="*/ 0 w 156"/>
                <a:gd name="T1" fmla="*/ 0 h 824"/>
                <a:gd name="T2" fmla="*/ 2147483647 w 156"/>
                <a:gd name="T3" fmla="*/ 2147483647 h 824"/>
                <a:gd name="T4" fmla="*/ 2147483647 w 156"/>
                <a:gd name="T5" fmla="*/ 2147483647 h 824"/>
                <a:gd name="T6" fmla="*/ 2147483647 w 156"/>
                <a:gd name="T7" fmla="*/ 2147483647 h 824"/>
                <a:gd name="T8" fmla="*/ 2147483647 w 156"/>
                <a:gd name="T9" fmla="*/ 2147483647 h 824"/>
                <a:gd name="T10" fmla="*/ 2147483647 w 156"/>
                <a:gd name="T11" fmla="*/ 2147483647 h 824"/>
                <a:gd name="T12" fmla="*/ 2147483647 w 156"/>
                <a:gd name="T13" fmla="*/ 2147483647 h 824"/>
                <a:gd name="T14" fmla="*/ 2147483647 w 156"/>
                <a:gd name="T15" fmla="*/ 2147483647 h 824"/>
                <a:gd name="T16" fmla="*/ 2147483647 w 156"/>
                <a:gd name="T17" fmla="*/ 2147483647 h 824"/>
                <a:gd name="T18" fmla="*/ 2147483647 w 156"/>
                <a:gd name="T19" fmla="*/ 2147483647 h 824"/>
                <a:gd name="T20" fmla="*/ 2147483647 w 156"/>
                <a:gd name="T21" fmla="*/ 2147483647 h 824"/>
                <a:gd name="T22" fmla="*/ 2147483647 w 156"/>
                <a:gd name="T23" fmla="*/ 2147483647 h 824"/>
                <a:gd name="T24" fmla="*/ 2147483647 w 156"/>
                <a:gd name="T25" fmla="*/ 2147483647 h 824"/>
                <a:gd name="T26" fmla="*/ 2147483647 w 156"/>
                <a:gd name="T27" fmla="*/ 2147483647 h 824"/>
                <a:gd name="T28" fmla="*/ 2147483647 w 156"/>
                <a:gd name="T29" fmla="*/ 2147483647 h 824"/>
                <a:gd name="T30" fmla="*/ 2147483647 w 156"/>
                <a:gd name="T31" fmla="*/ 2147483647 h 824"/>
                <a:gd name="T32" fmla="*/ 2147483647 w 156"/>
                <a:gd name="T33" fmla="*/ 2147483647 h 824"/>
                <a:gd name="T34" fmla="*/ 2147483647 w 156"/>
                <a:gd name="T35" fmla="*/ 2147483647 h 8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824"/>
                <a:gd name="T56" fmla="*/ 156 w 156"/>
                <a:gd name="T57" fmla="*/ 824 h 8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824">
                  <a:moveTo>
                    <a:pt x="0" y="0"/>
                  </a:moveTo>
                  <a:cubicBezTo>
                    <a:pt x="5" y="27"/>
                    <a:pt x="18" y="57"/>
                    <a:pt x="34" y="83"/>
                  </a:cubicBezTo>
                  <a:cubicBezTo>
                    <a:pt x="47" y="103"/>
                    <a:pt x="53" y="126"/>
                    <a:pt x="78" y="141"/>
                  </a:cubicBezTo>
                  <a:cubicBezTo>
                    <a:pt x="84" y="144"/>
                    <a:pt x="117" y="201"/>
                    <a:pt x="126" y="224"/>
                  </a:cubicBezTo>
                  <a:cubicBezTo>
                    <a:pt x="126" y="225"/>
                    <a:pt x="130" y="254"/>
                    <a:pt x="128" y="271"/>
                  </a:cubicBezTo>
                  <a:cubicBezTo>
                    <a:pt x="126" y="284"/>
                    <a:pt x="117" y="295"/>
                    <a:pt x="114" y="309"/>
                  </a:cubicBezTo>
                  <a:cubicBezTo>
                    <a:pt x="112" y="327"/>
                    <a:pt x="107" y="358"/>
                    <a:pt x="108" y="382"/>
                  </a:cubicBezTo>
                  <a:cubicBezTo>
                    <a:pt x="108" y="392"/>
                    <a:pt x="97" y="412"/>
                    <a:pt x="90" y="435"/>
                  </a:cubicBezTo>
                  <a:cubicBezTo>
                    <a:pt x="82" y="458"/>
                    <a:pt x="69" y="479"/>
                    <a:pt x="63" y="488"/>
                  </a:cubicBezTo>
                  <a:cubicBezTo>
                    <a:pt x="62" y="489"/>
                    <a:pt x="57" y="493"/>
                    <a:pt x="66" y="516"/>
                  </a:cubicBezTo>
                  <a:cubicBezTo>
                    <a:pt x="72" y="533"/>
                    <a:pt x="85" y="553"/>
                    <a:pt x="97" y="570"/>
                  </a:cubicBezTo>
                  <a:cubicBezTo>
                    <a:pt x="100" y="575"/>
                    <a:pt x="110" y="583"/>
                    <a:pt x="114" y="602"/>
                  </a:cubicBezTo>
                  <a:cubicBezTo>
                    <a:pt x="117" y="618"/>
                    <a:pt x="117" y="640"/>
                    <a:pt x="116" y="654"/>
                  </a:cubicBezTo>
                  <a:cubicBezTo>
                    <a:pt x="116" y="660"/>
                    <a:pt x="112" y="690"/>
                    <a:pt x="112" y="717"/>
                  </a:cubicBezTo>
                  <a:cubicBezTo>
                    <a:pt x="112" y="726"/>
                    <a:pt x="114" y="734"/>
                    <a:pt x="112" y="741"/>
                  </a:cubicBezTo>
                  <a:cubicBezTo>
                    <a:pt x="112" y="743"/>
                    <a:pt x="112" y="756"/>
                    <a:pt x="117" y="764"/>
                  </a:cubicBezTo>
                  <a:cubicBezTo>
                    <a:pt x="120" y="771"/>
                    <a:pt x="128" y="773"/>
                    <a:pt x="132" y="781"/>
                  </a:cubicBezTo>
                  <a:cubicBezTo>
                    <a:pt x="139" y="795"/>
                    <a:pt x="136" y="807"/>
                    <a:pt x="156" y="824"/>
                  </a:cubicBezTo>
                </a:path>
              </a:pathLst>
            </a:custGeom>
            <a:noFill/>
            <a:ln w="0">
              <a:solidFill>
                <a:srgbClr val="45636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23" name="Freeform 1545"/>
            <p:cNvSpPr>
              <a:spLocks/>
            </p:cNvSpPr>
            <p:nvPr/>
          </p:nvSpPr>
          <p:spPr bwMode="auto">
            <a:xfrm>
              <a:off x="2020260" y="2777720"/>
              <a:ext cx="1273649" cy="911646"/>
            </a:xfrm>
            <a:custGeom>
              <a:avLst/>
              <a:gdLst>
                <a:gd name="T0" fmla="*/ 2147483647 w 284"/>
                <a:gd name="T1" fmla="*/ 2147483647 h 206"/>
                <a:gd name="T2" fmla="*/ 2147483647 w 284"/>
                <a:gd name="T3" fmla="*/ 2147483647 h 206"/>
                <a:gd name="T4" fmla="*/ 2147483647 w 284"/>
                <a:gd name="T5" fmla="*/ 2147483647 h 206"/>
                <a:gd name="T6" fmla="*/ 2147483647 w 284"/>
                <a:gd name="T7" fmla="*/ 2147483647 h 206"/>
                <a:gd name="T8" fmla="*/ 2147483647 w 284"/>
                <a:gd name="T9" fmla="*/ 2147483647 h 206"/>
                <a:gd name="T10" fmla="*/ 2147483647 w 284"/>
                <a:gd name="T11" fmla="*/ 2147483647 h 206"/>
                <a:gd name="T12" fmla="*/ 2147483647 w 284"/>
                <a:gd name="T13" fmla="*/ 2147483647 h 206"/>
                <a:gd name="T14" fmla="*/ 2147483647 w 284"/>
                <a:gd name="T15" fmla="*/ 2147483647 h 206"/>
                <a:gd name="T16" fmla="*/ 2147483647 w 284"/>
                <a:gd name="T17" fmla="*/ 2147483647 h 206"/>
                <a:gd name="T18" fmla="*/ 0 w 284"/>
                <a:gd name="T19" fmla="*/ 0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4"/>
                <a:gd name="T31" fmla="*/ 0 h 206"/>
                <a:gd name="T32" fmla="*/ 284 w 284"/>
                <a:gd name="T33" fmla="*/ 206 h 2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4" h="206">
                  <a:moveTo>
                    <a:pt x="284" y="198"/>
                  </a:moveTo>
                  <a:cubicBezTo>
                    <a:pt x="262" y="206"/>
                    <a:pt x="250" y="204"/>
                    <a:pt x="232" y="204"/>
                  </a:cubicBezTo>
                  <a:cubicBezTo>
                    <a:pt x="202" y="203"/>
                    <a:pt x="173" y="189"/>
                    <a:pt x="149" y="178"/>
                  </a:cubicBezTo>
                  <a:cubicBezTo>
                    <a:pt x="140" y="174"/>
                    <a:pt x="128" y="180"/>
                    <a:pt x="116" y="177"/>
                  </a:cubicBezTo>
                  <a:cubicBezTo>
                    <a:pt x="98" y="172"/>
                    <a:pt x="82" y="159"/>
                    <a:pt x="72" y="147"/>
                  </a:cubicBezTo>
                  <a:cubicBezTo>
                    <a:pt x="65" y="138"/>
                    <a:pt x="46" y="142"/>
                    <a:pt x="43" y="131"/>
                  </a:cubicBezTo>
                  <a:cubicBezTo>
                    <a:pt x="42" y="123"/>
                    <a:pt x="40" y="112"/>
                    <a:pt x="40" y="102"/>
                  </a:cubicBezTo>
                  <a:cubicBezTo>
                    <a:pt x="39" y="89"/>
                    <a:pt x="39" y="76"/>
                    <a:pt x="35" y="63"/>
                  </a:cubicBezTo>
                  <a:cubicBezTo>
                    <a:pt x="33" y="56"/>
                    <a:pt x="28" y="48"/>
                    <a:pt x="25" y="41"/>
                  </a:cubicBezTo>
                  <a:cubicBezTo>
                    <a:pt x="17" y="21"/>
                    <a:pt x="2" y="1"/>
                    <a:pt x="0" y="0"/>
                  </a:cubicBezTo>
                </a:path>
              </a:pathLst>
            </a:custGeom>
            <a:noFill/>
            <a:ln w="0">
              <a:solidFill>
                <a:srgbClr val="45636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24" name="Freeform 1546"/>
            <p:cNvSpPr>
              <a:spLocks/>
            </p:cNvSpPr>
            <p:nvPr/>
          </p:nvSpPr>
          <p:spPr bwMode="auto">
            <a:xfrm>
              <a:off x="2678696" y="4570033"/>
              <a:ext cx="597257" cy="380590"/>
            </a:xfrm>
            <a:custGeom>
              <a:avLst/>
              <a:gdLst>
                <a:gd name="T0" fmla="*/ 0 w 133"/>
                <a:gd name="T1" fmla="*/ 2147483647 h 86"/>
                <a:gd name="T2" fmla="*/ 2147483647 w 133"/>
                <a:gd name="T3" fmla="*/ 2147483647 h 86"/>
                <a:gd name="T4" fmla="*/ 2147483647 w 133"/>
                <a:gd name="T5" fmla="*/ 0 h 86"/>
                <a:gd name="T6" fmla="*/ 0 60000 65536"/>
                <a:gd name="T7" fmla="*/ 0 60000 65536"/>
                <a:gd name="T8" fmla="*/ 0 60000 65536"/>
                <a:gd name="T9" fmla="*/ 0 w 133"/>
                <a:gd name="T10" fmla="*/ 0 h 86"/>
                <a:gd name="T11" fmla="*/ 133 w 133"/>
                <a:gd name="T12" fmla="*/ 86 h 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3" h="86">
                  <a:moveTo>
                    <a:pt x="0" y="86"/>
                  </a:moveTo>
                  <a:cubicBezTo>
                    <a:pt x="11" y="64"/>
                    <a:pt x="32" y="38"/>
                    <a:pt x="54" y="24"/>
                  </a:cubicBezTo>
                  <a:cubicBezTo>
                    <a:pt x="77" y="10"/>
                    <a:pt x="100" y="2"/>
                    <a:pt x="133" y="0"/>
                  </a:cubicBezTo>
                </a:path>
              </a:pathLst>
            </a:custGeom>
            <a:noFill/>
            <a:ln w="0">
              <a:solidFill>
                <a:srgbClr val="45636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25" name="Rectangle 1547"/>
            <p:cNvSpPr>
              <a:spLocks noChangeArrowheads="1"/>
            </p:cNvSpPr>
            <p:nvPr/>
          </p:nvSpPr>
          <p:spPr bwMode="auto">
            <a:xfrm>
              <a:off x="2957915" y="4711648"/>
              <a:ext cx="213879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Мазунинское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26" name="Rectangle 1548"/>
            <p:cNvSpPr>
              <a:spLocks noChangeArrowheads="1"/>
            </p:cNvSpPr>
            <p:nvPr/>
          </p:nvSpPr>
          <p:spPr bwMode="auto">
            <a:xfrm>
              <a:off x="3271475" y="4711648"/>
              <a:ext cx="219434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Алексеевское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27" name="Line 1549"/>
            <p:cNvSpPr>
              <a:spLocks noChangeShapeType="1"/>
            </p:cNvSpPr>
            <p:nvPr/>
          </p:nvSpPr>
          <p:spPr bwMode="auto">
            <a:xfrm>
              <a:off x="1760417" y="3406135"/>
              <a:ext cx="53753" cy="17702"/>
            </a:xfrm>
            <a:prstGeom prst="line">
              <a:avLst/>
            </a:prstGeom>
            <a:noFill/>
            <a:ln w="0">
              <a:solidFill>
                <a:srgbClr val="2E2C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28" name="Line 1550"/>
            <p:cNvSpPr>
              <a:spLocks noChangeShapeType="1"/>
            </p:cNvSpPr>
            <p:nvPr/>
          </p:nvSpPr>
          <p:spPr bwMode="auto">
            <a:xfrm flipV="1">
              <a:off x="1760453" y="3397284"/>
              <a:ext cx="49273" cy="35404"/>
            </a:xfrm>
            <a:prstGeom prst="line">
              <a:avLst/>
            </a:prstGeom>
            <a:noFill/>
            <a:ln w="0">
              <a:solidFill>
                <a:srgbClr val="2E2C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29" name="Freeform 1551"/>
            <p:cNvSpPr>
              <a:spLocks/>
            </p:cNvSpPr>
            <p:nvPr/>
          </p:nvSpPr>
          <p:spPr bwMode="auto">
            <a:xfrm>
              <a:off x="1755935" y="3388433"/>
              <a:ext cx="62712" cy="53106"/>
            </a:xfrm>
            <a:custGeom>
              <a:avLst/>
              <a:gdLst>
                <a:gd name="T0" fmla="*/ 2147483647 w 14"/>
                <a:gd name="T1" fmla="*/ 2147483647 h 12"/>
                <a:gd name="T2" fmla="*/ 2147483647 w 14"/>
                <a:gd name="T3" fmla="*/ 2147483647 h 12"/>
                <a:gd name="T4" fmla="*/ 2147483647 w 14"/>
                <a:gd name="T5" fmla="*/ 2147483647 h 12"/>
                <a:gd name="T6" fmla="*/ 0 w 14"/>
                <a:gd name="T7" fmla="*/ 2147483647 h 12"/>
                <a:gd name="T8" fmla="*/ 2147483647 w 14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2"/>
                <a:gd name="T17" fmla="*/ 14 w 14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2">
                  <a:moveTo>
                    <a:pt x="7" y="1"/>
                  </a:moveTo>
                  <a:cubicBezTo>
                    <a:pt x="11" y="1"/>
                    <a:pt x="13" y="3"/>
                    <a:pt x="14" y="6"/>
                  </a:cubicBezTo>
                  <a:cubicBezTo>
                    <a:pt x="14" y="9"/>
                    <a:pt x="10" y="12"/>
                    <a:pt x="7" y="12"/>
                  </a:cubicBezTo>
                  <a:cubicBezTo>
                    <a:pt x="3" y="12"/>
                    <a:pt x="0" y="10"/>
                    <a:pt x="0" y="7"/>
                  </a:cubicBezTo>
                  <a:cubicBezTo>
                    <a:pt x="0" y="4"/>
                    <a:pt x="4" y="0"/>
                    <a:pt x="7" y="1"/>
                  </a:cubicBez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30" name="Rectangle 1552"/>
            <p:cNvSpPr>
              <a:spLocks noChangeArrowheads="1"/>
            </p:cNvSpPr>
            <p:nvPr/>
          </p:nvSpPr>
          <p:spPr bwMode="auto">
            <a:xfrm>
              <a:off x="1612594" y="3445964"/>
              <a:ext cx="170826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Быковское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31" name="Rectangle 1553"/>
            <p:cNvSpPr>
              <a:spLocks noChangeArrowheads="1"/>
            </p:cNvSpPr>
            <p:nvPr/>
          </p:nvSpPr>
          <p:spPr bwMode="auto">
            <a:xfrm>
              <a:off x="1487169" y="4344335"/>
              <a:ext cx="208324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Пазялинское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32" name="Freeform 1554"/>
            <p:cNvSpPr>
              <a:spLocks/>
            </p:cNvSpPr>
            <p:nvPr/>
          </p:nvSpPr>
          <p:spPr bwMode="auto">
            <a:xfrm>
              <a:off x="1428937" y="4295692"/>
              <a:ext cx="76150" cy="70807"/>
            </a:xfrm>
            <a:custGeom>
              <a:avLst/>
              <a:gdLst>
                <a:gd name="T0" fmla="*/ 2147483647 w 17"/>
                <a:gd name="T1" fmla="*/ 2147483647 h 16"/>
                <a:gd name="T2" fmla="*/ 2147483647 w 17"/>
                <a:gd name="T3" fmla="*/ 2147483647 h 16"/>
                <a:gd name="T4" fmla="*/ 2147483647 w 17"/>
                <a:gd name="T5" fmla="*/ 2147483647 h 16"/>
                <a:gd name="T6" fmla="*/ 0 w 17"/>
                <a:gd name="T7" fmla="*/ 2147483647 h 16"/>
                <a:gd name="T8" fmla="*/ 2147483647 w 17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6"/>
                <a:gd name="T17" fmla="*/ 17 w 17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6">
                  <a:moveTo>
                    <a:pt x="13" y="3"/>
                  </a:moveTo>
                  <a:cubicBezTo>
                    <a:pt x="17" y="7"/>
                    <a:pt x="13" y="7"/>
                    <a:pt x="13" y="11"/>
                  </a:cubicBezTo>
                  <a:cubicBezTo>
                    <a:pt x="12" y="16"/>
                    <a:pt x="10" y="15"/>
                    <a:pt x="6" y="15"/>
                  </a:cubicBezTo>
                  <a:cubicBezTo>
                    <a:pt x="3" y="15"/>
                    <a:pt x="0" y="16"/>
                    <a:pt x="0" y="11"/>
                  </a:cubicBezTo>
                  <a:cubicBezTo>
                    <a:pt x="0" y="7"/>
                    <a:pt x="8" y="0"/>
                    <a:pt x="13" y="3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33" name="Line 1555"/>
            <p:cNvSpPr>
              <a:spLocks noChangeShapeType="1"/>
            </p:cNvSpPr>
            <p:nvPr/>
          </p:nvSpPr>
          <p:spPr bwMode="auto">
            <a:xfrm>
              <a:off x="1442414" y="4326639"/>
              <a:ext cx="40315" cy="30978"/>
            </a:xfrm>
            <a:prstGeom prst="line">
              <a:avLst/>
            </a:prstGeom>
            <a:noFill/>
            <a:ln w="0">
              <a:solidFill>
                <a:srgbClr val="2E2C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34" name="Line 1556"/>
            <p:cNvSpPr>
              <a:spLocks noChangeShapeType="1"/>
            </p:cNvSpPr>
            <p:nvPr/>
          </p:nvSpPr>
          <p:spPr bwMode="auto">
            <a:xfrm flipV="1">
              <a:off x="1437935" y="4308931"/>
              <a:ext cx="49273" cy="53106"/>
            </a:xfrm>
            <a:prstGeom prst="line">
              <a:avLst/>
            </a:prstGeom>
            <a:noFill/>
            <a:ln w="0">
              <a:solidFill>
                <a:srgbClr val="2E2C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35" name="Freeform 1557"/>
            <p:cNvSpPr>
              <a:spLocks/>
            </p:cNvSpPr>
            <p:nvPr/>
          </p:nvSpPr>
          <p:spPr bwMode="auto">
            <a:xfrm>
              <a:off x="1267678" y="5255981"/>
              <a:ext cx="62712" cy="79658"/>
            </a:xfrm>
            <a:custGeom>
              <a:avLst/>
              <a:gdLst>
                <a:gd name="T0" fmla="*/ 2147483647 w 14"/>
                <a:gd name="T1" fmla="*/ 2147483647 h 18"/>
                <a:gd name="T2" fmla="*/ 2147483647 w 14"/>
                <a:gd name="T3" fmla="*/ 2147483647 h 18"/>
                <a:gd name="T4" fmla="*/ 2147483647 w 14"/>
                <a:gd name="T5" fmla="*/ 2147483647 h 18"/>
                <a:gd name="T6" fmla="*/ 0 w 14"/>
                <a:gd name="T7" fmla="*/ 2147483647 h 18"/>
                <a:gd name="T8" fmla="*/ 2147483647 w 14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8"/>
                <a:gd name="T17" fmla="*/ 14 w 14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8">
                  <a:moveTo>
                    <a:pt x="8" y="2"/>
                  </a:moveTo>
                  <a:cubicBezTo>
                    <a:pt x="13" y="3"/>
                    <a:pt x="14" y="7"/>
                    <a:pt x="11" y="9"/>
                  </a:cubicBezTo>
                  <a:cubicBezTo>
                    <a:pt x="11" y="15"/>
                    <a:pt x="8" y="18"/>
                    <a:pt x="4" y="17"/>
                  </a:cubicBezTo>
                  <a:cubicBezTo>
                    <a:pt x="1" y="16"/>
                    <a:pt x="0" y="15"/>
                    <a:pt x="0" y="10"/>
                  </a:cubicBezTo>
                  <a:cubicBezTo>
                    <a:pt x="0" y="5"/>
                    <a:pt x="3" y="0"/>
                    <a:pt x="8" y="2"/>
                  </a:cubicBez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36" name="Rectangle 1558"/>
            <p:cNvSpPr>
              <a:spLocks noChangeArrowheads="1"/>
            </p:cNvSpPr>
            <p:nvPr/>
          </p:nvSpPr>
          <p:spPr bwMode="auto">
            <a:xfrm>
              <a:off x="1325910" y="5278108"/>
              <a:ext cx="179159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Граховское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37" name="Line 1559"/>
            <p:cNvSpPr>
              <a:spLocks noChangeShapeType="1"/>
            </p:cNvSpPr>
            <p:nvPr/>
          </p:nvSpPr>
          <p:spPr bwMode="auto">
            <a:xfrm>
              <a:off x="1281154" y="5273682"/>
              <a:ext cx="26877" cy="53106"/>
            </a:xfrm>
            <a:prstGeom prst="line">
              <a:avLst/>
            </a:prstGeom>
            <a:noFill/>
            <a:ln w="0">
              <a:solidFill>
                <a:srgbClr val="2E2C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38" name="Line 1560"/>
            <p:cNvSpPr>
              <a:spLocks noChangeShapeType="1"/>
            </p:cNvSpPr>
            <p:nvPr/>
          </p:nvSpPr>
          <p:spPr bwMode="auto">
            <a:xfrm flipV="1">
              <a:off x="1272157" y="5273688"/>
              <a:ext cx="44794" cy="48680"/>
            </a:xfrm>
            <a:prstGeom prst="line">
              <a:avLst/>
            </a:prstGeom>
            <a:noFill/>
            <a:ln w="0">
              <a:solidFill>
                <a:srgbClr val="2E2C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39" name="Freeform 1561"/>
            <p:cNvSpPr>
              <a:spLocks/>
            </p:cNvSpPr>
            <p:nvPr/>
          </p:nvSpPr>
          <p:spPr bwMode="auto">
            <a:xfrm>
              <a:off x="2804120" y="3707071"/>
              <a:ext cx="109000" cy="79658"/>
            </a:xfrm>
            <a:custGeom>
              <a:avLst/>
              <a:gdLst>
                <a:gd name="T0" fmla="*/ 2147483647 w 24"/>
                <a:gd name="T1" fmla="*/ 2147483647 h 18"/>
                <a:gd name="T2" fmla="*/ 2147483647 w 24"/>
                <a:gd name="T3" fmla="*/ 2147483647 h 18"/>
                <a:gd name="T4" fmla="*/ 2147483647 w 24"/>
                <a:gd name="T5" fmla="*/ 2147483647 h 18"/>
                <a:gd name="T6" fmla="*/ 2147483647 w 24"/>
                <a:gd name="T7" fmla="*/ 2147483647 h 18"/>
                <a:gd name="T8" fmla="*/ 2147483647 w 24"/>
                <a:gd name="T9" fmla="*/ 2147483647 h 18"/>
                <a:gd name="T10" fmla="*/ 2147483647 w 24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8"/>
                <a:gd name="T20" fmla="*/ 24 w 24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8">
                  <a:moveTo>
                    <a:pt x="10" y="2"/>
                  </a:moveTo>
                  <a:cubicBezTo>
                    <a:pt x="12" y="0"/>
                    <a:pt x="24" y="4"/>
                    <a:pt x="21" y="9"/>
                  </a:cubicBezTo>
                  <a:cubicBezTo>
                    <a:pt x="18" y="15"/>
                    <a:pt x="16" y="15"/>
                    <a:pt x="11" y="17"/>
                  </a:cubicBezTo>
                  <a:cubicBezTo>
                    <a:pt x="7" y="18"/>
                    <a:pt x="0" y="15"/>
                    <a:pt x="4" y="11"/>
                  </a:cubicBezTo>
                  <a:cubicBezTo>
                    <a:pt x="6" y="10"/>
                    <a:pt x="6" y="7"/>
                    <a:pt x="6" y="7"/>
                  </a:cubicBezTo>
                  <a:cubicBezTo>
                    <a:pt x="7" y="5"/>
                    <a:pt x="8" y="4"/>
                    <a:pt x="10" y="2"/>
                  </a:cubicBez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40" name="Rectangle 1562"/>
            <p:cNvSpPr>
              <a:spLocks noChangeArrowheads="1"/>
            </p:cNvSpPr>
            <p:nvPr/>
          </p:nvSpPr>
          <p:spPr bwMode="auto">
            <a:xfrm>
              <a:off x="2868326" y="3769024"/>
              <a:ext cx="166659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 dirty="0" err="1">
                  <a:solidFill>
                    <a:prstClr val="black"/>
                  </a:solidFill>
                  <a:latin typeface="Europe" pitchFamily="50" charset="-52"/>
                </a:rPr>
                <a:t>Вязовское</a:t>
              </a:r>
              <a:endParaRPr lang="ru-RU" altLang="ru-RU" sz="1800" dirty="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41" name="Line 1563"/>
            <p:cNvSpPr>
              <a:spLocks noChangeShapeType="1"/>
            </p:cNvSpPr>
            <p:nvPr/>
          </p:nvSpPr>
          <p:spPr bwMode="auto">
            <a:xfrm>
              <a:off x="2830998" y="3729194"/>
              <a:ext cx="55247" cy="35404"/>
            </a:xfrm>
            <a:prstGeom prst="line">
              <a:avLst/>
            </a:prstGeom>
            <a:noFill/>
            <a:ln w="0">
              <a:solidFill>
                <a:srgbClr val="2E2C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42" name="Line 1564"/>
            <p:cNvSpPr>
              <a:spLocks noChangeShapeType="1"/>
            </p:cNvSpPr>
            <p:nvPr/>
          </p:nvSpPr>
          <p:spPr bwMode="auto">
            <a:xfrm flipH="1">
              <a:off x="2839956" y="3715918"/>
              <a:ext cx="28370" cy="66382"/>
            </a:xfrm>
            <a:prstGeom prst="line">
              <a:avLst/>
            </a:prstGeom>
            <a:noFill/>
            <a:ln w="0">
              <a:solidFill>
                <a:srgbClr val="2E2C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43" name="Freeform 1565"/>
            <p:cNvSpPr>
              <a:spLocks/>
            </p:cNvSpPr>
            <p:nvPr/>
          </p:nvSpPr>
          <p:spPr bwMode="auto">
            <a:xfrm>
              <a:off x="3222200" y="4702797"/>
              <a:ext cx="49274" cy="66382"/>
            </a:xfrm>
            <a:custGeom>
              <a:avLst/>
              <a:gdLst>
                <a:gd name="T0" fmla="*/ 2147483647 w 11"/>
                <a:gd name="T1" fmla="*/ 0 h 15"/>
                <a:gd name="T2" fmla="*/ 2147483647 w 11"/>
                <a:gd name="T3" fmla="*/ 2147483647 h 15"/>
                <a:gd name="T4" fmla="*/ 2147483647 w 11"/>
                <a:gd name="T5" fmla="*/ 2147483647 h 15"/>
                <a:gd name="T6" fmla="*/ 2147483647 w 11"/>
                <a:gd name="T7" fmla="*/ 2147483647 h 15"/>
                <a:gd name="T8" fmla="*/ 2147483647 w 11"/>
                <a:gd name="T9" fmla="*/ 2147483647 h 15"/>
                <a:gd name="T10" fmla="*/ 2147483647 w 11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5"/>
                <a:gd name="T20" fmla="*/ 11 w 11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5">
                  <a:moveTo>
                    <a:pt x="8" y="0"/>
                  </a:moveTo>
                  <a:cubicBezTo>
                    <a:pt x="11" y="1"/>
                    <a:pt x="10" y="2"/>
                    <a:pt x="10" y="6"/>
                  </a:cubicBezTo>
                  <a:cubicBezTo>
                    <a:pt x="11" y="8"/>
                    <a:pt x="10" y="11"/>
                    <a:pt x="9" y="12"/>
                  </a:cubicBezTo>
                  <a:cubicBezTo>
                    <a:pt x="7" y="14"/>
                    <a:pt x="6" y="15"/>
                    <a:pt x="4" y="14"/>
                  </a:cubicBezTo>
                  <a:cubicBezTo>
                    <a:pt x="0" y="13"/>
                    <a:pt x="2" y="9"/>
                    <a:pt x="2" y="7"/>
                  </a:cubicBezTo>
                  <a:cubicBezTo>
                    <a:pt x="3" y="4"/>
                    <a:pt x="5" y="0"/>
                    <a:pt x="8" y="0"/>
                  </a:cubicBezTo>
                  <a:close/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44" name="Freeform 1566"/>
            <p:cNvSpPr>
              <a:spLocks/>
            </p:cNvSpPr>
            <p:nvPr/>
          </p:nvSpPr>
          <p:spPr bwMode="auto">
            <a:xfrm>
              <a:off x="3056461" y="4671819"/>
              <a:ext cx="76150" cy="53106"/>
            </a:xfrm>
            <a:custGeom>
              <a:avLst/>
              <a:gdLst>
                <a:gd name="T0" fmla="*/ 2147483647 w 17"/>
                <a:gd name="T1" fmla="*/ 0 h 12"/>
                <a:gd name="T2" fmla="*/ 2147483647 w 17"/>
                <a:gd name="T3" fmla="*/ 2147483647 h 12"/>
                <a:gd name="T4" fmla="*/ 2147483647 w 17"/>
                <a:gd name="T5" fmla="*/ 2147483647 h 12"/>
                <a:gd name="T6" fmla="*/ 2147483647 w 17"/>
                <a:gd name="T7" fmla="*/ 2147483647 h 12"/>
                <a:gd name="T8" fmla="*/ 2147483647 w 17"/>
                <a:gd name="T9" fmla="*/ 2147483647 h 12"/>
                <a:gd name="T10" fmla="*/ 2147483647 w 17"/>
                <a:gd name="T11" fmla="*/ 2147483647 h 12"/>
                <a:gd name="T12" fmla="*/ 2147483647 w 17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2"/>
                <a:gd name="T23" fmla="*/ 17 w 17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2">
                  <a:moveTo>
                    <a:pt x="5" y="0"/>
                  </a:moveTo>
                  <a:cubicBezTo>
                    <a:pt x="8" y="1"/>
                    <a:pt x="7" y="1"/>
                    <a:pt x="8" y="3"/>
                  </a:cubicBezTo>
                  <a:cubicBezTo>
                    <a:pt x="8" y="5"/>
                    <a:pt x="11" y="6"/>
                    <a:pt x="12" y="7"/>
                  </a:cubicBezTo>
                  <a:cubicBezTo>
                    <a:pt x="17" y="7"/>
                    <a:pt x="14" y="11"/>
                    <a:pt x="11" y="11"/>
                  </a:cubicBezTo>
                  <a:cubicBezTo>
                    <a:pt x="10" y="12"/>
                    <a:pt x="8" y="10"/>
                    <a:pt x="5" y="9"/>
                  </a:cubicBezTo>
                  <a:cubicBezTo>
                    <a:pt x="4" y="8"/>
                    <a:pt x="3" y="10"/>
                    <a:pt x="1" y="7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45" name="Rectangle 1567"/>
            <p:cNvSpPr>
              <a:spLocks noChangeArrowheads="1"/>
            </p:cNvSpPr>
            <p:nvPr/>
          </p:nvSpPr>
          <p:spPr bwMode="auto">
            <a:xfrm>
              <a:off x="3065421" y="4631989"/>
              <a:ext cx="174992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Ершовское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46" name="Freeform 1568"/>
            <p:cNvSpPr>
              <a:spLocks/>
            </p:cNvSpPr>
            <p:nvPr/>
          </p:nvSpPr>
          <p:spPr bwMode="auto">
            <a:xfrm>
              <a:off x="2922079" y="4747090"/>
              <a:ext cx="80630" cy="61957"/>
            </a:xfrm>
            <a:custGeom>
              <a:avLst/>
              <a:gdLst>
                <a:gd name="T0" fmla="*/ 2147483647 w 18"/>
                <a:gd name="T1" fmla="*/ 2147483647 h 14"/>
                <a:gd name="T2" fmla="*/ 2147483647 w 18"/>
                <a:gd name="T3" fmla="*/ 2147483647 h 14"/>
                <a:gd name="T4" fmla="*/ 2147483647 w 18"/>
                <a:gd name="T5" fmla="*/ 2147483647 h 14"/>
                <a:gd name="T6" fmla="*/ 2147483647 w 18"/>
                <a:gd name="T7" fmla="*/ 2147483647 h 14"/>
                <a:gd name="T8" fmla="*/ 2147483647 w 18"/>
                <a:gd name="T9" fmla="*/ 2147483647 h 14"/>
                <a:gd name="T10" fmla="*/ 2147483647 w 18"/>
                <a:gd name="T11" fmla="*/ 2147483647 h 14"/>
                <a:gd name="T12" fmla="*/ 2147483647 w 18"/>
                <a:gd name="T13" fmla="*/ 2147483647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4"/>
                <a:gd name="T23" fmla="*/ 18 w 18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4">
                  <a:moveTo>
                    <a:pt x="15" y="1"/>
                  </a:moveTo>
                  <a:cubicBezTo>
                    <a:pt x="12" y="0"/>
                    <a:pt x="9" y="3"/>
                    <a:pt x="6" y="5"/>
                  </a:cubicBezTo>
                  <a:cubicBezTo>
                    <a:pt x="4" y="7"/>
                    <a:pt x="2" y="8"/>
                    <a:pt x="1" y="10"/>
                  </a:cubicBezTo>
                  <a:cubicBezTo>
                    <a:pt x="0" y="14"/>
                    <a:pt x="2" y="14"/>
                    <a:pt x="5" y="14"/>
                  </a:cubicBezTo>
                  <a:cubicBezTo>
                    <a:pt x="7" y="14"/>
                    <a:pt x="11" y="14"/>
                    <a:pt x="12" y="10"/>
                  </a:cubicBezTo>
                  <a:cubicBezTo>
                    <a:pt x="13" y="8"/>
                    <a:pt x="16" y="7"/>
                    <a:pt x="17" y="5"/>
                  </a:cubicBezTo>
                  <a:cubicBezTo>
                    <a:pt x="18" y="3"/>
                    <a:pt x="17" y="1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47" name="Line 1569"/>
            <p:cNvSpPr>
              <a:spLocks noChangeShapeType="1"/>
            </p:cNvSpPr>
            <p:nvPr/>
          </p:nvSpPr>
          <p:spPr bwMode="auto">
            <a:xfrm>
              <a:off x="2935517" y="4782458"/>
              <a:ext cx="44794" cy="4426"/>
            </a:xfrm>
            <a:prstGeom prst="line">
              <a:avLst/>
            </a:prstGeom>
            <a:noFill/>
            <a:ln w="0">
              <a:solidFill>
                <a:srgbClr val="2E2C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48" name="Line 1570"/>
            <p:cNvSpPr>
              <a:spLocks noChangeShapeType="1"/>
            </p:cNvSpPr>
            <p:nvPr/>
          </p:nvSpPr>
          <p:spPr bwMode="auto">
            <a:xfrm flipH="1">
              <a:off x="2948956" y="4751477"/>
              <a:ext cx="31356" cy="57531"/>
            </a:xfrm>
            <a:prstGeom prst="line">
              <a:avLst/>
            </a:prstGeom>
            <a:noFill/>
            <a:ln w="0">
              <a:solidFill>
                <a:srgbClr val="2E2C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49" name="Line 1571"/>
            <p:cNvSpPr>
              <a:spLocks noChangeShapeType="1"/>
            </p:cNvSpPr>
            <p:nvPr/>
          </p:nvSpPr>
          <p:spPr bwMode="auto">
            <a:xfrm>
              <a:off x="3065421" y="4676282"/>
              <a:ext cx="40314" cy="44255"/>
            </a:xfrm>
            <a:prstGeom prst="line">
              <a:avLst/>
            </a:prstGeom>
            <a:noFill/>
            <a:ln w="0">
              <a:solidFill>
                <a:srgbClr val="2E2C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50" name="Line 1572"/>
            <p:cNvSpPr>
              <a:spLocks noChangeShapeType="1"/>
            </p:cNvSpPr>
            <p:nvPr/>
          </p:nvSpPr>
          <p:spPr bwMode="auto">
            <a:xfrm>
              <a:off x="3065459" y="4702797"/>
              <a:ext cx="49273" cy="0"/>
            </a:xfrm>
            <a:prstGeom prst="line">
              <a:avLst/>
            </a:prstGeom>
            <a:noFill/>
            <a:ln w="0">
              <a:solidFill>
                <a:srgbClr val="2E2C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51" name="Line 1573"/>
            <p:cNvSpPr>
              <a:spLocks noChangeShapeType="1"/>
            </p:cNvSpPr>
            <p:nvPr/>
          </p:nvSpPr>
          <p:spPr bwMode="auto">
            <a:xfrm>
              <a:off x="3240117" y="4716112"/>
              <a:ext cx="17918" cy="44255"/>
            </a:xfrm>
            <a:prstGeom prst="line">
              <a:avLst/>
            </a:prstGeom>
            <a:noFill/>
            <a:ln w="0">
              <a:solidFill>
                <a:srgbClr val="2E2C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52" name="Line 1574"/>
            <p:cNvSpPr>
              <a:spLocks noChangeShapeType="1"/>
            </p:cNvSpPr>
            <p:nvPr/>
          </p:nvSpPr>
          <p:spPr bwMode="auto">
            <a:xfrm flipV="1">
              <a:off x="3231166" y="4711649"/>
              <a:ext cx="35835" cy="48681"/>
            </a:xfrm>
            <a:prstGeom prst="line">
              <a:avLst/>
            </a:prstGeom>
            <a:noFill/>
            <a:ln w="0">
              <a:solidFill>
                <a:srgbClr val="2E2C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53" name="Freeform 1575"/>
            <p:cNvSpPr>
              <a:spLocks/>
            </p:cNvSpPr>
            <p:nvPr/>
          </p:nvSpPr>
          <p:spPr bwMode="auto">
            <a:xfrm>
              <a:off x="2642899" y="4928535"/>
              <a:ext cx="26877" cy="26553"/>
            </a:xfrm>
            <a:custGeom>
              <a:avLst/>
              <a:gdLst>
                <a:gd name="T0" fmla="*/ 2147483647 w 6"/>
                <a:gd name="T1" fmla="*/ 0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0 w 6"/>
                <a:gd name="T7" fmla="*/ 2147483647 h 6"/>
                <a:gd name="T8" fmla="*/ 2147483647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4" y="0"/>
                  </a:moveTo>
                  <a:cubicBezTo>
                    <a:pt x="6" y="0"/>
                    <a:pt x="6" y="1"/>
                    <a:pt x="5" y="3"/>
                  </a:cubicBezTo>
                  <a:cubicBezTo>
                    <a:pt x="5" y="5"/>
                    <a:pt x="4" y="5"/>
                    <a:pt x="3" y="6"/>
                  </a:cubicBezTo>
                  <a:cubicBezTo>
                    <a:pt x="2" y="6"/>
                    <a:pt x="0" y="6"/>
                    <a:pt x="0" y="3"/>
                  </a:cubicBezTo>
                  <a:cubicBezTo>
                    <a:pt x="0" y="1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00944B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54" name="Freeform 1576"/>
            <p:cNvSpPr>
              <a:spLocks/>
            </p:cNvSpPr>
            <p:nvPr/>
          </p:nvSpPr>
          <p:spPr bwMode="auto">
            <a:xfrm>
              <a:off x="1626032" y="4109789"/>
              <a:ext cx="107506" cy="97360"/>
            </a:xfrm>
            <a:custGeom>
              <a:avLst/>
              <a:gdLst>
                <a:gd name="T0" fmla="*/ 2147483647 w 24"/>
                <a:gd name="T1" fmla="*/ 0 h 22"/>
                <a:gd name="T2" fmla="*/ 2147483647 w 24"/>
                <a:gd name="T3" fmla="*/ 2147483647 h 22"/>
                <a:gd name="T4" fmla="*/ 2147483647 w 24"/>
                <a:gd name="T5" fmla="*/ 2147483647 h 22"/>
                <a:gd name="T6" fmla="*/ 2147483647 w 24"/>
                <a:gd name="T7" fmla="*/ 2147483647 h 22"/>
                <a:gd name="T8" fmla="*/ 2147483647 w 24"/>
                <a:gd name="T9" fmla="*/ 2147483647 h 22"/>
                <a:gd name="T10" fmla="*/ 2147483647 w 24"/>
                <a:gd name="T11" fmla="*/ 2147483647 h 22"/>
                <a:gd name="T12" fmla="*/ 2147483647 w 24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2"/>
                <a:gd name="T23" fmla="*/ 24 w 24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2">
                  <a:moveTo>
                    <a:pt x="7" y="0"/>
                  </a:moveTo>
                  <a:cubicBezTo>
                    <a:pt x="10" y="0"/>
                    <a:pt x="8" y="11"/>
                    <a:pt x="11" y="12"/>
                  </a:cubicBezTo>
                  <a:cubicBezTo>
                    <a:pt x="14" y="14"/>
                    <a:pt x="20" y="5"/>
                    <a:pt x="22" y="12"/>
                  </a:cubicBezTo>
                  <a:cubicBezTo>
                    <a:pt x="24" y="18"/>
                    <a:pt x="17" y="22"/>
                    <a:pt x="13" y="21"/>
                  </a:cubicBezTo>
                  <a:cubicBezTo>
                    <a:pt x="12" y="21"/>
                    <a:pt x="11" y="19"/>
                    <a:pt x="10" y="19"/>
                  </a:cubicBezTo>
                  <a:cubicBezTo>
                    <a:pt x="4" y="21"/>
                    <a:pt x="0" y="19"/>
                    <a:pt x="1" y="13"/>
                  </a:cubicBezTo>
                  <a:cubicBezTo>
                    <a:pt x="2" y="6"/>
                    <a:pt x="2" y="0"/>
                    <a:pt x="7" y="0"/>
                  </a:cubicBezTo>
                  <a:close/>
                </a:path>
              </a:pathLst>
            </a:custGeom>
            <a:solidFill>
              <a:srgbClr val="00944B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55" name="Rectangle 1577"/>
            <p:cNvSpPr>
              <a:spLocks noChangeArrowheads="1"/>
            </p:cNvSpPr>
            <p:nvPr/>
          </p:nvSpPr>
          <p:spPr bwMode="auto">
            <a:xfrm>
              <a:off x="1733539" y="4145189"/>
              <a:ext cx="93052" cy="26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200">
                  <a:solidFill>
                    <a:srgbClr val="2E2C2C"/>
                  </a:solidFill>
                  <a:latin typeface="Europe" pitchFamily="50" charset="-52"/>
                </a:rPr>
                <a:t>Нылгин-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56" name="Rectangle 1578"/>
            <p:cNvSpPr>
              <a:spLocks noChangeArrowheads="1"/>
            </p:cNvSpPr>
            <p:nvPr/>
          </p:nvSpPr>
          <p:spPr bwMode="auto">
            <a:xfrm>
              <a:off x="1733539" y="4162890"/>
              <a:ext cx="48610" cy="26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200">
                  <a:solidFill>
                    <a:srgbClr val="2E2C2C"/>
                  </a:solidFill>
                  <a:latin typeface="Europe" pitchFamily="50" charset="-52"/>
                </a:rPr>
                <a:t>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57" name="Freeform 1579"/>
            <p:cNvSpPr>
              <a:spLocks/>
            </p:cNvSpPr>
            <p:nvPr/>
          </p:nvSpPr>
          <p:spPr bwMode="auto">
            <a:xfrm>
              <a:off x="1688752" y="4030126"/>
              <a:ext cx="94067" cy="101786"/>
            </a:xfrm>
            <a:custGeom>
              <a:avLst/>
              <a:gdLst>
                <a:gd name="T0" fmla="*/ 2147483647 w 21"/>
                <a:gd name="T1" fmla="*/ 0 h 23"/>
                <a:gd name="T2" fmla="*/ 2147483647 w 21"/>
                <a:gd name="T3" fmla="*/ 2147483647 h 23"/>
                <a:gd name="T4" fmla="*/ 2147483647 w 21"/>
                <a:gd name="T5" fmla="*/ 2147483647 h 23"/>
                <a:gd name="T6" fmla="*/ 2147483647 w 21"/>
                <a:gd name="T7" fmla="*/ 2147483647 h 23"/>
                <a:gd name="T8" fmla="*/ 2147483647 w 21"/>
                <a:gd name="T9" fmla="*/ 2147483647 h 23"/>
                <a:gd name="T10" fmla="*/ 2147483647 w 21"/>
                <a:gd name="T11" fmla="*/ 2147483647 h 23"/>
                <a:gd name="T12" fmla="*/ 2147483647 w 21"/>
                <a:gd name="T13" fmla="*/ 2147483647 h 23"/>
                <a:gd name="T14" fmla="*/ 2147483647 w 21"/>
                <a:gd name="T15" fmla="*/ 2147483647 h 23"/>
                <a:gd name="T16" fmla="*/ 2147483647 w 21"/>
                <a:gd name="T17" fmla="*/ 2147483647 h 23"/>
                <a:gd name="T18" fmla="*/ 2147483647 w 21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3"/>
                <a:gd name="T32" fmla="*/ 21 w 21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3">
                  <a:moveTo>
                    <a:pt x="7" y="0"/>
                  </a:moveTo>
                  <a:cubicBezTo>
                    <a:pt x="10" y="0"/>
                    <a:pt x="11" y="0"/>
                    <a:pt x="14" y="3"/>
                  </a:cubicBezTo>
                  <a:cubicBezTo>
                    <a:pt x="15" y="4"/>
                    <a:pt x="14" y="8"/>
                    <a:pt x="15" y="10"/>
                  </a:cubicBezTo>
                  <a:cubicBezTo>
                    <a:pt x="16" y="12"/>
                    <a:pt x="19" y="13"/>
                    <a:pt x="19" y="13"/>
                  </a:cubicBezTo>
                  <a:cubicBezTo>
                    <a:pt x="21" y="17"/>
                    <a:pt x="18" y="22"/>
                    <a:pt x="13" y="22"/>
                  </a:cubicBezTo>
                  <a:cubicBezTo>
                    <a:pt x="12" y="21"/>
                    <a:pt x="11" y="19"/>
                    <a:pt x="9" y="19"/>
                  </a:cubicBezTo>
                  <a:cubicBezTo>
                    <a:pt x="6" y="20"/>
                    <a:pt x="1" y="23"/>
                    <a:pt x="1" y="20"/>
                  </a:cubicBezTo>
                  <a:cubicBezTo>
                    <a:pt x="0" y="18"/>
                    <a:pt x="0" y="13"/>
                    <a:pt x="2" y="11"/>
                  </a:cubicBezTo>
                  <a:cubicBezTo>
                    <a:pt x="3" y="10"/>
                    <a:pt x="4" y="8"/>
                    <a:pt x="4" y="7"/>
                  </a:cubicBezTo>
                  <a:cubicBezTo>
                    <a:pt x="4" y="2"/>
                    <a:pt x="4" y="0"/>
                    <a:pt x="7" y="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58" name="Rectangle 1580"/>
            <p:cNvSpPr>
              <a:spLocks noChangeArrowheads="1"/>
            </p:cNvSpPr>
            <p:nvPr/>
          </p:nvSpPr>
          <p:spPr bwMode="auto">
            <a:xfrm>
              <a:off x="1443311" y="3960178"/>
              <a:ext cx="349985" cy="66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500" dirty="0" err="1">
                  <a:solidFill>
                    <a:prstClr val="black"/>
                  </a:solidFill>
                  <a:latin typeface="Europe" pitchFamily="50" charset="-52"/>
                </a:rPr>
                <a:t>Логошурское</a:t>
              </a:r>
              <a:endParaRPr lang="ru-RU" altLang="ru-RU" sz="500" dirty="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59" name="Freeform 1581"/>
            <p:cNvSpPr>
              <a:spLocks/>
            </p:cNvSpPr>
            <p:nvPr/>
          </p:nvSpPr>
          <p:spPr bwMode="auto">
            <a:xfrm>
              <a:off x="2512958" y="1985560"/>
              <a:ext cx="62712" cy="53106"/>
            </a:xfrm>
            <a:custGeom>
              <a:avLst/>
              <a:gdLst>
                <a:gd name="T0" fmla="*/ 2147483647 w 14"/>
                <a:gd name="T1" fmla="*/ 2147483647 h 12"/>
                <a:gd name="T2" fmla="*/ 2147483647 w 14"/>
                <a:gd name="T3" fmla="*/ 2147483647 h 12"/>
                <a:gd name="T4" fmla="*/ 2147483647 w 14"/>
                <a:gd name="T5" fmla="*/ 0 h 12"/>
                <a:gd name="T6" fmla="*/ 2147483647 w 14"/>
                <a:gd name="T7" fmla="*/ 2147483647 h 12"/>
                <a:gd name="T8" fmla="*/ 2147483647 w 14"/>
                <a:gd name="T9" fmla="*/ 2147483647 h 12"/>
                <a:gd name="T10" fmla="*/ 2147483647 w 14"/>
                <a:gd name="T11" fmla="*/ 2147483647 h 12"/>
                <a:gd name="T12" fmla="*/ 2147483647 w 14"/>
                <a:gd name="T13" fmla="*/ 214748364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2"/>
                <a:gd name="T23" fmla="*/ 14 w 14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2">
                  <a:moveTo>
                    <a:pt x="1" y="2"/>
                  </a:moveTo>
                  <a:cubicBezTo>
                    <a:pt x="3" y="0"/>
                    <a:pt x="3" y="2"/>
                    <a:pt x="5" y="2"/>
                  </a:cubicBezTo>
                  <a:cubicBezTo>
                    <a:pt x="7" y="2"/>
                    <a:pt x="6" y="0"/>
                    <a:pt x="10" y="0"/>
                  </a:cubicBezTo>
                  <a:cubicBezTo>
                    <a:pt x="11" y="2"/>
                    <a:pt x="11" y="4"/>
                    <a:pt x="12" y="5"/>
                  </a:cubicBezTo>
                  <a:cubicBezTo>
                    <a:pt x="13" y="7"/>
                    <a:pt x="14" y="7"/>
                    <a:pt x="13" y="10"/>
                  </a:cubicBezTo>
                  <a:cubicBezTo>
                    <a:pt x="6" y="12"/>
                    <a:pt x="6" y="10"/>
                    <a:pt x="3" y="9"/>
                  </a:cubicBezTo>
                  <a:cubicBezTo>
                    <a:pt x="0" y="7"/>
                    <a:pt x="0" y="5"/>
                    <a:pt x="1" y="2"/>
                  </a:cubicBezTo>
                  <a:close/>
                </a:path>
              </a:pathLst>
            </a:custGeom>
            <a:solidFill>
              <a:srgbClr val="00944B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60" name="Freeform 1582"/>
            <p:cNvSpPr>
              <a:spLocks/>
            </p:cNvSpPr>
            <p:nvPr/>
          </p:nvSpPr>
          <p:spPr bwMode="auto">
            <a:xfrm>
              <a:off x="2868331" y="4906407"/>
              <a:ext cx="53753" cy="92935"/>
            </a:xfrm>
            <a:custGeom>
              <a:avLst/>
              <a:gdLst>
                <a:gd name="T0" fmla="*/ 2147483647 w 12"/>
                <a:gd name="T1" fmla="*/ 2147483647 h 21"/>
                <a:gd name="T2" fmla="*/ 2147483647 w 12"/>
                <a:gd name="T3" fmla="*/ 2147483647 h 21"/>
                <a:gd name="T4" fmla="*/ 2147483647 w 12"/>
                <a:gd name="T5" fmla="*/ 2147483647 h 21"/>
                <a:gd name="T6" fmla="*/ 2147483647 w 12"/>
                <a:gd name="T7" fmla="*/ 2147483647 h 21"/>
                <a:gd name="T8" fmla="*/ 2147483647 w 12"/>
                <a:gd name="T9" fmla="*/ 2147483647 h 21"/>
                <a:gd name="T10" fmla="*/ 2147483647 w 12"/>
                <a:gd name="T11" fmla="*/ 2147483647 h 21"/>
                <a:gd name="T12" fmla="*/ 2147483647 w 12"/>
                <a:gd name="T13" fmla="*/ 2147483647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21"/>
                <a:gd name="T23" fmla="*/ 12 w 12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21">
                  <a:moveTo>
                    <a:pt x="6" y="2"/>
                  </a:moveTo>
                  <a:cubicBezTo>
                    <a:pt x="8" y="3"/>
                    <a:pt x="10" y="3"/>
                    <a:pt x="10" y="7"/>
                  </a:cubicBezTo>
                  <a:cubicBezTo>
                    <a:pt x="10" y="9"/>
                    <a:pt x="11" y="11"/>
                    <a:pt x="11" y="12"/>
                  </a:cubicBezTo>
                  <a:cubicBezTo>
                    <a:pt x="12" y="18"/>
                    <a:pt x="11" y="19"/>
                    <a:pt x="11" y="19"/>
                  </a:cubicBezTo>
                  <a:cubicBezTo>
                    <a:pt x="12" y="19"/>
                    <a:pt x="8" y="21"/>
                    <a:pt x="6" y="16"/>
                  </a:cubicBezTo>
                  <a:cubicBezTo>
                    <a:pt x="5" y="15"/>
                    <a:pt x="4" y="13"/>
                    <a:pt x="2" y="9"/>
                  </a:cubicBezTo>
                  <a:cubicBezTo>
                    <a:pt x="0" y="6"/>
                    <a:pt x="3" y="0"/>
                    <a:pt x="6" y="2"/>
                  </a:cubicBezTo>
                  <a:close/>
                </a:path>
              </a:pathLst>
            </a:custGeom>
            <a:solidFill>
              <a:srgbClr val="00944B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61" name="Freeform 1583"/>
            <p:cNvSpPr>
              <a:spLocks/>
            </p:cNvSpPr>
            <p:nvPr/>
          </p:nvSpPr>
          <p:spPr bwMode="auto">
            <a:xfrm>
              <a:off x="2772765" y="4901982"/>
              <a:ext cx="44794" cy="70807"/>
            </a:xfrm>
            <a:custGeom>
              <a:avLst/>
              <a:gdLst>
                <a:gd name="T0" fmla="*/ 2147483647 w 10"/>
                <a:gd name="T1" fmla="*/ 0 h 16"/>
                <a:gd name="T2" fmla="*/ 2147483647 w 10"/>
                <a:gd name="T3" fmla="*/ 2147483647 h 16"/>
                <a:gd name="T4" fmla="*/ 2147483647 w 10"/>
                <a:gd name="T5" fmla="*/ 2147483647 h 16"/>
                <a:gd name="T6" fmla="*/ 2147483647 w 10"/>
                <a:gd name="T7" fmla="*/ 2147483647 h 16"/>
                <a:gd name="T8" fmla="*/ 2147483647 w 10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6"/>
                <a:gd name="T17" fmla="*/ 10 w 10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6">
                  <a:moveTo>
                    <a:pt x="5" y="0"/>
                  </a:moveTo>
                  <a:cubicBezTo>
                    <a:pt x="7" y="0"/>
                    <a:pt x="10" y="4"/>
                    <a:pt x="10" y="8"/>
                  </a:cubicBezTo>
                  <a:cubicBezTo>
                    <a:pt x="9" y="13"/>
                    <a:pt x="5" y="16"/>
                    <a:pt x="3" y="16"/>
                  </a:cubicBezTo>
                  <a:cubicBezTo>
                    <a:pt x="1" y="16"/>
                    <a:pt x="0" y="14"/>
                    <a:pt x="1" y="9"/>
                  </a:cubicBezTo>
                  <a:cubicBezTo>
                    <a:pt x="2" y="4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62" name="Freeform 1584"/>
            <p:cNvSpPr>
              <a:spLocks/>
            </p:cNvSpPr>
            <p:nvPr/>
          </p:nvSpPr>
          <p:spPr bwMode="auto">
            <a:xfrm>
              <a:off x="2490563" y="4366463"/>
              <a:ext cx="35835" cy="39830"/>
            </a:xfrm>
            <a:custGeom>
              <a:avLst/>
              <a:gdLst>
                <a:gd name="T0" fmla="*/ 2147483647 w 8"/>
                <a:gd name="T1" fmla="*/ 2147483647 h 9"/>
                <a:gd name="T2" fmla="*/ 2147483647 w 8"/>
                <a:gd name="T3" fmla="*/ 2147483647 h 9"/>
                <a:gd name="T4" fmla="*/ 2147483647 w 8"/>
                <a:gd name="T5" fmla="*/ 2147483647 h 9"/>
                <a:gd name="T6" fmla="*/ 0 w 8"/>
                <a:gd name="T7" fmla="*/ 2147483647 h 9"/>
                <a:gd name="T8" fmla="*/ 2147483647 w 8"/>
                <a:gd name="T9" fmla="*/ 2147483647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4" y="1"/>
                  </a:moveTo>
                  <a:cubicBezTo>
                    <a:pt x="7" y="0"/>
                    <a:pt x="8" y="2"/>
                    <a:pt x="8" y="5"/>
                  </a:cubicBezTo>
                  <a:cubicBezTo>
                    <a:pt x="7" y="7"/>
                    <a:pt x="5" y="9"/>
                    <a:pt x="3" y="9"/>
                  </a:cubicBezTo>
                  <a:cubicBezTo>
                    <a:pt x="2" y="9"/>
                    <a:pt x="0" y="6"/>
                    <a:pt x="0" y="5"/>
                  </a:cubicBezTo>
                  <a:cubicBezTo>
                    <a:pt x="0" y="3"/>
                    <a:pt x="1" y="2"/>
                    <a:pt x="4" y="1"/>
                  </a:cubicBezTo>
                  <a:close/>
                </a:path>
              </a:pathLst>
            </a:custGeom>
            <a:solidFill>
              <a:srgbClr val="00944B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63" name="Freeform 1585"/>
            <p:cNvSpPr>
              <a:spLocks/>
            </p:cNvSpPr>
            <p:nvPr/>
          </p:nvSpPr>
          <p:spPr bwMode="auto">
            <a:xfrm>
              <a:off x="2468171" y="4393052"/>
              <a:ext cx="35835" cy="70807"/>
            </a:xfrm>
            <a:custGeom>
              <a:avLst/>
              <a:gdLst>
                <a:gd name="T0" fmla="*/ 2147483647 w 8"/>
                <a:gd name="T1" fmla="*/ 2147483647 h 16"/>
                <a:gd name="T2" fmla="*/ 2147483647 w 8"/>
                <a:gd name="T3" fmla="*/ 2147483647 h 16"/>
                <a:gd name="T4" fmla="*/ 2147483647 w 8"/>
                <a:gd name="T5" fmla="*/ 2147483647 h 16"/>
                <a:gd name="T6" fmla="*/ 2147483647 w 8"/>
                <a:gd name="T7" fmla="*/ 2147483647 h 16"/>
                <a:gd name="T8" fmla="*/ 0 w 8"/>
                <a:gd name="T9" fmla="*/ 2147483647 h 16"/>
                <a:gd name="T10" fmla="*/ 2147483647 w 8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6"/>
                <a:gd name="T20" fmla="*/ 8 w 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6">
                  <a:moveTo>
                    <a:pt x="3" y="2"/>
                  </a:moveTo>
                  <a:cubicBezTo>
                    <a:pt x="7" y="0"/>
                    <a:pt x="8" y="7"/>
                    <a:pt x="7" y="9"/>
                  </a:cubicBezTo>
                  <a:cubicBezTo>
                    <a:pt x="6" y="10"/>
                    <a:pt x="6" y="11"/>
                    <a:pt x="6" y="12"/>
                  </a:cubicBezTo>
                  <a:cubicBezTo>
                    <a:pt x="6" y="14"/>
                    <a:pt x="5" y="16"/>
                    <a:pt x="3" y="16"/>
                  </a:cubicBezTo>
                  <a:cubicBezTo>
                    <a:pt x="1" y="15"/>
                    <a:pt x="0" y="10"/>
                    <a:pt x="0" y="8"/>
                  </a:cubicBezTo>
                  <a:cubicBezTo>
                    <a:pt x="1" y="6"/>
                    <a:pt x="0" y="4"/>
                    <a:pt x="3" y="2"/>
                  </a:cubicBezTo>
                  <a:close/>
                </a:path>
              </a:pathLst>
            </a:custGeom>
            <a:solidFill>
              <a:srgbClr val="00944B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64" name="Freeform 1586"/>
            <p:cNvSpPr>
              <a:spLocks/>
            </p:cNvSpPr>
            <p:nvPr/>
          </p:nvSpPr>
          <p:spPr bwMode="auto">
            <a:xfrm>
              <a:off x="2405452" y="4428418"/>
              <a:ext cx="58232" cy="57532"/>
            </a:xfrm>
            <a:custGeom>
              <a:avLst/>
              <a:gdLst>
                <a:gd name="T0" fmla="*/ 2147483647 w 13"/>
                <a:gd name="T1" fmla="*/ 2147483647 h 13"/>
                <a:gd name="T2" fmla="*/ 0 w 13"/>
                <a:gd name="T3" fmla="*/ 2147483647 h 13"/>
                <a:gd name="T4" fmla="*/ 2147483647 w 13"/>
                <a:gd name="T5" fmla="*/ 2147483647 h 13"/>
                <a:gd name="T6" fmla="*/ 2147483647 w 13"/>
                <a:gd name="T7" fmla="*/ 2147483647 h 13"/>
                <a:gd name="T8" fmla="*/ 2147483647 w 13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3"/>
                <a:gd name="T17" fmla="*/ 13 w 1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3">
                  <a:moveTo>
                    <a:pt x="8" y="3"/>
                  </a:moveTo>
                  <a:cubicBezTo>
                    <a:pt x="6" y="3"/>
                    <a:pt x="0" y="7"/>
                    <a:pt x="0" y="10"/>
                  </a:cubicBezTo>
                  <a:cubicBezTo>
                    <a:pt x="0" y="13"/>
                    <a:pt x="3" y="13"/>
                    <a:pt x="6" y="13"/>
                  </a:cubicBezTo>
                  <a:cubicBezTo>
                    <a:pt x="8" y="13"/>
                    <a:pt x="13" y="8"/>
                    <a:pt x="12" y="4"/>
                  </a:cubicBezTo>
                  <a:cubicBezTo>
                    <a:pt x="12" y="0"/>
                    <a:pt x="10" y="2"/>
                    <a:pt x="8" y="3"/>
                  </a:cubicBezTo>
                  <a:close/>
                </a:path>
              </a:pathLst>
            </a:custGeom>
            <a:solidFill>
              <a:srgbClr val="00944B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65" name="Freeform 1587"/>
            <p:cNvSpPr>
              <a:spLocks/>
            </p:cNvSpPr>
            <p:nvPr/>
          </p:nvSpPr>
          <p:spPr bwMode="auto">
            <a:xfrm>
              <a:off x="3092297" y="3069800"/>
              <a:ext cx="94067" cy="110636"/>
            </a:xfrm>
            <a:custGeom>
              <a:avLst/>
              <a:gdLst>
                <a:gd name="T0" fmla="*/ 2147483647 w 21"/>
                <a:gd name="T1" fmla="*/ 2147483647 h 25"/>
                <a:gd name="T2" fmla="*/ 2147483647 w 21"/>
                <a:gd name="T3" fmla="*/ 2147483647 h 25"/>
                <a:gd name="T4" fmla="*/ 2147483647 w 21"/>
                <a:gd name="T5" fmla="*/ 2147483647 h 25"/>
                <a:gd name="T6" fmla="*/ 2147483647 w 21"/>
                <a:gd name="T7" fmla="*/ 2147483647 h 25"/>
                <a:gd name="T8" fmla="*/ 2147483647 w 21"/>
                <a:gd name="T9" fmla="*/ 2147483647 h 25"/>
                <a:gd name="T10" fmla="*/ 2147483647 w 21"/>
                <a:gd name="T11" fmla="*/ 2147483647 h 25"/>
                <a:gd name="T12" fmla="*/ 2147483647 w 21"/>
                <a:gd name="T13" fmla="*/ 2147483647 h 25"/>
                <a:gd name="T14" fmla="*/ 2147483647 w 21"/>
                <a:gd name="T15" fmla="*/ 2147483647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25"/>
                <a:gd name="T26" fmla="*/ 21 w 21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25">
                  <a:moveTo>
                    <a:pt x="6" y="1"/>
                  </a:moveTo>
                  <a:cubicBezTo>
                    <a:pt x="12" y="3"/>
                    <a:pt x="11" y="6"/>
                    <a:pt x="14" y="9"/>
                  </a:cubicBezTo>
                  <a:cubicBezTo>
                    <a:pt x="18" y="12"/>
                    <a:pt x="19" y="11"/>
                    <a:pt x="20" y="15"/>
                  </a:cubicBezTo>
                  <a:cubicBezTo>
                    <a:pt x="21" y="18"/>
                    <a:pt x="17" y="19"/>
                    <a:pt x="14" y="21"/>
                  </a:cubicBezTo>
                  <a:cubicBezTo>
                    <a:pt x="12" y="23"/>
                    <a:pt x="11" y="25"/>
                    <a:pt x="8" y="25"/>
                  </a:cubicBezTo>
                  <a:cubicBezTo>
                    <a:pt x="4" y="25"/>
                    <a:pt x="4" y="22"/>
                    <a:pt x="3" y="16"/>
                  </a:cubicBezTo>
                  <a:cubicBezTo>
                    <a:pt x="3" y="15"/>
                    <a:pt x="3" y="15"/>
                    <a:pt x="2" y="12"/>
                  </a:cubicBezTo>
                  <a:cubicBezTo>
                    <a:pt x="1" y="8"/>
                    <a:pt x="0" y="0"/>
                    <a:pt x="6" y="1"/>
                  </a:cubicBezTo>
                  <a:close/>
                </a:path>
              </a:pathLst>
            </a:custGeom>
            <a:solidFill>
              <a:srgbClr val="00944B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66" name="Freeform 1588"/>
            <p:cNvSpPr>
              <a:spLocks/>
            </p:cNvSpPr>
            <p:nvPr/>
          </p:nvSpPr>
          <p:spPr bwMode="auto">
            <a:xfrm>
              <a:off x="2745888" y="3237967"/>
              <a:ext cx="35835" cy="53106"/>
            </a:xfrm>
            <a:custGeom>
              <a:avLst/>
              <a:gdLst>
                <a:gd name="T0" fmla="*/ 2147483647 w 8"/>
                <a:gd name="T1" fmla="*/ 0 h 12"/>
                <a:gd name="T2" fmla="*/ 2147483647 w 8"/>
                <a:gd name="T3" fmla="*/ 2147483647 h 12"/>
                <a:gd name="T4" fmla="*/ 2147483647 w 8"/>
                <a:gd name="T5" fmla="*/ 2147483647 h 12"/>
                <a:gd name="T6" fmla="*/ 2147483647 w 8"/>
                <a:gd name="T7" fmla="*/ 2147483647 h 12"/>
                <a:gd name="T8" fmla="*/ 2147483647 w 8"/>
                <a:gd name="T9" fmla="*/ 2147483647 h 12"/>
                <a:gd name="T10" fmla="*/ 2147483647 w 8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2"/>
                <a:gd name="T20" fmla="*/ 8 w 8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2">
                  <a:moveTo>
                    <a:pt x="4" y="0"/>
                  </a:moveTo>
                  <a:cubicBezTo>
                    <a:pt x="8" y="1"/>
                    <a:pt x="8" y="5"/>
                    <a:pt x="8" y="6"/>
                  </a:cubicBezTo>
                  <a:cubicBezTo>
                    <a:pt x="8" y="9"/>
                    <a:pt x="8" y="9"/>
                    <a:pt x="7" y="10"/>
                  </a:cubicBezTo>
                  <a:cubicBezTo>
                    <a:pt x="5" y="12"/>
                    <a:pt x="4" y="11"/>
                    <a:pt x="3" y="10"/>
                  </a:cubicBezTo>
                  <a:cubicBezTo>
                    <a:pt x="1" y="9"/>
                    <a:pt x="1" y="9"/>
                    <a:pt x="1" y="7"/>
                  </a:cubicBezTo>
                  <a:cubicBezTo>
                    <a:pt x="0" y="5"/>
                    <a:pt x="0" y="0"/>
                    <a:pt x="4" y="0"/>
                  </a:cubicBezTo>
                  <a:close/>
                </a:path>
              </a:pathLst>
            </a:custGeom>
            <a:solidFill>
              <a:srgbClr val="00944B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67" name="Oval 1589"/>
            <p:cNvSpPr>
              <a:spLocks noChangeArrowheads="1"/>
            </p:cNvSpPr>
            <p:nvPr/>
          </p:nvSpPr>
          <p:spPr bwMode="auto">
            <a:xfrm>
              <a:off x="2441293" y="4264682"/>
              <a:ext cx="44794" cy="22127"/>
            </a:xfrm>
            <a:prstGeom prst="ellipse">
              <a:avLst/>
            </a:prstGeom>
            <a:solidFill>
              <a:srgbClr val="00944B"/>
            </a:solidFill>
            <a:ln w="0">
              <a:solidFill>
                <a:srgbClr val="2E2C2C"/>
              </a:solidFill>
              <a:round/>
              <a:headEnd/>
              <a:tailEnd/>
            </a:ln>
          </p:spPr>
          <p:txBody>
            <a:bodyPr lIns="85145" tIns="42576" rIns="85145" bIns="42576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763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763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763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763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09136" eaLnBrk="1" hangingPunct="1">
                <a:spcBef>
                  <a:spcPct val="0"/>
                </a:spcBef>
                <a:buFont typeface="Arial" charset="0"/>
                <a:buNone/>
              </a:pP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68" name="Freeform 1590"/>
            <p:cNvSpPr>
              <a:spLocks/>
            </p:cNvSpPr>
            <p:nvPr/>
          </p:nvSpPr>
          <p:spPr bwMode="auto">
            <a:xfrm>
              <a:off x="3007226" y="3264520"/>
              <a:ext cx="76151" cy="123913"/>
            </a:xfrm>
            <a:custGeom>
              <a:avLst/>
              <a:gdLst>
                <a:gd name="T0" fmla="*/ 2147483647 w 17"/>
                <a:gd name="T1" fmla="*/ 2147483647 h 28"/>
                <a:gd name="T2" fmla="*/ 2147483647 w 17"/>
                <a:gd name="T3" fmla="*/ 2147483647 h 28"/>
                <a:gd name="T4" fmla="*/ 2147483647 w 17"/>
                <a:gd name="T5" fmla="*/ 2147483647 h 28"/>
                <a:gd name="T6" fmla="*/ 2147483647 w 17"/>
                <a:gd name="T7" fmla="*/ 2147483647 h 28"/>
                <a:gd name="T8" fmla="*/ 2147483647 w 17"/>
                <a:gd name="T9" fmla="*/ 2147483647 h 28"/>
                <a:gd name="T10" fmla="*/ 2147483647 w 17"/>
                <a:gd name="T11" fmla="*/ 2147483647 h 28"/>
                <a:gd name="T12" fmla="*/ 2147483647 w 17"/>
                <a:gd name="T13" fmla="*/ 2147483647 h 28"/>
                <a:gd name="T14" fmla="*/ 2147483647 w 17"/>
                <a:gd name="T15" fmla="*/ 2147483647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28"/>
                <a:gd name="T26" fmla="*/ 17 w 17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28">
                  <a:moveTo>
                    <a:pt x="9" y="1"/>
                  </a:moveTo>
                  <a:cubicBezTo>
                    <a:pt x="12" y="1"/>
                    <a:pt x="17" y="4"/>
                    <a:pt x="17" y="11"/>
                  </a:cubicBezTo>
                  <a:cubicBezTo>
                    <a:pt x="17" y="12"/>
                    <a:pt x="16" y="15"/>
                    <a:pt x="15" y="20"/>
                  </a:cubicBezTo>
                  <a:cubicBezTo>
                    <a:pt x="14" y="26"/>
                    <a:pt x="11" y="28"/>
                    <a:pt x="9" y="27"/>
                  </a:cubicBezTo>
                  <a:cubicBezTo>
                    <a:pt x="5" y="27"/>
                    <a:pt x="8" y="22"/>
                    <a:pt x="7" y="17"/>
                  </a:cubicBezTo>
                  <a:cubicBezTo>
                    <a:pt x="7" y="14"/>
                    <a:pt x="1" y="19"/>
                    <a:pt x="1" y="12"/>
                  </a:cubicBezTo>
                  <a:cubicBezTo>
                    <a:pt x="0" y="7"/>
                    <a:pt x="4" y="6"/>
                    <a:pt x="5" y="5"/>
                  </a:cubicBezTo>
                  <a:cubicBezTo>
                    <a:pt x="6" y="4"/>
                    <a:pt x="7" y="0"/>
                    <a:pt x="9" y="1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69" name="Freeform 1591"/>
            <p:cNvSpPr>
              <a:spLocks/>
            </p:cNvSpPr>
            <p:nvPr/>
          </p:nvSpPr>
          <p:spPr bwMode="auto">
            <a:xfrm>
              <a:off x="2790682" y="3264559"/>
              <a:ext cx="22397" cy="26553"/>
            </a:xfrm>
            <a:custGeom>
              <a:avLst/>
              <a:gdLst>
                <a:gd name="T0" fmla="*/ 2147483647 w 5"/>
                <a:gd name="T1" fmla="*/ 0 h 6"/>
                <a:gd name="T2" fmla="*/ 2147483647 w 5"/>
                <a:gd name="T3" fmla="*/ 2147483647 h 6"/>
                <a:gd name="T4" fmla="*/ 2147483647 w 5"/>
                <a:gd name="T5" fmla="*/ 2147483647 h 6"/>
                <a:gd name="T6" fmla="*/ 0 w 5"/>
                <a:gd name="T7" fmla="*/ 2147483647 h 6"/>
                <a:gd name="T8" fmla="*/ 2147483647 w 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2" y="0"/>
                  </a:move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6"/>
                    <a:pt x="2" y="6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944B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70" name="Freeform 1592"/>
            <p:cNvSpPr>
              <a:spLocks/>
            </p:cNvSpPr>
            <p:nvPr/>
          </p:nvSpPr>
          <p:spPr bwMode="auto">
            <a:xfrm>
              <a:off x="2953435" y="4853263"/>
              <a:ext cx="35835" cy="22128"/>
            </a:xfrm>
            <a:custGeom>
              <a:avLst/>
              <a:gdLst>
                <a:gd name="T0" fmla="*/ 2147483647 w 8"/>
                <a:gd name="T1" fmla="*/ 0 h 5"/>
                <a:gd name="T2" fmla="*/ 2147483647 w 8"/>
                <a:gd name="T3" fmla="*/ 2147483647 h 5"/>
                <a:gd name="T4" fmla="*/ 2147483647 w 8"/>
                <a:gd name="T5" fmla="*/ 2147483647 h 5"/>
                <a:gd name="T6" fmla="*/ 0 w 8"/>
                <a:gd name="T7" fmla="*/ 2147483647 h 5"/>
                <a:gd name="T8" fmla="*/ 2147483647 w 8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5"/>
                <a:gd name="T17" fmla="*/ 8 w 8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5">
                  <a:moveTo>
                    <a:pt x="3" y="0"/>
                  </a:move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6" y="4"/>
                    <a:pt x="4" y="5"/>
                  </a:cubicBezTo>
                  <a:cubicBezTo>
                    <a:pt x="2" y="5"/>
                    <a:pt x="0" y="5"/>
                    <a:pt x="0" y="4"/>
                  </a:cubicBezTo>
                  <a:cubicBezTo>
                    <a:pt x="0" y="3"/>
                    <a:pt x="1" y="1"/>
                    <a:pt x="3" y="0"/>
                  </a:cubicBezTo>
                  <a:close/>
                </a:path>
              </a:pathLst>
            </a:custGeom>
            <a:solidFill>
              <a:srgbClr val="00944B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71" name="Freeform 1593"/>
            <p:cNvSpPr>
              <a:spLocks/>
            </p:cNvSpPr>
            <p:nvPr/>
          </p:nvSpPr>
          <p:spPr bwMode="auto">
            <a:xfrm>
              <a:off x="3284950" y="4755941"/>
              <a:ext cx="40315" cy="26553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2147483647 h 6"/>
                <a:gd name="T8" fmla="*/ 2147483647 w 9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"/>
                <a:gd name="T17" fmla="*/ 9 w 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">
                  <a:moveTo>
                    <a:pt x="3" y="1"/>
                  </a:moveTo>
                  <a:cubicBezTo>
                    <a:pt x="6" y="0"/>
                    <a:pt x="8" y="1"/>
                    <a:pt x="8" y="2"/>
                  </a:cubicBezTo>
                  <a:cubicBezTo>
                    <a:pt x="9" y="3"/>
                    <a:pt x="7" y="5"/>
                    <a:pt x="5" y="6"/>
                  </a:cubicBezTo>
                  <a:cubicBezTo>
                    <a:pt x="3" y="6"/>
                    <a:pt x="1" y="6"/>
                    <a:pt x="1" y="5"/>
                  </a:cubicBezTo>
                  <a:cubicBezTo>
                    <a:pt x="0" y="3"/>
                    <a:pt x="1" y="2"/>
                    <a:pt x="3" y="1"/>
                  </a:cubicBezTo>
                  <a:close/>
                </a:path>
              </a:pathLst>
            </a:custGeom>
            <a:solidFill>
              <a:srgbClr val="00944B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72" name="Freeform 1594"/>
            <p:cNvSpPr>
              <a:spLocks/>
            </p:cNvSpPr>
            <p:nvPr/>
          </p:nvSpPr>
          <p:spPr bwMode="auto">
            <a:xfrm>
              <a:off x="3329745" y="4751516"/>
              <a:ext cx="40315" cy="26553"/>
            </a:xfrm>
            <a:custGeom>
              <a:avLst/>
              <a:gdLst>
                <a:gd name="T0" fmla="*/ 2147483647 w 9"/>
                <a:gd name="T1" fmla="*/ 0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0 w 9"/>
                <a:gd name="T7" fmla="*/ 2147483647 h 6"/>
                <a:gd name="T8" fmla="*/ 2147483647 w 9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"/>
                <a:gd name="T17" fmla="*/ 9 w 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">
                  <a:moveTo>
                    <a:pt x="4" y="0"/>
                  </a:moveTo>
                  <a:cubicBezTo>
                    <a:pt x="6" y="0"/>
                    <a:pt x="8" y="1"/>
                    <a:pt x="9" y="2"/>
                  </a:cubicBezTo>
                  <a:cubicBezTo>
                    <a:pt x="9" y="3"/>
                    <a:pt x="7" y="5"/>
                    <a:pt x="5" y="5"/>
                  </a:cubicBezTo>
                  <a:cubicBezTo>
                    <a:pt x="3" y="6"/>
                    <a:pt x="1" y="5"/>
                    <a:pt x="0" y="3"/>
                  </a:cubicBezTo>
                  <a:cubicBezTo>
                    <a:pt x="0" y="2"/>
                    <a:pt x="2" y="1"/>
                    <a:pt x="4" y="0"/>
                  </a:cubicBezTo>
                  <a:close/>
                </a:path>
              </a:pathLst>
            </a:custGeom>
            <a:solidFill>
              <a:srgbClr val="00944B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73" name="Freeform 1595"/>
            <p:cNvSpPr>
              <a:spLocks/>
            </p:cNvSpPr>
            <p:nvPr/>
          </p:nvSpPr>
          <p:spPr bwMode="auto">
            <a:xfrm>
              <a:off x="3280433" y="4786881"/>
              <a:ext cx="44794" cy="66382"/>
            </a:xfrm>
            <a:custGeom>
              <a:avLst/>
              <a:gdLst>
                <a:gd name="T0" fmla="*/ 2147483647 w 10"/>
                <a:gd name="T1" fmla="*/ 2147483647 h 15"/>
                <a:gd name="T2" fmla="*/ 2147483647 w 10"/>
                <a:gd name="T3" fmla="*/ 2147483647 h 15"/>
                <a:gd name="T4" fmla="*/ 2147483647 w 10"/>
                <a:gd name="T5" fmla="*/ 2147483647 h 15"/>
                <a:gd name="T6" fmla="*/ 2147483647 w 10"/>
                <a:gd name="T7" fmla="*/ 2147483647 h 15"/>
                <a:gd name="T8" fmla="*/ 2147483647 w 10"/>
                <a:gd name="T9" fmla="*/ 214748364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5"/>
                <a:gd name="T17" fmla="*/ 10 w 10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5">
                  <a:moveTo>
                    <a:pt x="6" y="6"/>
                  </a:moveTo>
                  <a:cubicBezTo>
                    <a:pt x="10" y="8"/>
                    <a:pt x="10" y="12"/>
                    <a:pt x="8" y="14"/>
                  </a:cubicBezTo>
                  <a:cubicBezTo>
                    <a:pt x="5" y="15"/>
                    <a:pt x="2" y="13"/>
                    <a:pt x="1" y="9"/>
                  </a:cubicBezTo>
                  <a:cubicBezTo>
                    <a:pt x="0" y="6"/>
                    <a:pt x="1" y="1"/>
                    <a:pt x="3" y="1"/>
                  </a:cubicBezTo>
                  <a:cubicBezTo>
                    <a:pt x="4" y="0"/>
                    <a:pt x="7" y="1"/>
                    <a:pt x="6" y="6"/>
                  </a:cubicBezTo>
                  <a:close/>
                </a:path>
              </a:pathLst>
            </a:custGeom>
            <a:solidFill>
              <a:srgbClr val="00944B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74" name="Freeform 1596"/>
            <p:cNvSpPr>
              <a:spLocks/>
            </p:cNvSpPr>
            <p:nvPr/>
          </p:nvSpPr>
          <p:spPr bwMode="auto">
            <a:xfrm>
              <a:off x="3325227" y="4791307"/>
              <a:ext cx="35835" cy="22128"/>
            </a:xfrm>
            <a:custGeom>
              <a:avLst/>
              <a:gdLst>
                <a:gd name="T0" fmla="*/ 2147483647 w 8"/>
                <a:gd name="T1" fmla="*/ 2147483647 h 5"/>
                <a:gd name="T2" fmla="*/ 2147483647 w 8"/>
                <a:gd name="T3" fmla="*/ 2147483647 h 5"/>
                <a:gd name="T4" fmla="*/ 2147483647 w 8"/>
                <a:gd name="T5" fmla="*/ 2147483647 h 5"/>
                <a:gd name="T6" fmla="*/ 0 w 8"/>
                <a:gd name="T7" fmla="*/ 2147483647 h 5"/>
                <a:gd name="T8" fmla="*/ 2147483647 w 8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5"/>
                <a:gd name="T17" fmla="*/ 8 w 8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5">
                  <a:moveTo>
                    <a:pt x="4" y="1"/>
                  </a:moveTo>
                  <a:cubicBezTo>
                    <a:pt x="5" y="1"/>
                    <a:pt x="7" y="0"/>
                    <a:pt x="7" y="2"/>
                  </a:cubicBezTo>
                  <a:cubicBezTo>
                    <a:pt x="8" y="3"/>
                    <a:pt x="6" y="5"/>
                    <a:pt x="4" y="5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0" y="2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00944B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75" name="Freeform 1597"/>
            <p:cNvSpPr>
              <a:spLocks/>
            </p:cNvSpPr>
            <p:nvPr/>
          </p:nvSpPr>
          <p:spPr bwMode="auto">
            <a:xfrm>
              <a:off x="2293504" y="4348759"/>
              <a:ext cx="26877" cy="35404"/>
            </a:xfrm>
            <a:custGeom>
              <a:avLst/>
              <a:gdLst>
                <a:gd name="T0" fmla="*/ 2147483647 w 6"/>
                <a:gd name="T1" fmla="*/ 0 h 8"/>
                <a:gd name="T2" fmla="*/ 2147483647 w 6"/>
                <a:gd name="T3" fmla="*/ 2147483647 h 8"/>
                <a:gd name="T4" fmla="*/ 2147483647 w 6"/>
                <a:gd name="T5" fmla="*/ 2147483647 h 8"/>
                <a:gd name="T6" fmla="*/ 2147483647 w 6"/>
                <a:gd name="T7" fmla="*/ 2147483647 h 8"/>
                <a:gd name="T8" fmla="*/ 2147483647 w 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8"/>
                <a:gd name="T17" fmla="*/ 6 w 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8">
                  <a:moveTo>
                    <a:pt x="3" y="0"/>
                  </a:moveTo>
                  <a:cubicBezTo>
                    <a:pt x="4" y="0"/>
                    <a:pt x="6" y="2"/>
                    <a:pt x="6" y="4"/>
                  </a:cubicBezTo>
                  <a:cubicBezTo>
                    <a:pt x="6" y="6"/>
                    <a:pt x="4" y="8"/>
                    <a:pt x="3" y="8"/>
                  </a:cubicBezTo>
                  <a:cubicBezTo>
                    <a:pt x="1" y="8"/>
                    <a:pt x="1" y="6"/>
                    <a:pt x="1" y="4"/>
                  </a:cubicBezTo>
                  <a:cubicBezTo>
                    <a:pt x="0" y="2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00944B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76" name="Freeform 1598"/>
            <p:cNvSpPr>
              <a:spLocks/>
            </p:cNvSpPr>
            <p:nvPr/>
          </p:nvSpPr>
          <p:spPr bwMode="auto">
            <a:xfrm>
              <a:off x="2356216" y="1835099"/>
              <a:ext cx="134383" cy="261103"/>
            </a:xfrm>
            <a:custGeom>
              <a:avLst/>
              <a:gdLst>
                <a:gd name="T0" fmla="*/ 2147483647 w 30"/>
                <a:gd name="T1" fmla="*/ 2147483647 h 59"/>
                <a:gd name="T2" fmla="*/ 2147483647 w 30"/>
                <a:gd name="T3" fmla="*/ 2147483647 h 59"/>
                <a:gd name="T4" fmla="*/ 2147483647 w 30"/>
                <a:gd name="T5" fmla="*/ 2147483647 h 59"/>
                <a:gd name="T6" fmla="*/ 2147483647 w 30"/>
                <a:gd name="T7" fmla="*/ 2147483647 h 59"/>
                <a:gd name="T8" fmla="*/ 2147483647 w 30"/>
                <a:gd name="T9" fmla="*/ 2147483647 h 59"/>
                <a:gd name="T10" fmla="*/ 2147483647 w 30"/>
                <a:gd name="T11" fmla="*/ 2147483647 h 59"/>
                <a:gd name="T12" fmla="*/ 2147483647 w 30"/>
                <a:gd name="T13" fmla="*/ 2147483647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59"/>
                <a:gd name="T23" fmla="*/ 30 w 30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59">
                  <a:moveTo>
                    <a:pt x="4" y="6"/>
                  </a:moveTo>
                  <a:cubicBezTo>
                    <a:pt x="15" y="0"/>
                    <a:pt x="21" y="19"/>
                    <a:pt x="22" y="30"/>
                  </a:cubicBezTo>
                  <a:cubicBezTo>
                    <a:pt x="24" y="35"/>
                    <a:pt x="24" y="37"/>
                    <a:pt x="27" y="41"/>
                  </a:cubicBezTo>
                  <a:cubicBezTo>
                    <a:pt x="29" y="45"/>
                    <a:pt x="30" y="49"/>
                    <a:pt x="27" y="54"/>
                  </a:cubicBezTo>
                  <a:cubicBezTo>
                    <a:pt x="17" y="59"/>
                    <a:pt x="11" y="55"/>
                    <a:pt x="7" y="47"/>
                  </a:cubicBezTo>
                  <a:cubicBezTo>
                    <a:pt x="3" y="39"/>
                    <a:pt x="2" y="31"/>
                    <a:pt x="5" y="22"/>
                  </a:cubicBezTo>
                  <a:cubicBezTo>
                    <a:pt x="7" y="14"/>
                    <a:pt x="0" y="15"/>
                    <a:pt x="4" y="6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 b="1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77" name="Rectangle 1599"/>
            <p:cNvSpPr>
              <a:spLocks noChangeArrowheads="1"/>
            </p:cNvSpPr>
            <p:nvPr/>
          </p:nvSpPr>
          <p:spPr bwMode="auto">
            <a:xfrm>
              <a:off x="2759329" y="3202564"/>
              <a:ext cx="249990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З-Вукошурское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78" name="Rectangle 1600"/>
            <p:cNvSpPr>
              <a:spLocks noChangeArrowheads="1"/>
            </p:cNvSpPr>
            <p:nvPr/>
          </p:nvSpPr>
          <p:spPr bwMode="auto">
            <a:xfrm>
              <a:off x="2472649" y="4459397"/>
              <a:ext cx="202769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Бурановское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79" name="Rectangle 1601"/>
            <p:cNvSpPr>
              <a:spLocks noChangeArrowheads="1"/>
            </p:cNvSpPr>
            <p:nvPr/>
          </p:nvSpPr>
          <p:spPr bwMode="auto">
            <a:xfrm>
              <a:off x="2817559" y="3260093"/>
              <a:ext cx="208324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Вукошурское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80" name="Rectangle 1602"/>
            <p:cNvSpPr>
              <a:spLocks noChangeArrowheads="1"/>
            </p:cNvSpPr>
            <p:nvPr/>
          </p:nvSpPr>
          <p:spPr bwMode="auto">
            <a:xfrm>
              <a:off x="2315863" y="4375313"/>
              <a:ext cx="112496" cy="26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200">
                  <a:solidFill>
                    <a:srgbClr val="2E2C2C"/>
                  </a:solidFill>
                  <a:latin typeface="Europe" pitchFamily="50" charset="-52"/>
                </a:rPr>
                <a:t>Восточно-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81" name="Rectangle 1603"/>
            <p:cNvSpPr>
              <a:spLocks noChangeArrowheads="1"/>
            </p:cNvSpPr>
            <p:nvPr/>
          </p:nvSpPr>
          <p:spPr bwMode="auto">
            <a:xfrm>
              <a:off x="2315864" y="4401866"/>
              <a:ext cx="130550" cy="26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200">
                  <a:solidFill>
                    <a:srgbClr val="2E2C2C"/>
                  </a:solidFill>
                  <a:latin typeface="Europe" pitchFamily="50" charset="-52"/>
                </a:rPr>
                <a:t>Юськинское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82" name="Rectangle 1604"/>
            <p:cNvSpPr>
              <a:spLocks noChangeArrowheads="1"/>
            </p:cNvSpPr>
            <p:nvPr/>
          </p:nvSpPr>
          <p:spPr bwMode="auto">
            <a:xfrm>
              <a:off x="2526396" y="4370888"/>
              <a:ext cx="144438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Еловское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83" name="Rectangle 1605"/>
            <p:cNvSpPr>
              <a:spLocks noChangeArrowheads="1"/>
            </p:cNvSpPr>
            <p:nvPr/>
          </p:nvSpPr>
          <p:spPr bwMode="auto">
            <a:xfrm>
              <a:off x="3034064" y="4755903"/>
              <a:ext cx="216657" cy="26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200">
                  <a:solidFill>
                    <a:srgbClr val="2E2C2C"/>
                  </a:solidFill>
                  <a:latin typeface="Europe" pitchFamily="50" charset="-52"/>
                </a:rPr>
                <a:t>Северо-Никольское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84" name="Rectangle 1606"/>
            <p:cNvSpPr>
              <a:spLocks noChangeArrowheads="1"/>
            </p:cNvSpPr>
            <p:nvPr/>
          </p:nvSpPr>
          <p:spPr bwMode="auto">
            <a:xfrm>
              <a:off x="2302428" y="4233697"/>
              <a:ext cx="193048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Динтемское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85" name="Rectangle 1607"/>
            <p:cNvSpPr>
              <a:spLocks noChangeArrowheads="1"/>
            </p:cNvSpPr>
            <p:nvPr/>
          </p:nvSpPr>
          <p:spPr bwMode="auto">
            <a:xfrm>
              <a:off x="2494418" y="4884240"/>
              <a:ext cx="281933" cy="66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500" dirty="0" err="1">
                  <a:solidFill>
                    <a:prstClr val="black"/>
                  </a:solidFill>
                  <a:latin typeface="Europe" pitchFamily="50" charset="-52"/>
                </a:rPr>
                <a:t>Заборское</a:t>
              </a:r>
              <a:endParaRPr lang="ru-RU" altLang="ru-RU" sz="500" dirty="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86" name="Rectangle 1608"/>
            <p:cNvSpPr>
              <a:spLocks noChangeArrowheads="1"/>
            </p:cNvSpPr>
            <p:nvPr/>
          </p:nvSpPr>
          <p:spPr bwMode="auto">
            <a:xfrm>
              <a:off x="3168447" y="3074225"/>
              <a:ext cx="208324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Тыловайское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87" name="Rectangle 1609"/>
            <p:cNvSpPr>
              <a:spLocks noChangeArrowheads="1"/>
            </p:cNvSpPr>
            <p:nvPr/>
          </p:nvSpPr>
          <p:spPr bwMode="auto">
            <a:xfrm>
              <a:off x="3374501" y="4747052"/>
              <a:ext cx="130550" cy="26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200">
                  <a:solidFill>
                    <a:srgbClr val="2E2C2C"/>
                  </a:solidFill>
                  <a:latin typeface="Europe" pitchFamily="50" charset="-52"/>
                </a:rPr>
                <a:t>Хмелевское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88" name="Rectangle 1610"/>
            <p:cNvSpPr>
              <a:spLocks noChangeArrowheads="1"/>
            </p:cNvSpPr>
            <p:nvPr/>
          </p:nvSpPr>
          <p:spPr bwMode="auto">
            <a:xfrm>
              <a:off x="2786204" y="4831136"/>
              <a:ext cx="181937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Окуневское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89" name="Rectangle 1611"/>
            <p:cNvSpPr>
              <a:spLocks noChangeArrowheads="1"/>
            </p:cNvSpPr>
            <p:nvPr/>
          </p:nvSpPr>
          <p:spPr bwMode="auto">
            <a:xfrm>
              <a:off x="2799641" y="4875391"/>
              <a:ext cx="224990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 dirty="0" err="1">
                  <a:solidFill>
                    <a:srgbClr val="2E2C2C"/>
                  </a:solidFill>
                  <a:latin typeface="Europe" pitchFamily="50" charset="-52"/>
                </a:rPr>
                <a:t>Дубровинское</a:t>
              </a:r>
              <a:endParaRPr lang="ru-RU" altLang="ru-RU" sz="1800" dirty="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90" name="Rectangle 1612"/>
            <p:cNvSpPr>
              <a:spLocks noChangeArrowheads="1"/>
            </p:cNvSpPr>
            <p:nvPr/>
          </p:nvSpPr>
          <p:spPr bwMode="auto">
            <a:xfrm>
              <a:off x="3343145" y="4817860"/>
              <a:ext cx="126384" cy="26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200">
                  <a:solidFill>
                    <a:srgbClr val="2E2C2C"/>
                  </a:solidFill>
                  <a:latin typeface="Europe" pitchFamily="50" charset="-52"/>
                </a:rPr>
                <a:t>Никольское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91" name="Freeform 1613"/>
            <p:cNvSpPr>
              <a:spLocks/>
            </p:cNvSpPr>
            <p:nvPr/>
          </p:nvSpPr>
          <p:spPr bwMode="auto">
            <a:xfrm>
              <a:off x="3320747" y="4813472"/>
              <a:ext cx="17918" cy="8851"/>
            </a:xfrm>
            <a:custGeom>
              <a:avLst/>
              <a:gdLst>
                <a:gd name="T0" fmla="*/ 0 w 4"/>
                <a:gd name="T1" fmla="*/ 2147483647 h 2"/>
                <a:gd name="T2" fmla="*/ 2147483647 w 4"/>
                <a:gd name="T3" fmla="*/ 2147483647 h 2"/>
                <a:gd name="T4" fmla="*/ 2147483647 w 4"/>
                <a:gd name="T5" fmla="*/ 0 h 2"/>
                <a:gd name="T6" fmla="*/ 0 60000 65536"/>
                <a:gd name="T7" fmla="*/ 0 60000 65536"/>
                <a:gd name="T8" fmla="*/ 0 60000 65536"/>
                <a:gd name="T9" fmla="*/ 0 w 4"/>
                <a:gd name="T10" fmla="*/ 0 h 2"/>
                <a:gd name="T11" fmla="*/ 4 w 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92" name="Rectangle 1614"/>
            <p:cNvSpPr>
              <a:spLocks noChangeArrowheads="1"/>
            </p:cNvSpPr>
            <p:nvPr/>
          </p:nvSpPr>
          <p:spPr bwMode="auto">
            <a:xfrm>
              <a:off x="2910946" y="3202218"/>
              <a:ext cx="395816" cy="66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500" b="1" dirty="0" err="1">
                  <a:solidFill>
                    <a:prstClr val="black"/>
                  </a:solidFill>
                  <a:latin typeface="Europe" pitchFamily="50" charset="-52"/>
                </a:rPr>
                <a:t>Шарканскоея</a:t>
              </a:r>
              <a:endParaRPr lang="ru-RU" altLang="ru-RU" sz="500" b="1" dirty="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93" name="Rectangle 1615"/>
            <p:cNvSpPr>
              <a:spLocks noChangeArrowheads="1"/>
            </p:cNvSpPr>
            <p:nvPr/>
          </p:nvSpPr>
          <p:spPr bwMode="auto">
            <a:xfrm>
              <a:off x="2280032" y="2069644"/>
              <a:ext cx="374984" cy="66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500" dirty="0">
                  <a:solidFill>
                    <a:prstClr val="black"/>
                  </a:solidFill>
                  <a:latin typeface="Europe" pitchFamily="50" charset="-52"/>
                </a:rPr>
                <a:t>Карсовайское</a:t>
              </a:r>
              <a:endParaRPr lang="ru-RU" altLang="ru-RU" sz="1800" dirty="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94" name="Rectangle 1616"/>
            <p:cNvSpPr>
              <a:spLocks noChangeArrowheads="1"/>
            </p:cNvSpPr>
            <p:nvPr/>
          </p:nvSpPr>
          <p:spPr bwMode="auto">
            <a:xfrm>
              <a:off x="2508478" y="1945732"/>
              <a:ext cx="227767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Ю-Пызепское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95" name="Freeform 1617"/>
            <p:cNvSpPr>
              <a:spLocks/>
            </p:cNvSpPr>
            <p:nvPr/>
          </p:nvSpPr>
          <p:spPr bwMode="auto">
            <a:xfrm>
              <a:off x="1437904" y="4145188"/>
              <a:ext cx="53753" cy="84084"/>
            </a:xfrm>
            <a:custGeom>
              <a:avLst/>
              <a:gdLst>
                <a:gd name="T0" fmla="*/ 2147483647 w 12"/>
                <a:gd name="T1" fmla="*/ 2147483647 h 19"/>
                <a:gd name="T2" fmla="*/ 2147483647 w 12"/>
                <a:gd name="T3" fmla="*/ 2147483647 h 19"/>
                <a:gd name="T4" fmla="*/ 2147483647 w 12"/>
                <a:gd name="T5" fmla="*/ 2147483647 h 19"/>
                <a:gd name="T6" fmla="*/ 2147483647 w 12"/>
                <a:gd name="T7" fmla="*/ 2147483647 h 19"/>
                <a:gd name="T8" fmla="*/ 2147483647 w 12"/>
                <a:gd name="T9" fmla="*/ 2147483647 h 19"/>
                <a:gd name="T10" fmla="*/ 2147483647 w 12"/>
                <a:gd name="T11" fmla="*/ 2147483647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9"/>
                <a:gd name="T20" fmla="*/ 12 w 12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9">
                  <a:moveTo>
                    <a:pt x="4" y="1"/>
                  </a:moveTo>
                  <a:cubicBezTo>
                    <a:pt x="7" y="0"/>
                    <a:pt x="12" y="3"/>
                    <a:pt x="12" y="9"/>
                  </a:cubicBezTo>
                  <a:cubicBezTo>
                    <a:pt x="12" y="15"/>
                    <a:pt x="12" y="19"/>
                    <a:pt x="8" y="19"/>
                  </a:cubicBezTo>
                  <a:cubicBezTo>
                    <a:pt x="6" y="19"/>
                    <a:pt x="5" y="15"/>
                    <a:pt x="4" y="11"/>
                  </a:cubicBezTo>
                  <a:cubicBezTo>
                    <a:pt x="3" y="10"/>
                    <a:pt x="2" y="9"/>
                    <a:pt x="1" y="7"/>
                  </a:cubicBezTo>
                  <a:cubicBezTo>
                    <a:pt x="0" y="4"/>
                    <a:pt x="1" y="1"/>
                    <a:pt x="4" y="1"/>
                  </a:cubicBezTo>
                  <a:close/>
                </a:path>
              </a:pathLst>
            </a:custGeom>
            <a:solidFill>
              <a:srgbClr val="00944B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96" name="Rectangle 1618"/>
            <p:cNvSpPr>
              <a:spLocks noChangeArrowheads="1"/>
            </p:cNvSpPr>
            <p:nvPr/>
          </p:nvSpPr>
          <p:spPr bwMode="auto">
            <a:xfrm>
              <a:off x="1384143" y="4105360"/>
              <a:ext cx="208324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Шурминское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97" name="Freeform 1619"/>
            <p:cNvSpPr>
              <a:spLocks/>
            </p:cNvSpPr>
            <p:nvPr/>
          </p:nvSpPr>
          <p:spPr bwMode="auto">
            <a:xfrm>
              <a:off x="2038139" y="3755785"/>
              <a:ext cx="31356" cy="44255"/>
            </a:xfrm>
            <a:custGeom>
              <a:avLst/>
              <a:gdLst>
                <a:gd name="T0" fmla="*/ 2147483647 w 7"/>
                <a:gd name="T1" fmla="*/ 0 h 10"/>
                <a:gd name="T2" fmla="*/ 2147483647 w 7"/>
                <a:gd name="T3" fmla="*/ 2147483647 h 10"/>
                <a:gd name="T4" fmla="*/ 2147483647 w 7"/>
                <a:gd name="T5" fmla="*/ 2147483647 h 10"/>
                <a:gd name="T6" fmla="*/ 2147483647 w 7"/>
                <a:gd name="T7" fmla="*/ 2147483647 h 10"/>
                <a:gd name="T8" fmla="*/ 2147483647 w 7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0"/>
                <a:gd name="T17" fmla="*/ 7 w 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0">
                  <a:moveTo>
                    <a:pt x="2" y="0"/>
                  </a:moveTo>
                  <a:cubicBezTo>
                    <a:pt x="4" y="0"/>
                    <a:pt x="6" y="2"/>
                    <a:pt x="7" y="4"/>
                  </a:cubicBezTo>
                  <a:cubicBezTo>
                    <a:pt x="7" y="6"/>
                    <a:pt x="6" y="9"/>
                    <a:pt x="5" y="9"/>
                  </a:cubicBezTo>
                  <a:cubicBezTo>
                    <a:pt x="3" y="10"/>
                    <a:pt x="1" y="8"/>
                    <a:pt x="1" y="6"/>
                  </a:cubicBezTo>
                  <a:cubicBezTo>
                    <a:pt x="0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944B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98" name="Rectangle 1620"/>
            <p:cNvSpPr>
              <a:spLocks noChangeArrowheads="1"/>
            </p:cNvSpPr>
            <p:nvPr/>
          </p:nvSpPr>
          <p:spPr bwMode="auto">
            <a:xfrm>
              <a:off x="2073974" y="3769024"/>
              <a:ext cx="168049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Кияикское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199" name="Freeform 1621"/>
            <p:cNvSpPr>
              <a:spLocks/>
            </p:cNvSpPr>
            <p:nvPr/>
          </p:nvSpPr>
          <p:spPr bwMode="auto">
            <a:xfrm>
              <a:off x="1769376" y="3932804"/>
              <a:ext cx="35835" cy="44255"/>
            </a:xfrm>
            <a:custGeom>
              <a:avLst/>
              <a:gdLst>
                <a:gd name="T0" fmla="*/ 2147483647 w 8"/>
                <a:gd name="T1" fmla="*/ 2147483647 h 10"/>
                <a:gd name="T2" fmla="*/ 2147483647 w 8"/>
                <a:gd name="T3" fmla="*/ 2147483647 h 10"/>
                <a:gd name="T4" fmla="*/ 2147483647 w 8"/>
                <a:gd name="T5" fmla="*/ 2147483647 h 10"/>
                <a:gd name="T6" fmla="*/ 2147483647 w 8"/>
                <a:gd name="T7" fmla="*/ 2147483647 h 10"/>
                <a:gd name="T8" fmla="*/ 2147483647 w 8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6" y="1"/>
                  </a:moveTo>
                  <a:cubicBezTo>
                    <a:pt x="8" y="2"/>
                    <a:pt x="8" y="4"/>
                    <a:pt x="7" y="7"/>
                  </a:cubicBezTo>
                  <a:cubicBezTo>
                    <a:pt x="6" y="9"/>
                    <a:pt x="4" y="10"/>
                    <a:pt x="2" y="9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2" y="1"/>
                    <a:pt x="4" y="0"/>
                    <a:pt x="6" y="1"/>
                  </a:cubicBezTo>
                  <a:close/>
                </a:path>
              </a:pathLst>
            </a:custGeom>
            <a:solidFill>
              <a:srgbClr val="00944B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00" name="Rectangle 1622"/>
            <p:cNvSpPr>
              <a:spLocks noChangeArrowheads="1"/>
            </p:cNvSpPr>
            <p:nvPr/>
          </p:nvSpPr>
          <p:spPr bwMode="auto">
            <a:xfrm>
              <a:off x="1697703" y="3910639"/>
              <a:ext cx="83330" cy="26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200">
                  <a:solidFill>
                    <a:srgbClr val="2E2C2C"/>
                  </a:solidFill>
                  <a:latin typeface="Europe" pitchFamily="50" charset="-52"/>
                </a:rPr>
                <a:t>Вишур-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01" name="Rectangle 1623"/>
            <p:cNvSpPr>
              <a:spLocks noChangeArrowheads="1"/>
            </p:cNvSpPr>
            <p:nvPr/>
          </p:nvSpPr>
          <p:spPr bwMode="auto">
            <a:xfrm>
              <a:off x="1697701" y="3937192"/>
              <a:ext cx="48610" cy="26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200">
                  <a:solidFill>
                    <a:srgbClr val="2E2C2C"/>
                  </a:solidFill>
                  <a:latin typeface="Europe" pitchFamily="50" charset="-52"/>
                </a:rPr>
                <a:t>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02" name="Freeform 1624"/>
            <p:cNvSpPr>
              <a:spLocks/>
            </p:cNvSpPr>
            <p:nvPr/>
          </p:nvSpPr>
          <p:spPr bwMode="auto">
            <a:xfrm>
              <a:off x="1787291" y="4087660"/>
              <a:ext cx="40314" cy="30978"/>
            </a:xfrm>
            <a:custGeom>
              <a:avLst/>
              <a:gdLst>
                <a:gd name="T0" fmla="*/ 2147483647 w 9"/>
                <a:gd name="T1" fmla="*/ 2147483647 h 7"/>
                <a:gd name="T2" fmla="*/ 2147483647 w 9"/>
                <a:gd name="T3" fmla="*/ 2147483647 h 7"/>
                <a:gd name="T4" fmla="*/ 2147483647 w 9"/>
                <a:gd name="T5" fmla="*/ 2147483647 h 7"/>
                <a:gd name="T6" fmla="*/ 2147483647 w 9"/>
                <a:gd name="T7" fmla="*/ 2147483647 h 7"/>
                <a:gd name="T8" fmla="*/ 2147483647 w 9"/>
                <a:gd name="T9" fmla="*/ 214748364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7"/>
                <a:gd name="T17" fmla="*/ 9 w 9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7">
                  <a:moveTo>
                    <a:pt x="8" y="1"/>
                  </a:moveTo>
                  <a:cubicBezTo>
                    <a:pt x="9" y="2"/>
                    <a:pt x="8" y="4"/>
                    <a:pt x="6" y="6"/>
                  </a:cubicBezTo>
                  <a:cubicBezTo>
                    <a:pt x="4" y="7"/>
                    <a:pt x="2" y="7"/>
                    <a:pt x="1" y="6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5" y="0"/>
                    <a:pt x="7" y="0"/>
                    <a:pt x="8" y="1"/>
                  </a:cubicBezTo>
                  <a:close/>
                </a:path>
              </a:pathLst>
            </a:custGeom>
            <a:solidFill>
              <a:srgbClr val="00944B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03" name="Freeform 1625"/>
            <p:cNvSpPr>
              <a:spLocks/>
            </p:cNvSpPr>
            <p:nvPr/>
          </p:nvSpPr>
          <p:spPr bwMode="auto">
            <a:xfrm>
              <a:off x="1769373" y="4114210"/>
              <a:ext cx="17918" cy="17702"/>
            </a:xfrm>
            <a:custGeom>
              <a:avLst/>
              <a:gdLst>
                <a:gd name="T0" fmla="*/ 2147483647 w 4"/>
                <a:gd name="T1" fmla="*/ 0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2147483647 h 4"/>
                <a:gd name="T8" fmla="*/ 2147483647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0"/>
                  </a:moveTo>
                  <a:cubicBezTo>
                    <a:pt x="4" y="1"/>
                    <a:pt x="4" y="2"/>
                    <a:pt x="3" y="3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00944B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04" name="Rectangle 1626"/>
            <p:cNvSpPr>
              <a:spLocks noChangeArrowheads="1"/>
            </p:cNvSpPr>
            <p:nvPr/>
          </p:nvSpPr>
          <p:spPr bwMode="auto">
            <a:xfrm>
              <a:off x="1796250" y="4123061"/>
              <a:ext cx="107506" cy="4425"/>
            </a:xfrm>
            <a:prstGeom prst="rect">
              <a:avLst/>
            </a:pr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763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763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763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763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09136" eaLnBrk="1" hangingPunct="1">
                <a:spcBef>
                  <a:spcPct val="0"/>
                </a:spcBef>
                <a:buFont typeface="Arial" charset="0"/>
                <a:buNone/>
              </a:pP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05" name="Rectangle 1627"/>
            <p:cNvSpPr>
              <a:spLocks noChangeArrowheads="1"/>
            </p:cNvSpPr>
            <p:nvPr/>
          </p:nvSpPr>
          <p:spPr bwMode="auto">
            <a:xfrm>
              <a:off x="1675306" y="4131918"/>
              <a:ext cx="111986" cy="4425"/>
            </a:xfrm>
            <a:prstGeom prst="rect">
              <a:avLst/>
            </a:pr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145" tIns="42576" rIns="85145" bIns="42576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763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763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763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763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09136" eaLnBrk="1" hangingPunct="1">
                <a:spcBef>
                  <a:spcPct val="0"/>
                </a:spcBef>
                <a:buFont typeface="Arial" charset="0"/>
                <a:buNone/>
              </a:pP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06" name="Freeform 1628"/>
            <p:cNvSpPr>
              <a:spLocks/>
            </p:cNvSpPr>
            <p:nvPr/>
          </p:nvSpPr>
          <p:spPr bwMode="auto">
            <a:xfrm>
              <a:off x="3244598" y="4835563"/>
              <a:ext cx="31356" cy="48681"/>
            </a:xfrm>
            <a:custGeom>
              <a:avLst/>
              <a:gdLst>
                <a:gd name="T0" fmla="*/ 2147483647 w 7"/>
                <a:gd name="T1" fmla="*/ 0 h 11"/>
                <a:gd name="T2" fmla="*/ 2147483647 w 7"/>
                <a:gd name="T3" fmla="*/ 2147483647 h 11"/>
                <a:gd name="T4" fmla="*/ 2147483647 w 7"/>
                <a:gd name="T5" fmla="*/ 2147483647 h 11"/>
                <a:gd name="T6" fmla="*/ 2147483647 w 7"/>
                <a:gd name="T7" fmla="*/ 2147483647 h 11"/>
                <a:gd name="T8" fmla="*/ 2147483647 w 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1"/>
                <a:gd name="T17" fmla="*/ 7 w 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1">
                  <a:moveTo>
                    <a:pt x="4" y="0"/>
                  </a:moveTo>
                  <a:cubicBezTo>
                    <a:pt x="5" y="0"/>
                    <a:pt x="6" y="1"/>
                    <a:pt x="7" y="4"/>
                  </a:cubicBezTo>
                  <a:cubicBezTo>
                    <a:pt x="7" y="8"/>
                    <a:pt x="6" y="10"/>
                    <a:pt x="5" y="10"/>
                  </a:cubicBezTo>
                  <a:cubicBezTo>
                    <a:pt x="4" y="11"/>
                    <a:pt x="3" y="10"/>
                    <a:pt x="1" y="7"/>
                  </a:cubicBezTo>
                  <a:cubicBezTo>
                    <a:pt x="0" y="4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00944B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07" name="Rectangle 1629"/>
            <p:cNvSpPr>
              <a:spLocks noChangeArrowheads="1"/>
            </p:cNvSpPr>
            <p:nvPr/>
          </p:nvSpPr>
          <p:spPr bwMode="auto">
            <a:xfrm>
              <a:off x="3280433" y="4848838"/>
              <a:ext cx="197213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Камбарское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08" name="Freeform 1630"/>
            <p:cNvSpPr>
              <a:spLocks/>
            </p:cNvSpPr>
            <p:nvPr/>
          </p:nvSpPr>
          <p:spPr bwMode="auto">
            <a:xfrm>
              <a:off x="1397585" y="5353341"/>
              <a:ext cx="103027" cy="110636"/>
            </a:xfrm>
            <a:custGeom>
              <a:avLst/>
              <a:gdLst>
                <a:gd name="T0" fmla="*/ 2147483647 w 23"/>
                <a:gd name="T1" fmla="*/ 2147483647 h 25"/>
                <a:gd name="T2" fmla="*/ 2147483647 w 23"/>
                <a:gd name="T3" fmla="*/ 2147483647 h 25"/>
                <a:gd name="T4" fmla="*/ 2147483647 w 23"/>
                <a:gd name="T5" fmla="*/ 2147483647 h 25"/>
                <a:gd name="T6" fmla="*/ 2147483647 w 23"/>
                <a:gd name="T7" fmla="*/ 2147483647 h 25"/>
                <a:gd name="T8" fmla="*/ 2147483647 w 23"/>
                <a:gd name="T9" fmla="*/ 2147483647 h 25"/>
                <a:gd name="T10" fmla="*/ 2147483647 w 23"/>
                <a:gd name="T11" fmla="*/ 2147483647 h 25"/>
                <a:gd name="T12" fmla="*/ 2147483647 w 23"/>
                <a:gd name="T13" fmla="*/ 2147483647 h 25"/>
                <a:gd name="T14" fmla="*/ 0 w 23"/>
                <a:gd name="T15" fmla="*/ 2147483647 h 25"/>
                <a:gd name="T16" fmla="*/ 2147483647 w 23"/>
                <a:gd name="T17" fmla="*/ 214748364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25"/>
                <a:gd name="T29" fmla="*/ 23 w 23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25">
                  <a:moveTo>
                    <a:pt x="20" y="3"/>
                  </a:moveTo>
                  <a:cubicBezTo>
                    <a:pt x="23" y="5"/>
                    <a:pt x="22" y="6"/>
                    <a:pt x="23" y="8"/>
                  </a:cubicBezTo>
                  <a:cubicBezTo>
                    <a:pt x="23" y="9"/>
                    <a:pt x="22" y="13"/>
                    <a:pt x="20" y="15"/>
                  </a:cubicBezTo>
                  <a:cubicBezTo>
                    <a:pt x="18" y="17"/>
                    <a:pt x="17" y="19"/>
                    <a:pt x="15" y="21"/>
                  </a:cubicBezTo>
                  <a:cubicBezTo>
                    <a:pt x="14" y="23"/>
                    <a:pt x="14" y="23"/>
                    <a:pt x="13" y="25"/>
                  </a:cubicBezTo>
                  <a:cubicBezTo>
                    <a:pt x="12" y="24"/>
                    <a:pt x="12" y="23"/>
                    <a:pt x="10" y="20"/>
                  </a:cubicBezTo>
                  <a:cubicBezTo>
                    <a:pt x="9" y="19"/>
                    <a:pt x="8" y="17"/>
                    <a:pt x="6" y="16"/>
                  </a:cubicBezTo>
                  <a:cubicBezTo>
                    <a:pt x="4" y="14"/>
                    <a:pt x="2" y="14"/>
                    <a:pt x="0" y="13"/>
                  </a:cubicBezTo>
                  <a:cubicBezTo>
                    <a:pt x="1" y="10"/>
                    <a:pt x="17" y="0"/>
                    <a:pt x="20" y="3"/>
                  </a:cubicBezTo>
                  <a:close/>
                </a:path>
              </a:pathLst>
            </a:custGeom>
            <a:solidFill>
              <a:srgbClr val="74676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09" name="Oval 1631"/>
            <p:cNvSpPr>
              <a:spLocks noChangeArrowheads="1"/>
            </p:cNvSpPr>
            <p:nvPr/>
          </p:nvSpPr>
          <p:spPr bwMode="auto">
            <a:xfrm>
              <a:off x="3217725" y="4676282"/>
              <a:ext cx="22397" cy="26553"/>
            </a:xfrm>
            <a:prstGeom prst="ellipse">
              <a:avLst/>
            </a:prstGeom>
            <a:solidFill>
              <a:srgbClr val="746761"/>
            </a:solidFill>
            <a:ln w="0">
              <a:solidFill>
                <a:srgbClr val="2E2C2C"/>
              </a:solidFill>
              <a:round/>
              <a:headEnd/>
              <a:tailEnd/>
            </a:ln>
          </p:spPr>
          <p:txBody>
            <a:bodyPr lIns="85145" tIns="42576" rIns="85145" bIns="42576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763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763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763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763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09136" eaLnBrk="1" hangingPunct="1">
                <a:spcBef>
                  <a:spcPct val="0"/>
                </a:spcBef>
                <a:buFont typeface="Arial" charset="0"/>
                <a:buNone/>
              </a:pP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10" name="Rectangle 1632"/>
            <p:cNvSpPr>
              <a:spLocks noChangeArrowheads="1"/>
            </p:cNvSpPr>
            <p:nvPr/>
          </p:nvSpPr>
          <p:spPr bwMode="auto">
            <a:xfrm>
              <a:off x="3249082" y="4667393"/>
              <a:ext cx="352763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Северо-Алексеевское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11" name="Rectangle 1633"/>
            <p:cNvSpPr>
              <a:spLocks noChangeArrowheads="1"/>
            </p:cNvSpPr>
            <p:nvPr/>
          </p:nvSpPr>
          <p:spPr bwMode="auto">
            <a:xfrm>
              <a:off x="1505087" y="5397596"/>
              <a:ext cx="186103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Покровское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12" name="Freeform 1634"/>
            <p:cNvSpPr>
              <a:spLocks/>
            </p:cNvSpPr>
            <p:nvPr/>
          </p:nvSpPr>
          <p:spPr bwMode="auto">
            <a:xfrm>
              <a:off x="2280028" y="4986065"/>
              <a:ext cx="40314" cy="44255"/>
            </a:xfrm>
            <a:custGeom>
              <a:avLst/>
              <a:gdLst>
                <a:gd name="T0" fmla="*/ 2147483647 w 9"/>
                <a:gd name="T1" fmla="*/ 2147483647 h 10"/>
                <a:gd name="T2" fmla="*/ 2147483647 w 9"/>
                <a:gd name="T3" fmla="*/ 2147483647 h 10"/>
                <a:gd name="T4" fmla="*/ 2147483647 w 9"/>
                <a:gd name="T5" fmla="*/ 2147483647 h 10"/>
                <a:gd name="T6" fmla="*/ 0 w 9"/>
                <a:gd name="T7" fmla="*/ 2147483647 h 10"/>
                <a:gd name="T8" fmla="*/ 2147483647 w 9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0"/>
                <a:gd name="T17" fmla="*/ 9 w 9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0">
                  <a:moveTo>
                    <a:pt x="6" y="1"/>
                  </a:moveTo>
                  <a:cubicBezTo>
                    <a:pt x="8" y="0"/>
                    <a:pt x="9" y="1"/>
                    <a:pt x="9" y="4"/>
                  </a:cubicBezTo>
                  <a:cubicBezTo>
                    <a:pt x="9" y="7"/>
                    <a:pt x="6" y="10"/>
                    <a:pt x="3" y="10"/>
                  </a:cubicBezTo>
                  <a:cubicBezTo>
                    <a:pt x="1" y="10"/>
                    <a:pt x="0" y="10"/>
                    <a:pt x="0" y="6"/>
                  </a:cubicBezTo>
                  <a:cubicBezTo>
                    <a:pt x="1" y="2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74676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13" name="Rectangle 1635"/>
            <p:cNvSpPr>
              <a:spLocks noChangeArrowheads="1"/>
            </p:cNvSpPr>
            <p:nvPr/>
          </p:nvSpPr>
          <p:spPr bwMode="auto">
            <a:xfrm>
              <a:off x="2329301" y="4986027"/>
              <a:ext cx="183325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Мушакское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14" name="Freeform 1636"/>
            <p:cNvSpPr>
              <a:spLocks/>
            </p:cNvSpPr>
            <p:nvPr/>
          </p:nvSpPr>
          <p:spPr bwMode="auto">
            <a:xfrm>
              <a:off x="2745927" y="4428418"/>
              <a:ext cx="67191" cy="57532"/>
            </a:xfrm>
            <a:custGeom>
              <a:avLst/>
              <a:gdLst>
                <a:gd name="T0" fmla="*/ 2147483647 w 15"/>
                <a:gd name="T1" fmla="*/ 2147483647 h 13"/>
                <a:gd name="T2" fmla="*/ 2147483647 w 15"/>
                <a:gd name="T3" fmla="*/ 2147483647 h 13"/>
                <a:gd name="T4" fmla="*/ 2147483647 w 15"/>
                <a:gd name="T5" fmla="*/ 2147483647 h 13"/>
                <a:gd name="T6" fmla="*/ 2147483647 w 15"/>
                <a:gd name="T7" fmla="*/ 2147483647 h 13"/>
                <a:gd name="T8" fmla="*/ 2147483647 w 15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3"/>
                <a:gd name="T17" fmla="*/ 15 w 15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3">
                  <a:moveTo>
                    <a:pt x="9" y="1"/>
                  </a:moveTo>
                  <a:cubicBezTo>
                    <a:pt x="14" y="0"/>
                    <a:pt x="14" y="4"/>
                    <a:pt x="15" y="6"/>
                  </a:cubicBezTo>
                  <a:cubicBezTo>
                    <a:pt x="15" y="7"/>
                    <a:pt x="14" y="11"/>
                    <a:pt x="7" y="12"/>
                  </a:cubicBezTo>
                  <a:cubicBezTo>
                    <a:pt x="0" y="13"/>
                    <a:pt x="0" y="8"/>
                    <a:pt x="2" y="6"/>
                  </a:cubicBezTo>
                  <a:cubicBezTo>
                    <a:pt x="3" y="5"/>
                    <a:pt x="5" y="2"/>
                    <a:pt x="9" y="1"/>
                  </a:cubicBezTo>
                  <a:close/>
                </a:path>
              </a:pathLst>
            </a:custGeom>
            <a:solidFill>
              <a:srgbClr val="74676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15" name="Rectangle 1637"/>
            <p:cNvSpPr>
              <a:spLocks noChangeArrowheads="1"/>
            </p:cNvSpPr>
            <p:nvPr/>
          </p:nvSpPr>
          <p:spPr bwMode="auto">
            <a:xfrm>
              <a:off x="2826518" y="4437269"/>
              <a:ext cx="151383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Азинское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16" name="Freeform 1638"/>
            <p:cNvSpPr>
              <a:spLocks/>
            </p:cNvSpPr>
            <p:nvPr/>
          </p:nvSpPr>
          <p:spPr bwMode="auto">
            <a:xfrm>
              <a:off x="1997824" y="3963746"/>
              <a:ext cx="49274" cy="30978"/>
            </a:xfrm>
            <a:custGeom>
              <a:avLst/>
              <a:gdLst>
                <a:gd name="T0" fmla="*/ 2147483647 w 11"/>
                <a:gd name="T1" fmla="*/ 0 h 7"/>
                <a:gd name="T2" fmla="*/ 2147483647 w 11"/>
                <a:gd name="T3" fmla="*/ 2147483647 h 7"/>
                <a:gd name="T4" fmla="*/ 2147483647 w 11"/>
                <a:gd name="T5" fmla="*/ 2147483647 h 7"/>
                <a:gd name="T6" fmla="*/ 2147483647 w 11"/>
                <a:gd name="T7" fmla="*/ 2147483647 h 7"/>
                <a:gd name="T8" fmla="*/ 0 w 11"/>
                <a:gd name="T9" fmla="*/ 2147483647 h 7"/>
                <a:gd name="T10" fmla="*/ 2147483647 w 11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7"/>
                <a:gd name="T20" fmla="*/ 11 w 11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7">
                  <a:moveTo>
                    <a:pt x="4" y="0"/>
                  </a:moveTo>
                  <a:cubicBezTo>
                    <a:pt x="5" y="0"/>
                    <a:pt x="10" y="0"/>
                    <a:pt x="11" y="3"/>
                  </a:cubicBezTo>
                  <a:cubicBezTo>
                    <a:pt x="11" y="4"/>
                    <a:pt x="10" y="6"/>
                    <a:pt x="9" y="6"/>
                  </a:cubicBezTo>
                  <a:cubicBezTo>
                    <a:pt x="8" y="7"/>
                    <a:pt x="6" y="6"/>
                    <a:pt x="5" y="6"/>
                  </a:cubicBezTo>
                  <a:cubicBezTo>
                    <a:pt x="3" y="6"/>
                    <a:pt x="0" y="6"/>
                    <a:pt x="0" y="4"/>
                  </a:cubicBezTo>
                  <a:cubicBezTo>
                    <a:pt x="0" y="1"/>
                    <a:pt x="3" y="0"/>
                    <a:pt x="4" y="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17" name="Rectangle 1639"/>
            <p:cNvSpPr>
              <a:spLocks noChangeArrowheads="1"/>
            </p:cNvSpPr>
            <p:nvPr/>
          </p:nvSpPr>
          <p:spPr bwMode="auto">
            <a:xfrm>
              <a:off x="1997867" y="3897362"/>
              <a:ext cx="418037" cy="66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500" dirty="0">
                  <a:solidFill>
                    <a:prstClr val="black"/>
                  </a:solidFill>
                  <a:latin typeface="Europe" pitchFamily="50" charset="-52"/>
                </a:rPr>
                <a:t>Южно-</a:t>
              </a:r>
              <a:r>
                <a:rPr lang="ru-RU" altLang="ru-RU" sz="500" dirty="0" err="1">
                  <a:solidFill>
                    <a:prstClr val="black"/>
                  </a:solidFill>
                  <a:latin typeface="Europe" pitchFamily="50" charset="-52"/>
                </a:rPr>
                <a:t>Люкское</a:t>
              </a:r>
              <a:endParaRPr lang="ru-RU" altLang="ru-RU" sz="500" dirty="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18" name="Freeform 1640"/>
            <p:cNvSpPr>
              <a:spLocks/>
            </p:cNvSpPr>
            <p:nvPr/>
          </p:nvSpPr>
          <p:spPr bwMode="auto">
            <a:xfrm>
              <a:off x="2877290" y="2136064"/>
              <a:ext cx="35835" cy="75233"/>
            </a:xfrm>
            <a:custGeom>
              <a:avLst/>
              <a:gdLst>
                <a:gd name="T0" fmla="*/ 2147483647 w 8"/>
                <a:gd name="T1" fmla="*/ 0 h 17"/>
                <a:gd name="T2" fmla="*/ 2147483647 w 8"/>
                <a:gd name="T3" fmla="*/ 2147483647 h 17"/>
                <a:gd name="T4" fmla="*/ 2147483647 w 8"/>
                <a:gd name="T5" fmla="*/ 2147483647 h 17"/>
                <a:gd name="T6" fmla="*/ 2147483647 w 8"/>
                <a:gd name="T7" fmla="*/ 2147483647 h 17"/>
                <a:gd name="T8" fmla="*/ 2147483647 w 8"/>
                <a:gd name="T9" fmla="*/ 2147483647 h 17"/>
                <a:gd name="T10" fmla="*/ 2147483647 w 8"/>
                <a:gd name="T11" fmla="*/ 2147483647 h 17"/>
                <a:gd name="T12" fmla="*/ 2147483647 w 8"/>
                <a:gd name="T13" fmla="*/ 2147483647 h 17"/>
                <a:gd name="T14" fmla="*/ 2147483647 w 8"/>
                <a:gd name="T15" fmla="*/ 2147483647 h 17"/>
                <a:gd name="T16" fmla="*/ 2147483647 w 8"/>
                <a:gd name="T17" fmla="*/ 2147483647 h 17"/>
                <a:gd name="T18" fmla="*/ 0 w 8"/>
                <a:gd name="T19" fmla="*/ 2147483647 h 17"/>
                <a:gd name="T20" fmla="*/ 2147483647 w 8"/>
                <a:gd name="T21" fmla="*/ 2147483647 h 17"/>
                <a:gd name="T22" fmla="*/ 2147483647 w 8"/>
                <a:gd name="T23" fmla="*/ 2147483647 h 17"/>
                <a:gd name="T24" fmla="*/ 2147483647 w 8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17"/>
                <a:gd name="T41" fmla="*/ 8 w 8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17">
                  <a:moveTo>
                    <a:pt x="4" y="0"/>
                  </a:moveTo>
                  <a:cubicBezTo>
                    <a:pt x="5" y="0"/>
                    <a:pt x="6" y="1"/>
                    <a:pt x="6" y="2"/>
                  </a:cubicBezTo>
                  <a:cubicBezTo>
                    <a:pt x="7" y="4"/>
                    <a:pt x="7" y="5"/>
                    <a:pt x="8" y="6"/>
                  </a:cubicBezTo>
                  <a:lnTo>
                    <a:pt x="8" y="9"/>
                  </a:lnTo>
                  <a:cubicBezTo>
                    <a:pt x="8" y="10"/>
                    <a:pt x="8" y="12"/>
                    <a:pt x="8" y="13"/>
                  </a:cubicBezTo>
                  <a:lnTo>
                    <a:pt x="7" y="16"/>
                  </a:lnTo>
                  <a:cubicBezTo>
                    <a:pt x="6" y="17"/>
                    <a:pt x="6" y="17"/>
                    <a:pt x="5" y="17"/>
                  </a:cubicBezTo>
                  <a:cubicBezTo>
                    <a:pt x="4" y="17"/>
                    <a:pt x="3" y="17"/>
                    <a:pt x="3" y="16"/>
                  </a:cubicBezTo>
                  <a:cubicBezTo>
                    <a:pt x="2" y="15"/>
                    <a:pt x="2" y="14"/>
                    <a:pt x="1" y="13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3" y="4"/>
                    <a:pt x="3" y="3"/>
                    <a:pt x="3" y="1"/>
                  </a:cubicBezTo>
                  <a:cubicBezTo>
                    <a:pt x="3" y="1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74676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19" name="Freeform 1641"/>
            <p:cNvSpPr>
              <a:spLocks/>
            </p:cNvSpPr>
            <p:nvPr/>
          </p:nvSpPr>
          <p:spPr bwMode="auto">
            <a:xfrm>
              <a:off x="2678735" y="2158154"/>
              <a:ext cx="98547" cy="97360"/>
            </a:xfrm>
            <a:custGeom>
              <a:avLst/>
              <a:gdLst>
                <a:gd name="T0" fmla="*/ 2147483647 w 22"/>
                <a:gd name="T1" fmla="*/ 2147483647 h 22"/>
                <a:gd name="T2" fmla="*/ 2147483647 w 22"/>
                <a:gd name="T3" fmla="*/ 2147483647 h 22"/>
                <a:gd name="T4" fmla="*/ 2147483647 w 22"/>
                <a:gd name="T5" fmla="*/ 2147483647 h 22"/>
                <a:gd name="T6" fmla="*/ 2147483647 w 22"/>
                <a:gd name="T7" fmla="*/ 2147483647 h 22"/>
                <a:gd name="T8" fmla="*/ 2147483647 w 22"/>
                <a:gd name="T9" fmla="*/ 2147483647 h 22"/>
                <a:gd name="T10" fmla="*/ 2147483647 w 22"/>
                <a:gd name="T11" fmla="*/ 2147483647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2"/>
                <a:gd name="T20" fmla="*/ 22 w 22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2">
                  <a:moveTo>
                    <a:pt x="16" y="4"/>
                  </a:moveTo>
                  <a:cubicBezTo>
                    <a:pt x="20" y="9"/>
                    <a:pt x="21" y="11"/>
                    <a:pt x="21" y="15"/>
                  </a:cubicBezTo>
                  <a:cubicBezTo>
                    <a:pt x="21" y="19"/>
                    <a:pt x="22" y="16"/>
                    <a:pt x="19" y="19"/>
                  </a:cubicBezTo>
                  <a:cubicBezTo>
                    <a:pt x="17" y="21"/>
                    <a:pt x="12" y="15"/>
                    <a:pt x="11" y="15"/>
                  </a:cubicBezTo>
                  <a:cubicBezTo>
                    <a:pt x="8" y="18"/>
                    <a:pt x="0" y="22"/>
                    <a:pt x="1" y="12"/>
                  </a:cubicBezTo>
                  <a:cubicBezTo>
                    <a:pt x="3" y="2"/>
                    <a:pt x="11" y="0"/>
                    <a:pt x="16" y="4"/>
                  </a:cubicBezTo>
                  <a:close/>
                </a:path>
              </a:pathLst>
            </a:custGeom>
            <a:solidFill>
              <a:srgbClr val="74676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20" name="Freeform 1643"/>
            <p:cNvSpPr>
              <a:spLocks/>
            </p:cNvSpPr>
            <p:nvPr/>
          </p:nvSpPr>
          <p:spPr bwMode="auto">
            <a:xfrm>
              <a:off x="2811587" y="2165530"/>
              <a:ext cx="77643" cy="48681"/>
            </a:xfrm>
            <a:custGeom>
              <a:avLst/>
              <a:gdLst>
                <a:gd name="T0" fmla="*/ 2147483647 w 17"/>
                <a:gd name="T1" fmla="*/ 2147483647 h 11"/>
                <a:gd name="T2" fmla="*/ 2147483647 w 17"/>
                <a:gd name="T3" fmla="*/ 0 h 11"/>
                <a:gd name="T4" fmla="*/ 2147483647 w 17"/>
                <a:gd name="T5" fmla="*/ 2147483647 h 11"/>
                <a:gd name="T6" fmla="*/ 2147483647 w 17"/>
                <a:gd name="T7" fmla="*/ 2147483647 h 11"/>
                <a:gd name="T8" fmla="*/ 2147483647 w 17"/>
                <a:gd name="T9" fmla="*/ 2147483647 h 11"/>
                <a:gd name="T10" fmla="*/ 2147483647 w 17"/>
                <a:gd name="T11" fmla="*/ 2147483647 h 11"/>
                <a:gd name="T12" fmla="*/ 2147483647 w 17"/>
                <a:gd name="T13" fmla="*/ 2147483647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1"/>
                <a:gd name="T23" fmla="*/ 17 w 17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1">
                  <a:moveTo>
                    <a:pt x="6" y="2"/>
                  </a:moveTo>
                  <a:cubicBezTo>
                    <a:pt x="7" y="4"/>
                    <a:pt x="9" y="1"/>
                    <a:pt x="10" y="0"/>
                  </a:cubicBezTo>
                  <a:cubicBezTo>
                    <a:pt x="13" y="0"/>
                    <a:pt x="16" y="0"/>
                    <a:pt x="16" y="2"/>
                  </a:cubicBezTo>
                  <a:cubicBezTo>
                    <a:pt x="17" y="6"/>
                    <a:pt x="13" y="10"/>
                    <a:pt x="10" y="11"/>
                  </a:cubicBezTo>
                  <a:cubicBezTo>
                    <a:pt x="8" y="11"/>
                    <a:pt x="7" y="11"/>
                    <a:pt x="7" y="11"/>
                  </a:cubicBezTo>
                  <a:cubicBezTo>
                    <a:pt x="5" y="10"/>
                    <a:pt x="4" y="10"/>
                    <a:pt x="3" y="6"/>
                  </a:cubicBezTo>
                  <a:cubicBezTo>
                    <a:pt x="0" y="0"/>
                    <a:pt x="5" y="1"/>
                    <a:pt x="6" y="2"/>
                  </a:cubicBezTo>
                  <a:close/>
                </a:path>
              </a:pathLst>
            </a:custGeom>
            <a:solidFill>
              <a:srgbClr val="74676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21" name="Rectangle 1644"/>
            <p:cNvSpPr>
              <a:spLocks noChangeArrowheads="1"/>
            </p:cNvSpPr>
            <p:nvPr/>
          </p:nvSpPr>
          <p:spPr bwMode="auto">
            <a:xfrm>
              <a:off x="2793669" y="2223061"/>
              <a:ext cx="194436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Майковское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22" name="Rectangle 1645"/>
            <p:cNvSpPr>
              <a:spLocks noChangeArrowheads="1"/>
            </p:cNvSpPr>
            <p:nvPr/>
          </p:nvSpPr>
          <p:spPr bwMode="auto">
            <a:xfrm>
              <a:off x="2847422" y="2112423"/>
              <a:ext cx="229157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 dirty="0" err="1">
                  <a:solidFill>
                    <a:srgbClr val="2E2C2C"/>
                  </a:solidFill>
                  <a:latin typeface="Europe" pitchFamily="50" charset="-52"/>
                </a:rPr>
                <a:t>Медведевское</a:t>
              </a:r>
              <a:endParaRPr lang="ru-RU" altLang="ru-RU" sz="1800" dirty="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23" name="Freeform 1646"/>
            <p:cNvSpPr>
              <a:spLocks/>
            </p:cNvSpPr>
            <p:nvPr/>
          </p:nvSpPr>
          <p:spPr bwMode="auto">
            <a:xfrm>
              <a:off x="2462191" y="3081639"/>
              <a:ext cx="31356" cy="26553"/>
            </a:xfrm>
            <a:custGeom>
              <a:avLst/>
              <a:gdLst>
                <a:gd name="T0" fmla="*/ 2147483647 w 7"/>
                <a:gd name="T1" fmla="*/ 0 h 6"/>
                <a:gd name="T2" fmla="*/ 2147483647 w 7"/>
                <a:gd name="T3" fmla="*/ 2147483647 h 6"/>
                <a:gd name="T4" fmla="*/ 2147483647 w 7"/>
                <a:gd name="T5" fmla="*/ 2147483647 h 6"/>
                <a:gd name="T6" fmla="*/ 0 w 7"/>
                <a:gd name="T7" fmla="*/ 2147483647 h 6"/>
                <a:gd name="T8" fmla="*/ 2147483647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4" y="0"/>
                  </a:moveTo>
                  <a:cubicBezTo>
                    <a:pt x="5" y="0"/>
                    <a:pt x="7" y="1"/>
                    <a:pt x="7" y="3"/>
                  </a:cubicBezTo>
                  <a:cubicBezTo>
                    <a:pt x="7" y="5"/>
                    <a:pt x="5" y="6"/>
                    <a:pt x="4" y="6"/>
                  </a:cubicBezTo>
                  <a:cubicBezTo>
                    <a:pt x="2" y="6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74676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24" name="Freeform 1647"/>
            <p:cNvSpPr>
              <a:spLocks/>
            </p:cNvSpPr>
            <p:nvPr/>
          </p:nvSpPr>
          <p:spPr bwMode="auto">
            <a:xfrm>
              <a:off x="2484626" y="3121432"/>
              <a:ext cx="40315" cy="30979"/>
            </a:xfrm>
            <a:custGeom>
              <a:avLst/>
              <a:gdLst>
                <a:gd name="T0" fmla="*/ 2147483647 w 9"/>
                <a:gd name="T1" fmla="*/ 2147483647 h 7"/>
                <a:gd name="T2" fmla="*/ 2147483647 w 9"/>
                <a:gd name="T3" fmla="*/ 2147483647 h 7"/>
                <a:gd name="T4" fmla="*/ 2147483647 w 9"/>
                <a:gd name="T5" fmla="*/ 2147483647 h 7"/>
                <a:gd name="T6" fmla="*/ 2147483647 w 9"/>
                <a:gd name="T7" fmla="*/ 2147483647 h 7"/>
                <a:gd name="T8" fmla="*/ 2147483647 w 9"/>
                <a:gd name="T9" fmla="*/ 214748364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7"/>
                <a:gd name="T17" fmla="*/ 9 w 9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7">
                  <a:moveTo>
                    <a:pt x="4" y="1"/>
                  </a:moveTo>
                  <a:cubicBezTo>
                    <a:pt x="6" y="0"/>
                    <a:pt x="9" y="0"/>
                    <a:pt x="7" y="3"/>
                  </a:cubicBezTo>
                  <a:cubicBezTo>
                    <a:pt x="6" y="6"/>
                    <a:pt x="5" y="7"/>
                    <a:pt x="3" y="7"/>
                  </a:cubicBezTo>
                  <a:cubicBezTo>
                    <a:pt x="1" y="7"/>
                    <a:pt x="0" y="6"/>
                    <a:pt x="1" y="4"/>
                  </a:cubicBezTo>
                  <a:cubicBezTo>
                    <a:pt x="2" y="1"/>
                    <a:pt x="2" y="2"/>
                    <a:pt x="4" y="1"/>
                  </a:cubicBezTo>
                  <a:close/>
                </a:path>
              </a:pathLst>
            </a:custGeom>
            <a:solidFill>
              <a:srgbClr val="74676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25" name="Freeform 1648"/>
            <p:cNvSpPr>
              <a:spLocks/>
            </p:cNvSpPr>
            <p:nvPr/>
          </p:nvSpPr>
          <p:spPr bwMode="auto">
            <a:xfrm>
              <a:off x="2453233" y="3156833"/>
              <a:ext cx="35835" cy="35404"/>
            </a:xfrm>
            <a:custGeom>
              <a:avLst/>
              <a:gdLst>
                <a:gd name="T0" fmla="*/ 2147483647 w 8"/>
                <a:gd name="T1" fmla="*/ 2147483647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0 w 8"/>
                <a:gd name="T9" fmla="*/ 2147483647 h 8"/>
                <a:gd name="T10" fmla="*/ 2147483647 w 8"/>
                <a:gd name="T11" fmla="*/ 214748364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8"/>
                <a:gd name="T20" fmla="*/ 8 w 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8">
                  <a:moveTo>
                    <a:pt x="4" y="1"/>
                  </a:moveTo>
                  <a:cubicBezTo>
                    <a:pt x="6" y="0"/>
                    <a:pt x="8" y="3"/>
                    <a:pt x="8" y="5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6" y="7"/>
                    <a:pt x="5" y="8"/>
                    <a:pt x="4" y="8"/>
                  </a:cubicBezTo>
                  <a:cubicBezTo>
                    <a:pt x="3" y="8"/>
                    <a:pt x="0" y="7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74676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26" name="Rectangle 1649"/>
            <p:cNvSpPr>
              <a:spLocks noChangeArrowheads="1"/>
            </p:cNvSpPr>
            <p:nvPr/>
          </p:nvSpPr>
          <p:spPr bwMode="auto">
            <a:xfrm>
              <a:off x="2515944" y="3117005"/>
              <a:ext cx="208324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Кабановское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27" name="Freeform 1650"/>
            <p:cNvSpPr>
              <a:spLocks/>
            </p:cNvSpPr>
            <p:nvPr/>
          </p:nvSpPr>
          <p:spPr bwMode="auto">
            <a:xfrm>
              <a:off x="2816067" y="2807222"/>
              <a:ext cx="122438" cy="163742"/>
            </a:xfrm>
            <a:custGeom>
              <a:avLst/>
              <a:gdLst>
                <a:gd name="T0" fmla="*/ 2147483647 w 27"/>
                <a:gd name="T1" fmla="*/ 2147483647 h 37"/>
                <a:gd name="T2" fmla="*/ 2147483647 w 27"/>
                <a:gd name="T3" fmla="*/ 2147483647 h 37"/>
                <a:gd name="T4" fmla="*/ 2147483647 w 27"/>
                <a:gd name="T5" fmla="*/ 2147483647 h 37"/>
                <a:gd name="T6" fmla="*/ 2147483647 w 27"/>
                <a:gd name="T7" fmla="*/ 2147483647 h 37"/>
                <a:gd name="T8" fmla="*/ 2147483647 w 27"/>
                <a:gd name="T9" fmla="*/ 214748364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7"/>
                <a:gd name="T17" fmla="*/ 27 w 2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7">
                  <a:moveTo>
                    <a:pt x="4" y="1"/>
                  </a:moveTo>
                  <a:cubicBezTo>
                    <a:pt x="9" y="0"/>
                    <a:pt x="14" y="11"/>
                    <a:pt x="16" y="16"/>
                  </a:cubicBezTo>
                  <a:cubicBezTo>
                    <a:pt x="19" y="21"/>
                    <a:pt x="27" y="29"/>
                    <a:pt x="23" y="33"/>
                  </a:cubicBezTo>
                  <a:cubicBezTo>
                    <a:pt x="18" y="37"/>
                    <a:pt x="7" y="27"/>
                    <a:pt x="5" y="18"/>
                  </a:cubicBezTo>
                  <a:cubicBezTo>
                    <a:pt x="3" y="8"/>
                    <a:pt x="0" y="3"/>
                    <a:pt x="4" y="1"/>
                  </a:cubicBezTo>
                  <a:close/>
                </a:path>
              </a:pathLst>
            </a:custGeom>
            <a:solidFill>
              <a:srgbClr val="74676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28" name="Rectangle 1651"/>
            <p:cNvSpPr>
              <a:spLocks noChangeArrowheads="1"/>
            </p:cNvSpPr>
            <p:nvPr/>
          </p:nvSpPr>
          <p:spPr bwMode="auto">
            <a:xfrm>
              <a:off x="2889230" y="2824924"/>
              <a:ext cx="169437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Дебесское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29" name="Freeform 1652"/>
            <p:cNvSpPr>
              <a:spLocks/>
            </p:cNvSpPr>
            <p:nvPr/>
          </p:nvSpPr>
          <p:spPr bwMode="auto">
            <a:xfrm>
              <a:off x="1991851" y="2661185"/>
              <a:ext cx="53753" cy="97360"/>
            </a:xfrm>
            <a:custGeom>
              <a:avLst/>
              <a:gdLst>
                <a:gd name="T0" fmla="*/ 2147483647 w 12"/>
                <a:gd name="T1" fmla="*/ 0 h 22"/>
                <a:gd name="T2" fmla="*/ 2147483647 w 12"/>
                <a:gd name="T3" fmla="*/ 2147483647 h 22"/>
                <a:gd name="T4" fmla="*/ 2147483647 w 12"/>
                <a:gd name="T5" fmla="*/ 2147483647 h 22"/>
                <a:gd name="T6" fmla="*/ 2147483647 w 12"/>
                <a:gd name="T7" fmla="*/ 2147483647 h 22"/>
                <a:gd name="T8" fmla="*/ 0 w 12"/>
                <a:gd name="T9" fmla="*/ 2147483647 h 22"/>
                <a:gd name="T10" fmla="*/ 2147483647 w 12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2"/>
                <a:gd name="T20" fmla="*/ 12 w 12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2">
                  <a:moveTo>
                    <a:pt x="3" y="0"/>
                  </a:moveTo>
                  <a:cubicBezTo>
                    <a:pt x="4" y="0"/>
                    <a:pt x="6" y="0"/>
                    <a:pt x="6" y="2"/>
                  </a:cubicBezTo>
                  <a:cubicBezTo>
                    <a:pt x="7" y="5"/>
                    <a:pt x="12" y="2"/>
                    <a:pt x="12" y="6"/>
                  </a:cubicBezTo>
                  <a:cubicBezTo>
                    <a:pt x="12" y="12"/>
                    <a:pt x="5" y="21"/>
                    <a:pt x="3" y="21"/>
                  </a:cubicBezTo>
                  <a:cubicBezTo>
                    <a:pt x="1" y="22"/>
                    <a:pt x="0" y="17"/>
                    <a:pt x="0" y="11"/>
                  </a:cubicBezTo>
                  <a:cubicBezTo>
                    <a:pt x="0" y="5"/>
                    <a:pt x="0" y="0"/>
                    <a:pt x="3" y="0"/>
                  </a:cubicBezTo>
                  <a:close/>
                </a:path>
              </a:pathLst>
            </a:custGeom>
            <a:solidFill>
              <a:srgbClr val="74676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30" name="Freeform 1653"/>
            <p:cNvSpPr>
              <a:spLocks/>
            </p:cNvSpPr>
            <p:nvPr/>
          </p:nvSpPr>
          <p:spPr bwMode="auto">
            <a:xfrm>
              <a:off x="1884384" y="2687773"/>
              <a:ext cx="98547" cy="75233"/>
            </a:xfrm>
            <a:custGeom>
              <a:avLst/>
              <a:gdLst>
                <a:gd name="T0" fmla="*/ 2147483647 w 22"/>
                <a:gd name="T1" fmla="*/ 2147483647 h 17"/>
                <a:gd name="T2" fmla="*/ 2147483647 w 22"/>
                <a:gd name="T3" fmla="*/ 2147483647 h 17"/>
                <a:gd name="T4" fmla="*/ 2147483647 w 22"/>
                <a:gd name="T5" fmla="*/ 2147483647 h 17"/>
                <a:gd name="T6" fmla="*/ 2147483647 w 22"/>
                <a:gd name="T7" fmla="*/ 2147483647 h 17"/>
                <a:gd name="T8" fmla="*/ 2147483647 w 22"/>
                <a:gd name="T9" fmla="*/ 2147483647 h 17"/>
                <a:gd name="T10" fmla="*/ 2147483647 w 22"/>
                <a:gd name="T11" fmla="*/ 0 h 17"/>
                <a:gd name="T12" fmla="*/ 2147483647 w 22"/>
                <a:gd name="T13" fmla="*/ 214748364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7"/>
                <a:gd name="T23" fmla="*/ 22 w 22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7">
                  <a:moveTo>
                    <a:pt x="12" y="2"/>
                  </a:moveTo>
                  <a:cubicBezTo>
                    <a:pt x="14" y="2"/>
                    <a:pt x="22" y="1"/>
                    <a:pt x="21" y="10"/>
                  </a:cubicBezTo>
                  <a:cubicBezTo>
                    <a:pt x="21" y="12"/>
                    <a:pt x="21" y="17"/>
                    <a:pt x="18" y="16"/>
                  </a:cubicBezTo>
                  <a:cubicBezTo>
                    <a:pt x="15" y="16"/>
                    <a:pt x="10" y="10"/>
                    <a:pt x="7" y="9"/>
                  </a:cubicBezTo>
                  <a:cubicBezTo>
                    <a:pt x="4" y="7"/>
                    <a:pt x="1" y="11"/>
                    <a:pt x="1" y="5"/>
                  </a:cubicBezTo>
                  <a:cubicBezTo>
                    <a:pt x="0" y="2"/>
                    <a:pt x="4" y="0"/>
                    <a:pt x="7" y="0"/>
                  </a:cubicBezTo>
                  <a:cubicBezTo>
                    <a:pt x="9" y="0"/>
                    <a:pt x="11" y="2"/>
                    <a:pt x="12" y="2"/>
                  </a:cubicBezTo>
                  <a:close/>
                </a:path>
              </a:pathLst>
            </a:custGeom>
            <a:solidFill>
              <a:srgbClr val="74676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31" name="Rectangle 1654"/>
            <p:cNvSpPr>
              <a:spLocks noChangeArrowheads="1"/>
            </p:cNvSpPr>
            <p:nvPr/>
          </p:nvSpPr>
          <p:spPr bwMode="auto">
            <a:xfrm>
              <a:off x="1763401" y="2754117"/>
              <a:ext cx="204158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Потаповское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32" name="Rectangle 1655"/>
            <p:cNvSpPr>
              <a:spLocks noChangeArrowheads="1"/>
            </p:cNvSpPr>
            <p:nvPr/>
          </p:nvSpPr>
          <p:spPr bwMode="auto">
            <a:xfrm>
              <a:off x="2054564" y="2652330"/>
              <a:ext cx="108328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Нефе-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33" name="Rectangle 1656"/>
            <p:cNvSpPr>
              <a:spLocks noChangeArrowheads="1"/>
            </p:cNvSpPr>
            <p:nvPr/>
          </p:nvSpPr>
          <p:spPr bwMode="auto">
            <a:xfrm>
              <a:off x="2054563" y="2674459"/>
              <a:ext cx="124994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довское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34" name="Freeform 1657"/>
            <p:cNvSpPr>
              <a:spLocks/>
            </p:cNvSpPr>
            <p:nvPr/>
          </p:nvSpPr>
          <p:spPr bwMode="auto">
            <a:xfrm>
              <a:off x="2238259" y="2227486"/>
              <a:ext cx="49273" cy="79658"/>
            </a:xfrm>
            <a:custGeom>
              <a:avLst/>
              <a:gdLst>
                <a:gd name="T0" fmla="*/ 2147483647 w 11"/>
                <a:gd name="T1" fmla="*/ 2147483647 h 18"/>
                <a:gd name="T2" fmla="*/ 2147483647 w 11"/>
                <a:gd name="T3" fmla="*/ 2147483647 h 18"/>
                <a:gd name="T4" fmla="*/ 2147483647 w 11"/>
                <a:gd name="T5" fmla="*/ 2147483647 h 18"/>
                <a:gd name="T6" fmla="*/ 2147483647 w 11"/>
                <a:gd name="T7" fmla="*/ 2147483647 h 18"/>
                <a:gd name="T8" fmla="*/ 2147483647 w 11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8"/>
                <a:gd name="T17" fmla="*/ 11 w 11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8">
                  <a:moveTo>
                    <a:pt x="8" y="1"/>
                  </a:moveTo>
                  <a:cubicBezTo>
                    <a:pt x="10" y="1"/>
                    <a:pt x="11" y="6"/>
                    <a:pt x="9" y="10"/>
                  </a:cubicBezTo>
                  <a:cubicBezTo>
                    <a:pt x="8" y="15"/>
                    <a:pt x="7" y="17"/>
                    <a:pt x="4" y="18"/>
                  </a:cubicBezTo>
                  <a:cubicBezTo>
                    <a:pt x="1" y="18"/>
                    <a:pt x="0" y="14"/>
                    <a:pt x="1" y="9"/>
                  </a:cubicBezTo>
                  <a:cubicBezTo>
                    <a:pt x="2" y="4"/>
                    <a:pt x="5" y="0"/>
                    <a:pt x="8" y="1"/>
                  </a:cubicBezTo>
                  <a:close/>
                </a:path>
              </a:pathLst>
            </a:custGeom>
            <a:solidFill>
              <a:srgbClr val="74676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35" name="Rectangle 1658"/>
            <p:cNvSpPr>
              <a:spLocks noChangeArrowheads="1"/>
            </p:cNvSpPr>
            <p:nvPr/>
          </p:nvSpPr>
          <p:spPr bwMode="auto">
            <a:xfrm>
              <a:off x="2224781" y="2298293"/>
              <a:ext cx="131939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Горлин-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36" name="Rectangle 1659"/>
            <p:cNvSpPr>
              <a:spLocks noChangeArrowheads="1"/>
            </p:cNvSpPr>
            <p:nvPr/>
          </p:nvSpPr>
          <p:spPr bwMode="auto">
            <a:xfrm>
              <a:off x="2224781" y="2342547"/>
              <a:ext cx="70831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37" name="Freeform 1660"/>
            <p:cNvSpPr>
              <a:spLocks/>
            </p:cNvSpPr>
            <p:nvPr/>
          </p:nvSpPr>
          <p:spPr bwMode="auto">
            <a:xfrm>
              <a:off x="2466670" y="1877880"/>
              <a:ext cx="71671" cy="106211"/>
            </a:xfrm>
            <a:custGeom>
              <a:avLst/>
              <a:gdLst>
                <a:gd name="T0" fmla="*/ 2147483647 w 16"/>
                <a:gd name="T1" fmla="*/ 2147483647 h 24"/>
                <a:gd name="T2" fmla="*/ 2147483647 w 16"/>
                <a:gd name="T3" fmla="*/ 2147483647 h 24"/>
                <a:gd name="T4" fmla="*/ 2147483647 w 16"/>
                <a:gd name="T5" fmla="*/ 2147483647 h 24"/>
                <a:gd name="T6" fmla="*/ 2147483647 w 16"/>
                <a:gd name="T7" fmla="*/ 2147483647 h 24"/>
                <a:gd name="T8" fmla="*/ 2147483647 w 16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4"/>
                <a:gd name="T17" fmla="*/ 16 w 1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4">
                  <a:moveTo>
                    <a:pt x="4" y="1"/>
                  </a:moveTo>
                  <a:cubicBezTo>
                    <a:pt x="9" y="0"/>
                    <a:pt x="12" y="9"/>
                    <a:pt x="14" y="14"/>
                  </a:cubicBezTo>
                  <a:cubicBezTo>
                    <a:pt x="16" y="18"/>
                    <a:pt x="14" y="24"/>
                    <a:pt x="10" y="22"/>
                  </a:cubicBezTo>
                  <a:cubicBezTo>
                    <a:pt x="6" y="20"/>
                    <a:pt x="4" y="15"/>
                    <a:pt x="3" y="12"/>
                  </a:cubicBezTo>
                  <a:cubicBezTo>
                    <a:pt x="1" y="8"/>
                    <a:pt x="0" y="1"/>
                    <a:pt x="4" y="1"/>
                  </a:cubicBezTo>
                  <a:close/>
                </a:path>
              </a:pathLst>
            </a:custGeom>
            <a:solidFill>
              <a:srgbClr val="74676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38" name="Rectangle 1661"/>
            <p:cNvSpPr>
              <a:spLocks noChangeArrowheads="1"/>
            </p:cNvSpPr>
            <p:nvPr/>
          </p:nvSpPr>
          <p:spPr bwMode="auto">
            <a:xfrm>
              <a:off x="2538341" y="1873448"/>
              <a:ext cx="176382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Пызепское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39" name="Freeform 1662"/>
            <p:cNvSpPr>
              <a:spLocks/>
            </p:cNvSpPr>
            <p:nvPr/>
          </p:nvSpPr>
          <p:spPr bwMode="auto">
            <a:xfrm>
              <a:off x="2538379" y="3577254"/>
              <a:ext cx="76151" cy="97360"/>
            </a:xfrm>
            <a:custGeom>
              <a:avLst/>
              <a:gdLst>
                <a:gd name="T0" fmla="*/ 2147483647 w 17"/>
                <a:gd name="T1" fmla="*/ 0 h 22"/>
                <a:gd name="T2" fmla="*/ 2147483647 w 17"/>
                <a:gd name="T3" fmla="*/ 2147483647 h 22"/>
                <a:gd name="T4" fmla="*/ 2147483647 w 17"/>
                <a:gd name="T5" fmla="*/ 2147483647 h 22"/>
                <a:gd name="T6" fmla="*/ 2147483647 w 17"/>
                <a:gd name="T7" fmla="*/ 2147483647 h 22"/>
                <a:gd name="T8" fmla="*/ 2147483647 w 17"/>
                <a:gd name="T9" fmla="*/ 2147483647 h 22"/>
                <a:gd name="T10" fmla="*/ 2147483647 w 17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2"/>
                <a:gd name="T20" fmla="*/ 17 w 17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2">
                  <a:moveTo>
                    <a:pt x="5" y="0"/>
                  </a:moveTo>
                  <a:cubicBezTo>
                    <a:pt x="8" y="0"/>
                    <a:pt x="9" y="2"/>
                    <a:pt x="10" y="5"/>
                  </a:cubicBezTo>
                  <a:cubicBezTo>
                    <a:pt x="11" y="7"/>
                    <a:pt x="11" y="9"/>
                    <a:pt x="12" y="11"/>
                  </a:cubicBezTo>
                  <a:cubicBezTo>
                    <a:pt x="16" y="16"/>
                    <a:pt x="17" y="21"/>
                    <a:pt x="13" y="21"/>
                  </a:cubicBezTo>
                  <a:cubicBezTo>
                    <a:pt x="9" y="22"/>
                    <a:pt x="1" y="19"/>
                    <a:pt x="1" y="11"/>
                  </a:cubicBezTo>
                  <a:cubicBezTo>
                    <a:pt x="0" y="4"/>
                    <a:pt x="2" y="1"/>
                    <a:pt x="5" y="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40" name="Rectangle 1663"/>
            <p:cNvSpPr>
              <a:spLocks noChangeArrowheads="1"/>
            </p:cNvSpPr>
            <p:nvPr/>
          </p:nvSpPr>
          <p:spPr bwMode="auto">
            <a:xfrm>
              <a:off x="2560739" y="3665763"/>
              <a:ext cx="220824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Тукмачевское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41" name="Rectangle 1664"/>
            <p:cNvSpPr>
              <a:spLocks noChangeArrowheads="1"/>
            </p:cNvSpPr>
            <p:nvPr/>
          </p:nvSpPr>
          <p:spPr bwMode="auto">
            <a:xfrm>
              <a:off x="2636889" y="2453185"/>
              <a:ext cx="174992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Поломское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42" name="Rectangle 1665"/>
            <p:cNvSpPr>
              <a:spLocks noChangeArrowheads="1"/>
            </p:cNvSpPr>
            <p:nvPr/>
          </p:nvSpPr>
          <p:spPr bwMode="auto">
            <a:xfrm>
              <a:off x="1879866" y="2612502"/>
              <a:ext cx="162493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Зотовское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43" name="Rectangle 1666"/>
            <p:cNvSpPr>
              <a:spLocks noChangeArrowheads="1"/>
            </p:cNvSpPr>
            <p:nvPr/>
          </p:nvSpPr>
          <p:spPr bwMode="auto">
            <a:xfrm>
              <a:off x="2009772" y="2581523"/>
              <a:ext cx="255545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Пибаньшурское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44" name="Rectangle 1667"/>
            <p:cNvSpPr>
              <a:spLocks noChangeArrowheads="1"/>
            </p:cNvSpPr>
            <p:nvPr/>
          </p:nvSpPr>
          <p:spPr bwMode="auto">
            <a:xfrm>
              <a:off x="1682771" y="3055049"/>
              <a:ext cx="190270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Пионерское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45" name="Rectangle 1668"/>
            <p:cNvSpPr>
              <a:spLocks noChangeArrowheads="1"/>
            </p:cNvSpPr>
            <p:nvPr/>
          </p:nvSpPr>
          <p:spPr bwMode="auto">
            <a:xfrm>
              <a:off x="1655894" y="3311726"/>
              <a:ext cx="205546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Коробовское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46" name="Rectangle 1669"/>
            <p:cNvSpPr>
              <a:spLocks noChangeArrowheads="1"/>
            </p:cNvSpPr>
            <p:nvPr/>
          </p:nvSpPr>
          <p:spPr bwMode="auto">
            <a:xfrm>
              <a:off x="2309897" y="4320732"/>
              <a:ext cx="194436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Юськинское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47" name="Rectangle 1670"/>
            <p:cNvSpPr>
              <a:spLocks noChangeArrowheads="1"/>
            </p:cNvSpPr>
            <p:nvPr/>
          </p:nvSpPr>
          <p:spPr bwMode="auto">
            <a:xfrm>
              <a:off x="2260617" y="4803106"/>
              <a:ext cx="188880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Тимеевское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48" name="Rectangle 1671"/>
            <p:cNvSpPr>
              <a:spLocks noChangeArrowheads="1"/>
            </p:cNvSpPr>
            <p:nvPr/>
          </p:nvSpPr>
          <p:spPr bwMode="auto">
            <a:xfrm>
              <a:off x="1288582" y="4997828"/>
              <a:ext cx="265267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Решетниковское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49" name="Freeform 1672"/>
            <p:cNvSpPr>
              <a:spLocks/>
            </p:cNvSpPr>
            <p:nvPr/>
          </p:nvSpPr>
          <p:spPr bwMode="auto">
            <a:xfrm>
              <a:off x="2668245" y="1957532"/>
              <a:ext cx="183656" cy="141615"/>
            </a:xfrm>
            <a:custGeom>
              <a:avLst/>
              <a:gdLst>
                <a:gd name="T0" fmla="*/ 2147483647 w 41"/>
                <a:gd name="T1" fmla="*/ 2147483647 h 32"/>
                <a:gd name="T2" fmla="*/ 2147483647 w 41"/>
                <a:gd name="T3" fmla="*/ 2147483647 h 32"/>
                <a:gd name="T4" fmla="*/ 2147483647 w 41"/>
                <a:gd name="T5" fmla="*/ 2147483647 h 32"/>
                <a:gd name="T6" fmla="*/ 2147483647 w 41"/>
                <a:gd name="T7" fmla="*/ 2147483647 h 32"/>
                <a:gd name="T8" fmla="*/ 2147483647 w 41"/>
                <a:gd name="T9" fmla="*/ 2147483647 h 32"/>
                <a:gd name="T10" fmla="*/ 2147483647 w 41"/>
                <a:gd name="T11" fmla="*/ 2147483647 h 32"/>
                <a:gd name="T12" fmla="*/ 2147483647 w 41"/>
                <a:gd name="T13" fmla="*/ 2147483647 h 32"/>
                <a:gd name="T14" fmla="*/ 2147483647 w 41"/>
                <a:gd name="T15" fmla="*/ 2147483647 h 32"/>
                <a:gd name="T16" fmla="*/ 2147483647 w 41"/>
                <a:gd name="T17" fmla="*/ 2147483647 h 32"/>
                <a:gd name="T18" fmla="*/ 2147483647 w 41"/>
                <a:gd name="T19" fmla="*/ 2147483647 h 32"/>
                <a:gd name="T20" fmla="*/ 2147483647 w 41"/>
                <a:gd name="T21" fmla="*/ 2147483647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"/>
                <a:gd name="T34" fmla="*/ 0 h 32"/>
                <a:gd name="T35" fmla="*/ 41 w 41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" h="32">
                  <a:moveTo>
                    <a:pt x="4" y="22"/>
                  </a:moveTo>
                  <a:cubicBezTo>
                    <a:pt x="7" y="19"/>
                    <a:pt x="10" y="17"/>
                    <a:pt x="14" y="15"/>
                  </a:cubicBezTo>
                  <a:cubicBezTo>
                    <a:pt x="16" y="14"/>
                    <a:pt x="23" y="11"/>
                    <a:pt x="25" y="10"/>
                  </a:cubicBezTo>
                  <a:cubicBezTo>
                    <a:pt x="27" y="8"/>
                    <a:pt x="28" y="4"/>
                    <a:pt x="32" y="2"/>
                  </a:cubicBezTo>
                  <a:cubicBezTo>
                    <a:pt x="36" y="0"/>
                    <a:pt x="41" y="2"/>
                    <a:pt x="39" y="8"/>
                  </a:cubicBezTo>
                  <a:cubicBezTo>
                    <a:pt x="38" y="12"/>
                    <a:pt x="37" y="15"/>
                    <a:pt x="34" y="18"/>
                  </a:cubicBezTo>
                  <a:lnTo>
                    <a:pt x="30" y="25"/>
                  </a:lnTo>
                  <a:cubicBezTo>
                    <a:pt x="28" y="29"/>
                    <a:pt x="25" y="30"/>
                    <a:pt x="20" y="28"/>
                  </a:cubicBezTo>
                  <a:cubicBezTo>
                    <a:pt x="18" y="28"/>
                    <a:pt x="16" y="27"/>
                    <a:pt x="14" y="28"/>
                  </a:cubicBezTo>
                  <a:cubicBezTo>
                    <a:pt x="12" y="29"/>
                    <a:pt x="10" y="31"/>
                    <a:pt x="8" y="31"/>
                  </a:cubicBezTo>
                  <a:cubicBezTo>
                    <a:pt x="0" y="32"/>
                    <a:pt x="3" y="25"/>
                    <a:pt x="4" y="22"/>
                  </a:cubicBezTo>
                  <a:close/>
                </a:path>
              </a:pathLst>
            </a:custGeom>
            <a:solidFill>
              <a:srgbClr val="74676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50" name="Freeform 1673"/>
            <p:cNvSpPr>
              <a:spLocks/>
            </p:cNvSpPr>
            <p:nvPr/>
          </p:nvSpPr>
          <p:spPr bwMode="auto">
            <a:xfrm>
              <a:off x="2556259" y="2435521"/>
              <a:ext cx="67192" cy="101785"/>
            </a:xfrm>
            <a:custGeom>
              <a:avLst/>
              <a:gdLst>
                <a:gd name="T0" fmla="*/ 2147483647 w 15"/>
                <a:gd name="T1" fmla="*/ 0 h 23"/>
                <a:gd name="T2" fmla="*/ 2147483647 w 15"/>
                <a:gd name="T3" fmla="*/ 2147483647 h 23"/>
                <a:gd name="T4" fmla="*/ 2147483647 w 15"/>
                <a:gd name="T5" fmla="*/ 2147483647 h 23"/>
                <a:gd name="T6" fmla="*/ 2147483647 w 15"/>
                <a:gd name="T7" fmla="*/ 2147483647 h 23"/>
                <a:gd name="T8" fmla="*/ 2147483647 w 15"/>
                <a:gd name="T9" fmla="*/ 2147483647 h 23"/>
                <a:gd name="T10" fmla="*/ 2147483647 w 15"/>
                <a:gd name="T11" fmla="*/ 2147483647 h 23"/>
                <a:gd name="T12" fmla="*/ 2147483647 w 15"/>
                <a:gd name="T13" fmla="*/ 2147483647 h 23"/>
                <a:gd name="T14" fmla="*/ 0 w 15"/>
                <a:gd name="T15" fmla="*/ 2147483647 h 23"/>
                <a:gd name="T16" fmla="*/ 2147483647 w 15"/>
                <a:gd name="T17" fmla="*/ 0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23"/>
                <a:gd name="T29" fmla="*/ 15 w 15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23">
                  <a:moveTo>
                    <a:pt x="5" y="0"/>
                  </a:moveTo>
                  <a:cubicBezTo>
                    <a:pt x="7" y="1"/>
                    <a:pt x="8" y="2"/>
                    <a:pt x="8" y="5"/>
                  </a:cubicBezTo>
                  <a:cubicBezTo>
                    <a:pt x="9" y="6"/>
                    <a:pt x="13" y="4"/>
                    <a:pt x="14" y="5"/>
                  </a:cubicBezTo>
                  <a:cubicBezTo>
                    <a:pt x="15" y="6"/>
                    <a:pt x="14" y="10"/>
                    <a:pt x="14" y="11"/>
                  </a:cubicBezTo>
                  <a:cubicBezTo>
                    <a:pt x="14" y="12"/>
                    <a:pt x="12" y="16"/>
                    <a:pt x="11" y="17"/>
                  </a:cubicBezTo>
                  <a:cubicBezTo>
                    <a:pt x="10" y="18"/>
                    <a:pt x="9" y="16"/>
                    <a:pt x="8" y="16"/>
                  </a:cubicBezTo>
                  <a:cubicBezTo>
                    <a:pt x="7" y="20"/>
                    <a:pt x="4" y="23"/>
                    <a:pt x="3" y="22"/>
                  </a:cubicBezTo>
                  <a:cubicBezTo>
                    <a:pt x="2" y="22"/>
                    <a:pt x="0" y="19"/>
                    <a:pt x="0" y="12"/>
                  </a:cubicBezTo>
                  <a:cubicBezTo>
                    <a:pt x="1" y="6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74676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51" name="Freeform 1674"/>
            <p:cNvSpPr>
              <a:spLocks/>
            </p:cNvSpPr>
            <p:nvPr/>
          </p:nvSpPr>
          <p:spPr bwMode="auto">
            <a:xfrm>
              <a:off x="2332288" y="2510719"/>
              <a:ext cx="103027" cy="132764"/>
            </a:xfrm>
            <a:custGeom>
              <a:avLst/>
              <a:gdLst>
                <a:gd name="T0" fmla="*/ 2147483647 w 23"/>
                <a:gd name="T1" fmla="*/ 2147483647 h 30"/>
                <a:gd name="T2" fmla="*/ 2147483647 w 23"/>
                <a:gd name="T3" fmla="*/ 2147483647 h 30"/>
                <a:gd name="T4" fmla="*/ 2147483647 w 23"/>
                <a:gd name="T5" fmla="*/ 2147483647 h 30"/>
                <a:gd name="T6" fmla="*/ 2147483647 w 23"/>
                <a:gd name="T7" fmla="*/ 2147483647 h 30"/>
                <a:gd name="T8" fmla="*/ 2147483647 w 23"/>
                <a:gd name="T9" fmla="*/ 2147483647 h 30"/>
                <a:gd name="T10" fmla="*/ 2147483647 w 23"/>
                <a:gd name="T11" fmla="*/ 214748364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30"/>
                <a:gd name="T20" fmla="*/ 23 w 23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30">
                  <a:moveTo>
                    <a:pt x="6" y="1"/>
                  </a:moveTo>
                  <a:cubicBezTo>
                    <a:pt x="12" y="0"/>
                    <a:pt x="23" y="10"/>
                    <a:pt x="22" y="17"/>
                  </a:cubicBezTo>
                  <a:cubicBezTo>
                    <a:pt x="21" y="25"/>
                    <a:pt x="20" y="29"/>
                    <a:pt x="16" y="30"/>
                  </a:cubicBezTo>
                  <a:cubicBezTo>
                    <a:pt x="14" y="30"/>
                    <a:pt x="13" y="27"/>
                    <a:pt x="12" y="23"/>
                  </a:cubicBezTo>
                  <a:cubicBezTo>
                    <a:pt x="12" y="20"/>
                    <a:pt x="10" y="16"/>
                    <a:pt x="7" y="14"/>
                  </a:cubicBezTo>
                  <a:cubicBezTo>
                    <a:pt x="0" y="11"/>
                    <a:pt x="1" y="2"/>
                    <a:pt x="6" y="1"/>
                  </a:cubicBezTo>
                  <a:close/>
                </a:path>
              </a:pathLst>
            </a:custGeom>
            <a:solidFill>
              <a:srgbClr val="74676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52" name="Freeform 1675"/>
            <p:cNvSpPr>
              <a:spLocks/>
            </p:cNvSpPr>
            <p:nvPr/>
          </p:nvSpPr>
          <p:spPr bwMode="auto">
            <a:xfrm>
              <a:off x="2305417" y="2594800"/>
              <a:ext cx="53753" cy="115062"/>
            </a:xfrm>
            <a:custGeom>
              <a:avLst/>
              <a:gdLst>
                <a:gd name="T0" fmla="*/ 2147483647 w 12"/>
                <a:gd name="T1" fmla="*/ 2147483647 h 26"/>
                <a:gd name="T2" fmla="*/ 2147483647 w 12"/>
                <a:gd name="T3" fmla="*/ 2147483647 h 26"/>
                <a:gd name="T4" fmla="*/ 2147483647 w 12"/>
                <a:gd name="T5" fmla="*/ 2147483647 h 26"/>
                <a:gd name="T6" fmla="*/ 0 w 12"/>
                <a:gd name="T7" fmla="*/ 2147483647 h 26"/>
                <a:gd name="T8" fmla="*/ 2147483647 w 12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26"/>
                <a:gd name="T17" fmla="*/ 12 w 12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26">
                  <a:moveTo>
                    <a:pt x="6" y="1"/>
                  </a:moveTo>
                  <a:cubicBezTo>
                    <a:pt x="9" y="0"/>
                    <a:pt x="10" y="7"/>
                    <a:pt x="11" y="13"/>
                  </a:cubicBezTo>
                  <a:cubicBezTo>
                    <a:pt x="12" y="20"/>
                    <a:pt x="11" y="22"/>
                    <a:pt x="8" y="24"/>
                  </a:cubicBezTo>
                  <a:cubicBezTo>
                    <a:pt x="5" y="26"/>
                    <a:pt x="0" y="21"/>
                    <a:pt x="0" y="12"/>
                  </a:cubicBezTo>
                  <a:cubicBezTo>
                    <a:pt x="0" y="3"/>
                    <a:pt x="3" y="2"/>
                    <a:pt x="6" y="1"/>
                  </a:cubicBezTo>
                  <a:close/>
                </a:path>
              </a:pathLst>
            </a:custGeom>
            <a:solidFill>
              <a:srgbClr val="74676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53" name="Freeform 1676"/>
            <p:cNvSpPr>
              <a:spLocks/>
            </p:cNvSpPr>
            <p:nvPr/>
          </p:nvSpPr>
          <p:spPr bwMode="auto">
            <a:xfrm>
              <a:off x="2614492" y="2736453"/>
              <a:ext cx="120944" cy="137189"/>
            </a:xfrm>
            <a:custGeom>
              <a:avLst/>
              <a:gdLst>
                <a:gd name="T0" fmla="*/ 2147483647 w 27"/>
                <a:gd name="T1" fmla="*/ 0 h 31"/>
                <a:gd name="T2" fmla="*/ 2147483647 w 27"/>
                <a:gd name="T3" fmla="*/ 2147483647 h 31"/>
                <a:gd name="T4" fmla="*/ 2147483647 w 27"/>
                <a:gd name="T5" fmla="*/ 2147483647 h 31"/>
                <a:gd name="T6" fmla="*/ 2147483647 w 27"/>
                <a:gd name="T7" fmla="*/ 2147483647 h 31"/>
                <a:gd name="T8" fmla="*/ 2147483647 w 27"/>
                <a:gd name="T9" fmla="*/ 2147483647 h 31"/>
                <a:gd name="T10" fmla="*/ 2147483647 w 27"/>
                <a:gd name="T11" fmla="*/ 2147483647 h 31"/>
                <a:gd name="T12" fmla="*/ 2147483647 w 27"/>
                <a:gd name="T13" fmla="*/ 0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1"/>
                <a:gd name="T23" fmla="*/ 27 w 27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1">
                  <a:moveTo>
                    <a:pt x="10" y="0"/>
                  </a:moveTo>
                  <a:cubicBezTo>
                    <a:pt x="15" y="0"/>
                    <a:pt x="27" y="8"/>
                    <a:pt x="27" y="16"/>
                  </a:cubicBezTo>
                  <a:cubicBezTo>
                    <a:pt x="27" y="31"/>
                    <a:pt x="22" y="27"/>
                    <a:pt x="14" y="23"/>
                  </a:cubicBezTo>
                  <a:cubicBezTo>
                    <a:pt x="12" y="22"/>
                    <a:pt x="10" y="24"/>
                    <a:pt x="9" y="24"/>
                  </a:cubicBezTo>
                  <a:cubicBezTo>
                    <a:pt x="7" y="25"/>
                    <a:pt x="3" y="19"/>
                    <a:pt x="1" y="14"/>
                  </a:cubicBezTo>
                  <a:cubicBezTo>
                    <a:pt x="0" y="10"/>
                    <a:pt x="7" y="11"/>
                    <a:pt x="7" y="10"/>
                  </a:cubicBezTo>
                  <a:cubicBezTo>
                    <a:pt x="8" y="9"/>
                    <a:pt x="4" y="0"/>
                    <a:pt x="10" y="0"/>
                  </a:cubicBezTo>
                  <a:close/>
                </a:path>
              </a:pathLst>
            </a:custGeom>
            <a:solidFill>
              <a:srgbClr val="74676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54" name="Freeform 1677"/>
            <p:cNvSpPr>
              <a:spLocks/>
            </p:cNvSpPr>
            <p:nvPr/>
          </p:nvSpPr>
          <p:spPr bwMode="auto">
            <a:xfrm>
              <a:off x="2323366" y="2758580"/>
              <a:ext cx="89589" cy="110637"/>
            </a:xfrm>
            <a:custGeom>
              <a:avLst/>
              <a:gdLst>
                <a:gd name="T0" fmla="*/ 2147483647 w 20"/>
                <a:gd name="T1" fmla="*/ 2147483647 h 25"/>
                <a:gd name="T2" fmla="*/ 2147483647 w 20"/>
                <a:gd name="T3" fmla="*/ 2147483647 h 25"/>
                <a:gd name="T4" fmla="*/ 2147483647 w 20"/>
                <a:gd name="T5" fmla="*/ 2147483647 h 25"/>
                <a:gd name="T6" fmla="*/ 2147483647 w 20"/>
                <a:gd name="T7" fmla="*/ 2147483647 h 25"/>
                <a:gd name="T8" fmla="*/ 2147483647 w 20"/>
                <a:gd name="T9" fmla="*/ 2147483647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5"/>
                <a:gd name="T17" fmla="*/ 20 w 20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5">
                  <a:moveTo>
                    <a:pt x="15" y="2"/>
                  </a:moveTo>
                  <a:cubicBezTo>
                    <a:pt x="19" y="3"/>
                    <a:pt x="20" y="8"/>
                    <a:pt x="19" y="13"/>
                  </a:cubicBezTo>
                  <a:cubicBezTo>
                    <a:pt x="18" y="19"/>
                    <a:pt x="10" y="25"/>
                    <a:pt x="6" y="24"/>
                  </a:cubicBezTo>
                  <a:cubicBezTo>
                    <a:pt x="2" y="23"/>
                    <a:pt x="0" y="17"/>
                    <a:pt x="4" y="12"/>
                  </a:cubicBezTo>
                  <a:cubicBezTo>
                    <a:pt x="8" y="7"/>
                    <a:pt x="11" y="0"/>
                    <a:pt x="15" y="2"/>
                  </a:cubicBezTo>
                  <a:close/>
                </a:path>
              </a:pathLst>
            </a:custGeom>
            <a:solidFill>
              <a:srgbClr val="74676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55" name="Freeform 1678"/>
            <p:cNvSpPr>
              <a:spLocks/>
            </p:cNvSpPr>
            <p:nvPr/>
          </p:nvSpPr>
          <p:spPr bwMode="auto">
            <a:xfrm>
              <a:off x="1964976" y="2913472"/>
              <a:ext cx="53753" cy="190295"/>
            </a:xfrm>
            <a:custGeom>
              <a:avLst/>
              <a:gdLst>
                <a:gd name="T0" fmla="*/ 2147483647 w 12"/>
                <a:gd name="T1" fmla="*/ 2147483647 h 43"/>
                <a:gd name="T2" fmla="*/ 2147483647 w 12"/>
                <a:gd name="T3" fmla="*/ 2147483647 h 43"/>
                <a:gd name="T4" fmla="*/ 2147483647 w 12"/>
                <a:gd name="T5" fmla="*/ 2147483647 h 43"/>
                <a:gd name="T6" fmla="*/ 2147483647 w 12"/>
                <a:gd name="T7" fmla="*/ 2147483647 h 43"/>
                <a:gd name="T8" fmla="*/ 2147483647 w 12"/>
                <a:gd name="T9" fmla="*/ 2147483647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3"/>
                <a:gd name="T17" fmla="*/ 12 w 12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3">
                  <a:moveTo>
                    <a:pt x="7" y="2"/>
                  </a:moveTo>
                  <a:cubicBezTo>
                    <a:pt x="12" y="0"/>
                    <a:pt x="11" y="11"/>
                    <a:pt x="11" y="22"/>
                  </a:cubicBezTo>
                  <a:cubicBezTo>
                    <a:pt x="11" y="33"/>
                    <a:pt x="11" y="43"/>
                    <a:pt x="6" y="42"/>
                  </a:cubicBezTo>
                  <a:cubicBezTo>
                    <a:pt x="0" y="41"/>
                    <a:pt x="2" y="33"/>
                    <a:pt x="2" y="24"/>
                  </a:cubicBezTo>
                  <a:cubicBezTo>
                    <a:pt x="1" y="15"/>
                    <a:pt x="2" y="4"/>
                    <a:pt x="7" y="2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56" name="Freeform 1679"/>
            <p:cNvSpPr>
              <a:spLocks/>
            </p:cNvSpPr>
            <p:nvPr/>
          </p:nvSpPr>
          <p:spPr bwMode="auto">
            <a:xfrm>
              <a:off x="2632410" y="2904584"/>
              <a:ext cx="31356" cy="48680"/>
            </a:xfrm>
            <a:custGeom>
              <a:avLst/>
              <a:gdLst>
                <a:gd name="T0" fmla="*/ 2147483647 w 7"/>
                <a:gd name="T1" fmla="*/ 0 h 11"/>
                <a:gd name="T2" fmla="*/ 2147483647 w 7"/>
                <a:gd name="T3" fmla="*/ 2147483647 h 11"/>
                <a:gd name="T4" fmla="*/ 2147483647 w 7"/>
                <a:gd name="T5" fmla="*/ 2147483647 h 11"/>
                <a:gd name="T6" fmla="*/ 0 w 7"/>
                <a:gd name="T7" fmla="*/ 2147483647 h 11"/>
                <a:gd name="T8" fmla="*/ 2147483647 w 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1"/>
                <a:gd name="T17" fmla="*/ 7 w 7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1">
                  <a:moveTo>
                    <a:pt x="3" y="0"/>
                  </a:moveTo>
                  <a:cubicBezTo>
                    <a:pt x="5" y="0"/>
                    <a:pt x="7" y="3"/>
                    <a:pt x="7" y="6"/>
                  </a:cubicBezTo>
                  <a:cubicBezTo>
                    <a:pt x="7" y="9"/>
                    <a:pt x="6" y="11"/>
                    <a:pt x="4" y="11"/>
                  </a:cubicBezTo>
                  <a:cubicBezTo>
                    <a:pt x="1" y="11"/>
                    <a:pt x="0" y="9"/>
                    <a:pt x="0" y="6"/>
                  </a:cubicBezTo>
                  <a:cubicBezTo>
                    <a:pt x="0" y="2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74676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57" name="Freeform 1680"/>
            <p:cNvSpPr>
              <a:spLocks/>
            </p:cNvSpPr>
            <p:nvPr/>
          </p:nvSpPr>
          <p:spPr bwMode="auto">
            <a:xfrm>
              <a:off x="2672762" y="2860328"/>
              <a:ext cx="58233" cy="97360"/>
            </a:xfrm>
            <a:custGeom>
              <a:avLst/>
              <a:gdLst>
                <a:gd name="T0" fmla="*/ 2147483647 w 13"/>
                <a:gd name="T1" fmla="*/ 2147483647 h 22"/>
                <a:gd name="T2" fmla="*/ 2147483647 w 13"/>
                <a:gd name="T3" fmla="*/ 2147483647 h 22"/>
                <a:gd name="T4" fmla="*/ 2147483647 w 13"/>
                <a:gd name="T5" fmla="*/ 2147483647 h 22"/>
                <a:gd name="T6" fmla="*/ 2147483647 w 13"/>
                <a:gd name="T7" fmla="*/ 2147483647 h 22"/>
                <a:gd name="T8" fmla="*/ 2147483647 w 13"/>
                <a:gd name="T9" fmla="*/ 214748364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22"/>
                <a:gd name="T17" fmla="*/ 13 w 13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22">
                  <a:moveTo>
                    <a:pt x="3" y="1"/>
                  </a:moveTo>
                  <a:cubicBezTo>
                    <a:pt x="6" y="0"/>
                    <a:pt x="11" y="5"/>
                    <a:pt x="12" y="12"/>
                  </a:cubicBezTo>
                  <a:cubicBezTo>
                    <a:pt x="13" y="19"/>
                    <a:pt x="10" y="22"/>
                    <a:pt x="6" y="21"/>
                  </a:cubicBezTo>
                  <a:cubicBezTo>
                    <a:pt x="3" y="19"/>
                    <a:pt x="1" y="14"/>
                    <a:pt x="1" y="11"/>
                  </a:cubicBezTo>
                  <a:cubicBezTo>
                    <a:pt x="0" y="8"/>
                    <a:pt x="1" y="2"/>
                    <a:pt x="3" y="1"/>
                  </a:cubicBezTo>
                  <a:close/>
                </a:path>
              </a:pathLst>
            </a:custGeom>
            <a:solidFill>
              <a:srgbClr val="74676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58" name="Freeform 1681"/>
            <p:cNvSpPr>
              <a:spLocks/>
            </p:cNvSpPr>
            <p:nvPr/>
          </p:nvSpPr>
          <p:spPr bwMode="auto">
            <a:xfrm>
              <a:off x="1947057" y="3112579"/>
              <a:ext cx="62712" cy="132764"/>
            </a:xfrm>
            <a:custGeom>
              <a:avLst/>
              <a:gdLst>
                <a:gd name="T0" fmla="*/ 2147483647 w 14"/>
                <a:gd name="T1" fmla="*/ 2147483647 h 30"/>
                <a:gd name="T2" fmla="*/ 2147483647 w 14"/>
                <a:gd name="T3" fmla="*/ 2147483647 h 30"/>
                <a:gd name="T4" fmla="*/ 2147483647 w 14"/>
                <a:gd name="T5" fmla="*/ 2147483647 h 30"/>
                <a:gd name="T6" fmla="*/ 2147483647 w 14"/>
                <a:gd name="T7" fmla="*/ 2147483647 h 30"/>
                <a:gd name="T8" fmla="*/ 2147483647 w 14"/>
                <a:gd name="T9" fmla="*/ 2147483647 h 30"/>
                <a:gd name="T10" fmla="*/ 2147483647 w 14"/>
                <a:gd name="T11" fmla="*/ 2147483647 h 30"/>
                <a:gd name="T12" fmla="*/ 2147483647 w 14"/>
                <a:gd name="T13" fmla="*/ 2147483647 h 30"/>
                <a:gd name="T14" fmla="*/ 2147483647 w 14"/>
                <a:gd name="T15" fmla="*/ 2147483647 h 30"/>
                <a:gd name="T16" fmla="*/ 0 w 14"/>
                <a:gd name="T17" fmla="*/ 2147483647 h 30"/>
                <a:gd name="T18" fmla="*/ 2147483647 w 14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30"/>
                <a:gd name="T32" fmla="*/ 14 w 14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30">
                  <a:moveTo>
                    <a:pt x="4" y="1"/>
                  </a:moveTo>
                  <a:cubicBezTo>
                    <a:pt x="6" y="0"/>
                    <a:pt x="8" y="3"/>
                    <a:pt x="9" y="6"/>
                  </a:cubicBezTo>
                  <a:cubicBezTo>
                    <a:pt x="10" y="8"/>
                    <a:pt x="9" y="13"/>
                    <a:pt x="11" y="15"/>
                  </a:cubicBezTo>
                  <a:cubicBezTo>
                    <a:pt x="12" y="16"/>
                    <a:pt x="14" y="16"/>
                    <a:pt x="14" y="20"/>
                  </a:cubicBezTo>
                  <a:cubicBezTo>
                    <a:pt x="14" y="26"/>
                    <a:pt x="13" y="30"/>
                    <a:pt x="9" y="30"/>
                  </a:cubicBezTo>
                  <a:cubicBezTo>
                    <a:pt x="8" y="30"/>
                    <a:pt x="7" y="29"/>
                    <a:pt x="7" y="28"/>
                  </a:cubicBezTo>
                  <a:cubicBezTo>
                    <a:pt x="6" y="26"/>
                    <a:pt x="6" y="24"/>
                    <a:pt x="6" y="22"/>
                  </a:cubicBezTo>
                  <a:cubicBezTo>
                    <a:pt x="5" y="21"/>
                    <a:pt x="3" y="21"/>
                    <a:pt x="2" y="18"/>
                  </a:cubicBezTo>
                  <a:cubicBezTo>
                    <a:pt x="1" y="17"/>
                    <a:pt x="1" y="17"/>
                    <a:pt x="0" y="15"/>
                  </a:cubicBezTo>
                  <a:cubicBezTo>
                    <a:pt x="0" y="13"/>
                    <a:pt x="1" y="1"/>
                    <a:pt x="4" y="1"/>
                  </a:cubicBezTo>
                  <a:close/>
                </a:path>
              </a:pathLst>
            </a:custGeom>
            <a:solidFill>
              <a:srgbClr val="DFDFE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59" name="Freeform 1682"/>
            <p:cNvSpPr>
              <a:spLocks/>
            </p:cNvSpPr>
            <p:nvPr/>
          </p:nvSpPr>
          <p:spPr bwMode="auto">
            <a:xfrm>
              <a:off x="1906742" y="3276360"/>
              <a:ext cx="125424" cy="101785"/>
            </a:xfrm>
            <a:custGeom>
              <a:avLst/>
              <a:gdLst>
                <a:gd name="T0" fmla="*/ 2147483647 w 28"/>
                <a:gd name="T1" fmla="*/ 2147483647 h 23"/>
                <a:gd name="T2" fmla="*/ 2147483647 w 28"/>
                <a:gd name="T3" fmla="*/ 2147483647 h 23"/>
                <a:gd name="T4" fmla="*/ 2147483647 w 28"/>
                <a:gd name="T5" fmla="*/ 2147483647 h 23"/>
                <a:gd name="T6" fmla="*/ 2147483647 w 28"/>
                <a:gd name="T7" fmla="*/ 2147483647 h 23"/>
                <a:gd name="T8" fmla="*/ 0 w 28"/>
                <a:gd name="T9" fmla="*/ 2147483647 h 23"/>
                <a:gd name="T10" fmla="*/ 2147483647 w 28"/>
                <a:gd name="T11" fmla="*/ 2147483647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3"/>
                <a:gd name="T20" fmla="*/ 28 w 28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3">
                  <a:moveTo>
                    <a:pt x="12" y="12"/>
                  </a:moveTo>
                  <a:cubicBezTo>
                    <a:pt x="14" y="11"/>
                    <a:pt x="16" y="0"/>
                    <a:pt x="21" y="2"/>
                  </a:cubicBezTo>
                  <a:cubicBezTo>
                    <a:pt x="28" y="5"/>
                    <a:pt x="26" y="15"/>
                    <a:pt x="26" y="17"/>
                  </a:cubicBezTo>
                  <a:cubicBezTo>
                    <a:pt x="24" y="20"/>
                    <a:pt x="19" y="23"/>
                    <a:pt x="14" y="23"/>
                  </a:cubicBezTo>
                  <a:cubicBezTo>
                    <a:pt x="9" y="23"/>
                    <a:pt x="0" y="21"/>
                    <a:pt x="0" y="15"/>
                  </a:cubicBezTo>
                  <a:cubicBezTo>
                    <a:pt x="0" y="9"/>
                    <a:pt x="11" y="13"/>
                    <a:pt x="12" y="1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60" name="Freeform 1683"/>
            <p:cNvSpPr>
              <a:spLocks/>
            </p:cNvSpPr>
            <p:nvPr/>
          </p:nvSpPr>
          <p:spPr bwMode="auto">
            <a:xfrm>
              <a:off x="2578664" y="3435639"/>
              <a:ext cx="152300" cy="92934"/>
            </a:xfrm>
            <a:custGeom>
              <a:avLst/>
              <a:gdLst>
                <a:gd name="T0" fmla="*/ 2147483647 w 34"/>
                <a:gd name="T1" fmla="*/ 2147483647 h 21"/>
                <a:gd name="T2" fmla="*/ 2147483647 w 34"/>
                <a:gd name="T3" fmla="*/ 2147483647 h 21"/>
                <a:gd name="T4" fmla="*/ 2147483647 w 34"/>
                <a:gd name="T5" fmla="*/ 2147483647 h 21"/>
                <a:gd name="T6" fmla="*/ 2147483647 w 34"/>
                <a:gd name="T7" fmla="*/ 2147483647 h 21"/>
                <a:gd name="T8" fmla="*/ 2147483647 w 34"/>
                <a:gd name="T9" fmla="*/ 2147483647 h 21"/>
                <a:gd name="T10" fmla="*/ 2147483647 w 34"/>
                <a:gd name="T11" fmla="*/ 2147483647 h 21"/>
                <a:gd name="T12" fmla="*/ 0 w 34"/>
                <a:gd name="T13" fmla="*/ 2147483647 h 21"/>
                <a:gd name="T14" fmla="*/ 2147483647 w 34"/>
                <a:gd name="T15" fmla="*/ 2147483647 h 21"/>
                <a:gd name="T16" fmla="*/ 2147483647 w 34"/>
                <a:gd name="T17" fmla="*/ 2147483647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21"/>
                <a:gd name="T29" fmla="*/ 34 w 34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21">
                  <a:moveTo>
                    <a:pt x="15" y="7"/>
                  </a:moveTo>
                  <a:cubicBezTo>
                    <a:pt x="16" y="8"/>
                    <a:pt x="18" y="9"/>
                    <a:pt x="20" y="9"/>
                  </a:cubicBezTo>
                  <a:cubicBezTo>
                    <a:pt x="24" y="10"/>
                    <a:pt x="28" y="9"/>
                    <a:pt x="31" y="11"/>
                  </a:cubicBezTo>
                  <a:cubicBezTo>
                    <a:pt x="33" y="12"/>
                    <a:pt x="34" y="12"/>
                    <a:pt x="33" y="15"/>
                  </a:cubicBezTo>
                  <a:cubicBezTo>
                    <a:pt x="33" y="18"/>
                    <a:pt x="30" y="18"/>
                    <a:pt x="27" y="20"/>
                  </a:cubicBezTo>
                  <a:cubicBezTo>
                    <a:pt x="24" y="21"/>
                    <a:pt x="21" y="21"/>
                    <a:pt x="16" y="21"/>
                  </a:cubicBezTo>
                  <a:cubicBezTo>
                    <a:pt x="7" y="21"/>
                    <a:pt x="0" y="11"/>
                    <a:pt x="0" y="6"/>
                  </a:cubicBezTo>
                  <a:cubicBezTo>
                    <a:pt x="0" y="0"/>
                    <a:pt x="4" y="4"/>
                    <a:pt x="9" y="5"/>
                  </a:cubicBezTo>
                  <a:cubicBezTo>
                    <a:pt x="12" y="6"/>
                    <a:pt x="13" y="6"/>
                    <a:pt x="15" y="7"/>
                  </a:cubicBezTo>
                  <a:close/>
                </a:path>
              </a:pathLst>
            </a:custGeom>
            <a:solidFill>
              <a:srgbClr val="74676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61" name="Freeform 1684"/>
            <p:cNvSpPr>
              <a:spLocks/>
            </p:cNvSpPr>
            <p:nvPr/>
          </p:nvSpPr>
          <p:spPr bwMode="auto">
            <a:xfrm>
              <a:off x="1821638" y="3944567"/>
              <a:ext cx="71671" cy="115062"/>
            </a:xfrm>
            <a:custGeom>
              <a:avLst/>
              <a:gdLst>
                <a:gd name="T0" fmla="*/ 2147483647 w 16"/>
                <a:gd name="T1" fmla="*/ 0 h 26"/>
                <a:gd name="T2" fmla="*/ 2147483647 w 16"/>
                <a:gd name="T3" fmla="*/ 2147483647 h 26"/>
                <a:gd name="T4" fmla="*/ 2147483647 w 16"/>
                <a:gd name="T5" fmla="*/ 2147483647 h 26"/>
                <a:gd name="T6" fmla="*/ 2147483647 w 16"/>
                <a:gd name="T7" fmla="*/ 2147483647 h 26"/>
                <a:gd name="T8" fmla="*/ 0 w 16"/>
                <a:gd name="T9" fmla="*/ 2147483647 h 26"/>
                <a:gd name="T10" fmla="*/ 2147483647 w 16"/>
                <a:gd name="T11" fmla="*/ 2147483647 h 26"/>
                <a:gd name="T12" fmla="*/ 2147483647 w 16"/>
                <a:gd name="T13" fmla="*/ 2147483647 h 26"/>
                <a:gd name="T14" fmla="*/ 2147483647 w 16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26"/>
                <a:gd name="T26" fmla="*/ 16 w 16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26">
                  <a:moveTo>
                    <a:pt x="12" y="0"/>
                  </a:moveTo>
                  <a:cubicBezTo>
                    <a:pt x="13" y="0"/>
                    <a:pt x="15" y="2"/>
                    <a:pt x="15" y="5"/>
                  </a:cubicBezTo>
                  <a:cubicBezTo>
                    <a:pt x="16" y="7"/>
                    <a:pt x="15" y="10"/>
                    <a:pt x="14" y="13"/>
                  </a:cubicBezTo>
                  <a:cubicBezTo>
                    <a:pt x="12" y="20"/>
                    <a:pt x="8" y="24"/>
                    <a:pt x="7" y="24"/>
                  </a:cubicBezTo>
                  <a:cubicBezTo>
                    <a:pt x="5" y="25"/>
                    <a:pt x="2" y="26"/>
                    <a:pt x="0" y="22"/>
                  </a:cubicBezTo>
                  <a:cubicBezTo>
                    <a:pt x="0" y="20"/>
                    <a:pt x="2" y="16"/>
                    <a:pt x="2" y="13"/>
                  </a:cubicBezTo>
                  <a:cubicBezTo>
                    <a:pt x="2" y="9"/>
                    <a:pt x="4" y="4"/>
                    <a:pt x="6" y="1"/>
                  </a:cubicBezTo>
                  <a:cubicBezTo>
                    <a:pt x="8" y="0"/>
                    <a:pt x="11" y="0"/>
                    <a:pt x="12" y="0"/>
                  </a:cubicBezTo>
                  <a:close/>
                </a:path>
              </a:pathLst>
            </a:custGeom>
            <a:solidFill>
              <a:srgbClr val="74676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62" name="Freeform 1685"/>
            <p:cNvSpPr>
              <a:spLocks/>
            </p:cNvSpPr>
            <p:nvPr/>
          </p:nvSpPr>
          <p:spPr bwMode="auto">
            <a:xfrm>
              <a:off x="2193426" y="4267629"/>
              <a:ext cx="40314" cy="30978"/>
            </a:xfrm>
            <a:custGeom>
              <a:avLst/>
              <a:gdLst>
                <a:gd name="T0" fmla="*/ 2147483647 w 9"/>
                <a:gd name="T1" fmla="*/ 0 h 7"/>
                <a:gd name="T2" fmla="*/ 2147483647 w 9"/>
                <a:gd name="T3" fmla="*/ 2147483647 h 7"/>
                <a:gd name="T4" fmla="*/ 2147483647 w 9"/>
                <a:gd name="T5" fmla="*/ 2147483647 h 7"/>
                <a:gd name="T6" fmla="*/ 0 w 9"/>
                <a:gd name="T7" fmla="*/ 2147483647 h 7"/>
                <a:gd name="T8" fmla="*/ 2147483647 w 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7"/>
                <a:gd name="T17" fmla="*/ 9 w 9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7">
                  <a:moveTo>
                    <a:pt x="5" y="0"/>
                  </a:moveTo>
                  <a:cubicBezTo>
                    <a:pt x="9" y="0"/>
                    <a:pt x="9" y="1"/>
                    <a:pt x="9" y="3"/>
                  </a:cubicBezTo>
                  <a:cubicBezTo>
                    <a:pt x="9" y="4"/>
                    <a:pt x="8" y="6"/>
                    <a:pt x="5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5" y="0"/>
                  </a:cubicBezTo>
                  <a:close/>
                </a:path>
              </a:pathLst>
            </a:custGeom>
            <a:solidFill>
              <a:srgbClr val="74676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63" name="Freeform 1686"/>
            <p:cNvSpPr>
              <a:spLocks/>
            </p:cNvSpPr>
            <p:nvPr/>
          </p:nvSpPr>
          <p:spPr bwMode="auto">
            <a:xfrm>
              <a:off x="2269576" y="4285328"/>
              <a:ext cx="44794" cy="123913"/>
            </a:xfrm>
            <a:custGeom>
              <a:avLst/>
              <a:gdLst>
                <a:gd name="T0" fmla="*/ 2147483647 w 10"/>
                <a:gd name="T1" fmla="*/ 2147483647 h 28"/>
                <a:gd name="T2" fmla="*/ 2147483647 w 10"/>
                <a:gd name="T3" fmla="*/ 2147483647 h 28"/>
                <a:gd name="T4" fmla="*/ 2147483647 w 10"/>
                <a:gd name="T5" fmla="*/ 2147483647 h 28"/>
                <a:gd name="T6" fmla="*/ 2147483647 w 10"/>
                <a:gd name="T7" fmla="*/ 2147483647 h 28"/>
                <a:gd name="T8" fmla="*/ 2147483647 w 10"/>
                <a:gd name="T9" fmla="*/ 2147483647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28"/>
                <a:gd name="T17" fmla="*/ 10 w 10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28">
                  <a:moveTo>
                    <a:pt x="8" y="3"/>
                  </a:moveTo>
                  <a:cubicBezTo>
                    <a:pt x="10" y="5"/>
                    <a:pt x="8" y="7"/>
                    <a:pt x="8" y="15"/>
                  </a:cubicBezTo>
                  <a:cubicBezTo>
                    <a:pt x="9" y="23"/>
                    <a:pt x="7" y="28"/>
                    <a:pt x="4" y="27"/>
                  </a:cubicBezTo>
                  <a:cubicBezTo>
                    <a:pt x="2" y="26"/>
                    <a:pt x="2" y="26"/>
                    <a:pt x="1" y="16"/>
                  </a:cubicBezTo>
                  <a:cubicBezTo>
                    <a:pt x="0" y="7"/>
                    <a:pt x="5" y="0"/>
                    <a:pt x="8" y="3"/>
                  </a:cubicBezTo>
                  <a:close/>
                </a:path>
              </a:pathLst>
            </a:custGeom>
            <a:solidFill>
              <a:srgbClr val="74676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64" name="Freeform 1687"/>
            <p:cNvSpPr>
              <a:spLocks/>
            </p:cNvSpPr>
            <p:nvPr/>
          </p:nvSpPr>
          <p:spPr bwMode="auto">
            <a:xfrm>
              <a:off x="2238228" y="4851826"/>
              <a:ext cx="53753" cy="61957"/>
            </a:xfrm>
            <a:custGeom>
              <a:avLst/>
              <a:gdLst>
                <a:gd name="T0" fmla="*/ 2147483647 w 12"/>
                <a:gd name="T1" fmla="*/ 0 h 14"/>
                <a:gd name="T2" fmla="*/ 2147483647 w 12"/>
                <a:gd name="T3" fmla="*/ 2147483647 h 14"/>
                <a:gd name="T4" fmla="*/ 2147483647 w 12"/>
                <a:gd name="T5" fmla="*/ 2147483647 h 14"/>
                <a:gd name="T6" fmla="*/ 0 w 12"/>
                <a:gd name="T7" fmla="*/ 2147483647 h 14"/>
                <a:gd name="T8" fmla="*/ 2147483647 w 1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4"/>
                <a:gd name="T17" fmla="*/ 12 w 1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4">
                  <a:moveTo>
                    <a:pt x="7" y="0"/>
                  </a:moveTo>
                  <a:cubicBezTo>
                    <a:pt x="9" y="0"/>
                    <a:pt x="12" y="2"/>
                    <a:pt x="12" y="6"/>
                  </a:cubicBezTo>
                  <a:cubicBezTo>
                    <a:pt x="12" y="10"/>
                    <a:pt x="9" y="14"/>
                    <a:pt x="6" y="14"/>
                  </a:cubicBezTo>
                  <a:cubicBezTo>
                    <a:pt x="4" y="14"/>
                    <a:pt x="0" y="11"/>
                    <a:pt x="0" y="7"/>
                  </a:cubicBezTo>
                  <a:cubicBezTo>
                    <a:pt x="0" y="3"/>
                    <a:pt x="4" y="0"/>
                    <a:pt x="7" y="0"/>
                  </a:cubicBezTo>
                  <a:close/>
                </a:path>
              </a:pathLst>
            </a:custGeom>
            <a:solidFill>
              <a:srgbClr val="74676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65" name="Freeform 1688"/>
            <p:cNvSpPr>
              <a:spLocks/>
            </p:cNvSpPr>
            <p:nvPr/>
          </p:nvSpPr>
          <p:spPr bwMode="auto">
            <a:xfrm>
              <a:off x="2713039" y="5281061"/>
              <a:ext cx="62712" cy="48681"/>
            </a:xfrm>
            <a:custGeom>
              <a:avLst/>
              <a:gdLst>
                <a:gd name="T0" fmla="*/ 2147483647 w 14"/>
                <a:gd name="T1" fmla="*/ 0 h 11"/>
                <a:gd name="T2" fmla="*/ 2147483647 w 14"/>
                <a:gd name="T3" fmla="*/ 2147483647 h 11"/>
                <a:gd name="T4" fmla="*/ 2147483647 w 14"/>
                <a:gd name="T5" fmla="*/ 2147483647 h 11"/>
                <a:gd name="T6" fmla="*/ 0 w 14"/>
                <a:gd name="T7" fmla="*/ 2147483647 h 11"/>
                <a:gd name="T8" fmla="*/ 2147483647 w 1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1"/>
                <a:gd name="T17" fmla="*/ 14 w 1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1">
                  <a:moveTo>
                    <a:pt x="8" y="0"/>
                  </a:moveTo>
                  <a:cubicBezTo>
                    <a:pt x="12" y="0"/>
                    <a:pt x="14" y="1"/>
                    <a:pt x="13" y="4"/>
                  </a:cubicBezTo>
                  <a:cubicBezTo>
                    <a:pt x="13" y="6"/>
                    <a:pt x="9" y="10"/>
                    <a:pt x="6" y="10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4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74676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66" name="Freeform 1689"/>
            <p:cNvSpPr>
              <a:spLocks/>
            </p:cNvSpPr>
            <p:nvPr/>
          </p:nvSpPr>
          <p:spPr bwMode="auto">
            <a:xfrm>
              <a:off x="1221395" y="4918169"/>
              <a:ext cx="71671" cy="172594"/>
            </a:xfrm>
            <a:custGeom>
              <a:avLst/>
              <a:gdLst>
                <a:gd name="T0" fmla="*/ 2147483647 w 16"/>
                <a:gd name="T1" fmla="*/ 2147483647 h 39"/>
                <a:gd name="T2" fmla="*/ 2147483647 w 16"/>
                <a:gd name="T3" fmla="*/ 2147483647 h 39"/>
                <a:gd name="T4" fmla="*/ 2147483647 w 16"/>
                <a:gd name="T5" fmla="*/ 2147483647 h 39"/>
                <a:gd name="T6" fmla="*/ 2147483647 w 16"/>
                <a:gd name="T7" fmla="*/ 2147483647 h 39"/>
                <a:gd name="T8" fmla="*/ 0 w 16"/>
                <a:gd name="T9" fmla="*/ 2147483647 h 39"/>
                <a:gd name="T10" fmla="*/ 2147483647 w 16"/>
                <a:gd name="T11" fmla="*/ 2147483647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9"/>
                <a:gd name="T20" fmla="*/ 16 w 16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9">
                  <a:moveTo>
                    <a:pt x="15" y="4"/>
                  </a:moveTo>
                  <a:cubicBezTo>
                    <a:pt x="16" y="6"/>
                    <a:pt x="16" y="10"/>
                    <a:pt x="15" y="12"/>
                  </a:cubicBezTo>
                  <a:cubicBezTo>
                    <a:pt x="14" y="15"/>
                    <a:pt x="12" y="17"/>
                    <a:pt x="12" y="21"/>
                  </a:cubicBezTo>
                  <a:cubicBezTo>
                    <a:pt x="10" y="31"/>
                    <a:pt x="9" y="39"/>
                    <a:pt x="6" y="39"/>
                  </a:cubicBezTo>
                  <a:cubicBezTo>
                    <a:pt x="3" y="39"/>
                    <a:pt x="0" y="37"/>
                    <a:pt x="0" y="25"/>
                  </a:cubicBezTo>
                  <a:cubicBezTo>
                    <a:pt x="0" y="13"/>
                    <a:pt x="11" y="0"/>
                    <a:pt x="15" y="4"/>
                  </a:cubicBezTo>
                  <a:close/>
                </a:path>
              </a:pathLst>
            </a:custGeom>
            <a:solidFill>
              <a:srgbClr val="74676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67" name="Freeform 1690"/>
            <p:cNvSpPr>
              <a:spLocks/>
            </p:cNvSpPr>
            <p:nvPr/>
          </p:nvSpPr>
          <p:spPr bwMode="auto">
            <a:xfrm>
              <a:off x="1817192" y="3842782"/>
              <a:ext cx="85109" cy="106211"/>
            </a:xfrm>
            <a:custGeom>
              <a:avLst/>
              <a:gdLst>
                <a:gd name="T0" fmla="*/ 2147483647 w 19"/>
                <a:gd name="T1" fmla="*/ 2147483647 h 24"/>
                <a:gd name="T2" fmla="*/ 2147483647 w 19"/>
                <a:gd name="T3" fmla="*/ 2147483647 h 24"/>
                <a:gd name="T4" fmla="*/ 2147483647 w 19"/>
                <a:gd name="T5" fmla="*/ 2147483647 h 24"/>
                <a:gd name="T6" fmla="*/ 2147483647 w 19"/>
                <a:gd name="T7" fmla="*/ 2147483647 h 24"/>
                <a:gd name="T8" fmla="*/ 2147483647 w 19"/>
                <a:gd name="T9" fmla="*/ 2147483647 h 24"/>
                <a:gd name="T10" fmla="*/ 2147483647 w 19"/>
                <a:gd name="T11" fmla="*/ 2147483647 h 24"/>
                <a:gd name="T12" fmla="*/ 2147483647 w 19"/>
                <a:gd name="T13" fmla="*/ 2147483647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24"/>
                <a:gd name="T23" fmla="*/ 19 w 19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24">
                  <a:moveTo>
                    <a:pt x="15" y="1"/>
                  </a:moveTo>
                  <a:cubicBezTo>
                    <a:pt x="17" y="1"/>
                    <a:pt x="19" y="2"/>
                    <a:pt x="19" y="6"/>
                  </a:cubicBezTo>
                  <a:cubicBezTo>
                    <a:pt x="18" y="8"/>
                    <a:pt x="16" y="13"/>
                    <a:pt x="13" y="17"/>
                  </a:cubicBezTo>
                  <a:cubicBezTo>
                    <a:pt x="10" y="21"/>
                    <a:pt x="5" y="24"/>
                    <a:pt x="3" y="23"/>
                  </a:cubicBezTo>
                  <a:cubicBezTo>
                    <a:pt x="0" y="22"/>
                    <a:pt x="3" y="13"/>
                    <a:pt x="5" y="10"/>
                  </a:cubicBezTo>
                  <a:cubicBezTo>
                    <a:pt x="7" y="8"/>
                    <a:pt x="8" y="4"/>
                    <a:pt x="11" y="2"/>
                  </a:cubicBezTo>
                  <a:cubicBezTo>
                    <a:pt x="13" y="0"/>
                    <a:pt x="14" y="1"/>
                    <a:pt x="15" y="1"/>
                  </a:cubicBezTo>
                  <a:close/>
                </a:path>
              </a:pathLst>
            </a:custGeom>
            <a:solidFill>
              <a:srgbClr val="74676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68" name="Freeform 1691"/>
            <p:cNvSpPr>
              <a:spLocks/>
            </p:cNvSpPr>
            <p:nvPr/>
          </p:nvSpPr>
          <p:spPr bwMode="auto">
            <a:xfrm>
              <a:off x="2502505" y="5480205"/>
              <a:ext cx="71671" cy="97360"/>
            </a:xfrm>
            <a:custGeom>
              <a:avLst/>
              <a:gdLst>
                <a:gd name="T0" fmla="*/ 2147483647 w 16"/>
                <a:gd name="T1" fmla="*/ 0 h 22"/>
                <a:gd name="T2" fmla="*/ 2147483647 w 16"/>
                <a:gd name="T3" fmla="*/ 2147483647 h 22"/>
                <a:gd name="T4" fmla="*/ 2147483647 w 16"/>
                <a:gd name="T5" fmla="*/ 2147483647 h 22"/>
                <a:gd name="T6" fmla="*/ 2147483647 w 16"/>
                <a:gd name="T7" fmla="*/ 2147483647 h 22"/>
                <a:gd name="T8" fmla="*/ 2147483647 w 16"/>
                <a:gd name="T9" fmla="*/ 2147483647 h 22"/>
                <a:gd name="T10" fmla="*/ 2147483647 w 16"/>
                <a:gd name="T11" fmla="*/ 2147483647 h 22"/>
                <a:gd name="T12" fmla="*/ 2147483647 w 16"/>
                <a:gd name="T13" fmla="*/ 2147483647 h 22"/>
                <a:gd name="T14" fmla="*/ 2147483647 w 16"/>
                <a:gd name="T15" fmla="*/ 2147483647 h 22"/>
                <a:gd name="T16" fmla="*/ 2147483647 w 16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22"/>
                <a:gd name="T29" fmla="*/ 16 w 16"/>
                <a:gd name="T30" fmla="*/ 22 h 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22">
                  <a:moveTo>
                    <a:pt x="11" y="0"/>
                  </a:moveTo>
                  <a:cubicBezTo>
                    <a:pt x="14" y="0"/>
                    <a:pt x="16" y="2"/>
                    <a:pt x="16" y="6"/>
                  </a:cubicBezTo>
                  <a:cubicBezTo>
                    <a:pt x="16" y="8"/>
                    <a:pt x="15" y="10"/>
                    <a:pt x="13" y="11"/>
                  </a:cubicBezTo>
                  <a:cubicBezTo>
                    <a:pt x="12" y="12"/>
                    <a:pt x="12" y="14"/>
                    <a:pt x="11" y="15"/>
                  </a:cubicBezTo>
                  <a:cubicBezTo>
                    <a:pt x="11" y="15"/>
                    <a:pt x="9" y="16"/>
                    <a:pt x="8" y="17"/>
                  </a:cubicBezTo>
                  <a:cubicBezTo>
                    <a:pt x="7" y="18"/>
                    <a:pt x="7" y="20"/>
                    <a:pt x="6" y="21"/>
                  </a:cubicBezTo>
                  <a:cubicBezTo>
                    <a:pt x="5" y="22"/>
                    <a:pt x="3" y="22"/>
                    <a:pt x="2" y="21"/>
                  </a:cubicBezTo>
                  <a:cubicBezTo>
                    <a:pt x="0" y="21"/>
                    <a:pt x="0" y="11"/>
                    <a:pt x="6" y="8"/>
                  </a:cubicBezTo>
                  <a:cubicBezTo>
                    <a:pt x="6" y="2"/>
                    <a:pt x="9" y="0"/>
                    <a:pt x="11" y="0"/>
                  </a:cubicBezTo>
                  <a:close/>
                </a:path>
              </a:pathLst>
            </a:custGeom>
            <a:solidFill>
              <a:srgbClr val="74676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69" name="Rectangle 1692"/>
            <p:cNvSpPr>
              <a:spLocks noChangeArrowheads="1"/>
            </p:cNvSpPr>
            <p:nvPr/>
          </p:nvSpPr>
          <p:spPr bwMode="auto">
            <a:xfrm>
              <a:off x="2681682" y="5329739"/>
              <a:ext cx="219434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Кулюшевское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70" name="Line 1693"/>
            <p:cNvSpPr>
              <a:spLocks noChangeShapeType="1"/>
            </p:cNvSpPr>
            <p:nvPr/>
          </p:nvSpPr>
          <p:spPr bwMode="auto">
            <a:xfrm flipH="1">
              <a:off x="1978413" y="3099307"/>
              <a:ext cx="4479" cy="22127"/>
            </a:xfrm>
            <a:prstGeom prst="line">
              <a:avLst/>
            </a:prstGeom>
            <a:noFill/>
            <a:ln w="0">
              <a:solidFill>
                <a:srgbClr val="2E2C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71" name="Rectangle 1694"/>
            <p:cNvSpPr>
              <a:spLocks noChangeArrowheads="1"/>
            </p:cNvSpPr>
            <p:nvPr/>
          </p:nvSpPr>
          <p:spPr bwMode="auto">
            <a:xfrm>
              <a:off x="2601054" y="3422362"/>
              <a:ext cx="151383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Сосновс-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72" name="Rectangle 1695"/>
            <p:cNvSpPr>
              <a:spLocks noChangeArrowheads="1"/>
            </p:cNvSpPr>
            <p:nvPr/>
          </p:nvSpPr>
          <p:spPr bwMode="auto">
            <a:xfrm>
              <a:off x="2601053" y="3435639"/>
              <a:ext cx="119439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        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73" name="Line 1696"/>
            <p:cNvSpPr>
              <a:spLocks noChangeShapeType="1"/>
            </p:cNvSpPr>
            <p:nvPr/>
          </p:nvSpPr>
          <p:spPr bwMode="auto">
            <a:xfrm>
              <a:off x="1861948" y="3931291"/>
              <a:ext cx="0" cy="17702"/>
            </a:xfrm>
            <a:prstGeom prst="line">
              <a:avLst/>
            </a:prstGeom>
            <a:noFill/>
            <a:ln w="0">
              <a:solidFill>
                <a:srgbClr val="2E2C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74" name="Rectangle 1697"/>
            <p:cNvSpPr>
              <a:spLocks noChangeArrowheads="1"/>
            </p:cNvSpPr>
            <p:nvPr/>
          </p:nvSpPr>
          <p:spPr bwMode="auto">
            <a:xfrm>
              <a:off x="2730957" y="2873604"/>
              <a:ext cx="74997" cy="26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200">
                  <a:solidFill>
                    <a:srgbClr val="2E2C2C"/>
                  </a:solidFill>
                  <a:latin typeface="Europe" pitchFamily="50" charset="-52"/>
                </a:rPr>
                <a:t>Южно-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75" name="Rectangle 1698"/>
            <p:cNvSpPr>
              <a:spLocks noChangeArrowheads="1"/>
            </p:cNvSpPr>
            <p:nvPr/>
          </p:nvSpPr>
          <p:spPr bwMode="auto">
            <a:xfrm>
              <a:off x="2730957" y="2886881"/>
              <a:ext cx="106940" cy="26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200">
                  <a:solidFill>
                    <a:srgbClr val="2E2C2C"/>
                  </a:solidFill>
                  <a:latin typeface="Europe" pitchFamily="50" charset="-52"/>
                </a:rPr>
                <a:t>Смольни-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76" name="Rectangle 1699"/>
            <p:cNvSpPr>
              <a:spLocks noChangeArrowheads="1"/>
            </p:cNvSpPr>
            <p:nvPr/>
          </p:nvSpPr>
          <p:spPr bwMode="auto">
            <a:xfrm>
              <a:off x="2730959" y="2904583"/>
              <a:ext cx="84719" cy="26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200">
                  <a:solidFill>
                    <a:srgbClr val="2E2C2C"/>
                  </a:solidFill>
                  <a:latin typeface="Europe" pitchFamily="50" charset="-52"/>
                </a:rPr>
                <a:t>ковское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77" name="Rectangle 1700"/>
            <p:cNvSpPr>
              <a:spLocks noChangeArrowheads="1"/>
            </p:cNvSpPr>
            <p:nvPr/>
          </p:nvSpPr>
          <p:spPr bwMode="auto">
            <a:xfrm>
              <a:off x="2601053" y="2944411"/>
              <a:ext cx="166659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Ирымское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78" name="Freeform 1701"/>
            <p:cNvSpPr>
              <a:spLocks/>
            </p:cNvSpPr>
            <p:nvPr/>
          </p:nvSpPr>
          <p:spPr bwMode="auto">
            <a:xfrm>
              <a:off x="1776877" y="2612540"/>
              <a:ext cx="98547" cy="84083"/>
            </a:xfrm>
            <a:custGeom>
              <a:avLst/>
              <a:gdLst>
                <a:gd name="T0" fmla="*/ 2147483647 w 22"/>
                <a:gd name="T1" fmla="*/ 2147483647 h 19"/>
                <a:gd name="T2" fmla="*/ 2147483647 w 22"/>
                <a:gd name="T3" fmla="*/ 2147483647 h 19"/>
                <a:gd name="T4" fmla="*/ 2147483647 w 22"/>
                <a:gd name="T5" fmla="*/ 2147483647 h 19"/>
                <a:gd name="T6" fmla="*/ 2147483647 w 22"/>
                <a:gd name="T7" fmla="*/ 2147483647 h 19"/>
                <a:gd name="T8" fmla="*/ 2147483647 w 22"/>
                <a:gd name="T9" fmla="*/ 2147483647 h 19"/>
                <a:gd name="T10" fmla="*/ 2147483647 w 22"/>
                <a:gd name="T11" fmla="*/ 2147483647 h 19"/>
                <a:gd name="T12" fmla="*/ 2147483647 w 22"/>
                <a:gd name="T13" fmla="*/ 2147483647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9"/>
                <a:gd name="T23" fmla="*/ 22 w 22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9">
                  <a:moveTo>
                    <a:pt x="11" y="3"/>
                  </a:moveTo>
                  <a:cubicBezTo>
                    <a:pt x="15" y="3"/>
                    <a:pt x="16" y="0"/>
                    <a:pt x="18" y="2"/>
                  </a:cubicBezTo>
                  <a:cubicBezTo>
                    <a:pt x="22" y="4"/>
                    <a:pt x="19" y="9"/>
                    <a:pt x="16" y="13"/>
                  </a:cubicBezTo>
                  <a:cubicBezTo>
                    <a:pt x="16" y="13"/>
                    <a:pt x="16" y="15"/>
                    <a:pt x="15" y="16"/>
                  </a:cubicBezTo>
                  <a:cubicBezTo>
                    <a:pt x="14" y="18"/>
                    <a:pt x="13" y="18"/>
                    <a:pt x="12" y="18"/>
                  </a:cubicBezTo>
                  <a:cubicBezTo>
                    <a:pt x="8" y="19"/>
                    <a:pt x="6" y="19"/>
                    <a:pt x="3" y="12"/>
                  </a:cubicBezTo>
                  <a:cubicBezTo>
                    <a:pt x="0" y="4"/>
                    <a:pt x="7" y="3"/>
                    <a:pt x="11" y="3"/>
                  </a:cubicBezTo>
                  <a:close/>
                </a:path>
              </a:pathLst>
            </a:custGeom>
            <a:solidFill>
              <a:srgbClr val="74676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79" name="Rectangle 1702"/>
            <p:cNvSpPr>
              <a:spLocks noChangeArrowheads="1"/>
            </p:cNvSpPr>
            <p:nvPr/>
          </p:nvSpPr>
          <p:spPr bwMode="auto">
            <a:xfrm>
              <a:off x="2842942" y="1988510"/>
              <a:ext cx="199991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 dirty="0" err="1">
                  <a:solidFill>
                    <a:srgbClr val="2E2C2C"/>
                  </a:solidFill>
                  <a:latin typeface="Europe" pitchFamily="50" charset="-52"/>
                </a:rPr>
                <a:t>Кулигинское</a:t>
              </a:r>
              <a:endParaRPr lang="ru-RU" altLang="ru-RU" sz="1800" dirty="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80" name="Rectangle 1703"/>
            <p:cNvSpPr>
              <a:spLocks noChangeArrowheads="1"/>
            </p:cNvSpPr>
            <p:nvPr/>
          </p:nvSpPr>
          <p:spPr bwMode="auto">
            <a:xfrm>
              <a:off x="2412917" y="2488589"/>
              <a:ext cx="115273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Чубой-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81" name="Rectangle 1704"/>
            <p:cNvSpPr>
              <a:spLocks noChangeArrowheads="1"/>
            </p:cNvSpPr>
            <p:nvPr/>
          </p:nvSpPr>
          <p:spPr bwMode="auto">
            <a:xfrm>
              <a:off x="2412917" y="2515142"/>
              <a:ext cx="70831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82" name="Rectangle 1705"/>
            <p:cNvSpPr>
              <a:spLocks noChangeArrowheads="1"/>
            </p:cNvSpPr>
            <p:nvPr/>
          </p:nvSpPr>
          <p:spPr bwMode="auto">
            <a:xfrm>
              <a:off x="2739915" y="2740840"/>
              <a:ext cx="159716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Смольни-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83" name="Rectangle 1706"/>
            <p:cNvSpPr>
              <a:spLocks noChangeArrowheads="1"/>
            </p:cNvSpPr>
            <p:nvPr/>
          </p:nvSpPr>
          <p:spPr bwMode="auto">
            <a:xfrm>
              <a:off x="2753354" y="2776243"/>
              <a:ext cx="123606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ковское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84" name="Rectangle 1707"/>
            <p:cNvSpPr>
              <a:spLocks noChangeArrowheads="1"/>
            </p:cNvSpPr>
            <p:nvPr/>
          </p:nvSpPr>
          <p:spPr bwMode="auto">
            <a:xfrm>
              <a:off x="1863442" y="3830981"/>
              <a:ext cx="240268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Областновское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85" name="Rectangle 1708"/>
            <p:cNvSpPr>
              <a:spLocks noChangeArrowheads="1"/>
            </p:cNvSpPr>
            <p:nvPr/>
          </p:nvSpPr>
          <p:spPr bwMode="auto">
            <a:xfrm>
              <a:off x="2587615" y="5480205"/>
              <a:ext cx="208324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Пограничное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86" name="Freeform 1709"/>
            <p:cNvSpPr>
              <a:spLocks/>
            </p:cNvSpPr>
            <p:nvPr/>
          </p:nvSpPr>
          <p:spPr bwMode="auto">
            <a:xfrm>
              <a:off x="2807106" y="5099614"/>
              <a:ext cx="109000" cy="128338"/>
            </a:xfrm>
            <a:custGeom>
              <a:avLst/>
              <a:gdLst>
                <a:gd name="T0" fmla="*/ 2147483647 w 24"/>
                <a:gd name="T1" fmla="*/ 0 h 29"/>
                <a:gd name="T2" fmla="*/ 2147483647 w 24"/>
                <a:gd name="T3" fmla="*/ 2147483647 h 29"/>
                <a:gd name="T4" fmla="*/ 2147483647 w 24"/>
                <a:gd name="T5" fmla="*/ 2147483647 h 29"/>
                <a:gd name="T6" fmla="*/ 2147483647 w 24"/>
                <a:gd name="T7" fmla="*/ 2147483647 h 29"/>
                <a:gd name="T8" fmla="*/ 0 w 24"/>
                <a:gd name="T9" fmla="*/ 2147483647 h 29"/>
                <a:gd name="T10" fmla="*/ 2147483647 w 24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9"/>
                <a:gd name="T20" fmla="*/ 24 w 24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9">
                  <a:moveTo>
                    <a:pt x="14" y="0"/>
                  </a:moveTo>
                  <a:cubicBezTo>
                    <a:pt x="20" y="0"/>
                    <a:pt x="24" y="7"/>
                    <a:pt x="24" y="14"/>
                  </a:cubicBezTo>
                  <a:cubicBezTo>
                    <a:pt x="24" y="21"/>
                    <a:pt x="20" y="27"/>
                    <a:pt x="14" y="28"/>
                  </a:cubicBezTo>
                  <a:cubicBezTo>
                    <a:pt x="10" y="29"/>
                    <a:pt x="9" y="22"/>
                    <a:pt x="8" y="19"/>
                  </a:cubicBezTo>
                  <a:cubicBezTo>
                    <a:pt x="5" y="16"/>
                    <a:pt x="0" y="17"/>
                    <a:pt x="0" y="10"/>
                  </a:cubicBezTo>
                  <a:cubicBezTo>
                    <a:pt x="0" y="4"/>
                    <a:pt x="9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87" name="Rectangle 1710"/>
            <p:cNvSpPr>
              <a:spLocks noChangeArrowheads="1"/>
            </p:cNvSpPr>
            <p:nvPr/>
          </p:nvSpPr>
          <p:spPr bwMode="auto">
            <a:xfrm>
              <a:off x="2574178" y="5170422"/>
              <a:ext cx="259711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Новоселкинское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88" name="Oval 1711"/>
            <p:cNvSpPr>
              <a:spLocks noChangeArrowheads="1"/>
            </p:cNvSpPr>
            <p:nvPr/>
          </p:nvSpPr>
          <p:spPr bwMode="auto">
            <a:xfrm>
              <a:off x="2780268" y="4174691"/>
              <a:ext cx="26877" cy="39830"/>
            </a:xfrm>
            <a:prstGeom prst="ellipse">
              <a:avLst/>
            </a:prstGeom>
            <a:solidFill>
              <a:srgbClr val="2E2C2C"/>
            </a:solidFill>
            <a:ln w="0">
              <a:solidFill>
                <a:srgbClr val="2E2C2C"/>
              </a:solidFill>
              <a:round/>
              <a:headEnd/>
              <a:tailEnd/>
            </a:ln>
          </p:spPr>
          <p:txBody>
            <a:bodyPr lIns="85145" tIns="42576" rIns="85145" bIns="42576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763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763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763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763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909136" eaLnBrk="1" hangingPunct="1">
                <a:spcBef>
                  <a:spcPct val="0"/>
                </a:spcBef>
                <a:buFont typeface="Arial" charset="0"/>
                <a:buNone/>
              </a:pP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89" name="Rectangle 1712"/>
            <p:cNvSpPr>
              <a:spLocks noChangeArrowheads="1"/>
            </p:cNvSpPr>
            <p:nvPr/>
          </p:nvSpPr>
          <p:spPr bwMode="auto">
            <a:xfrm>
              <a:off x="2748873" y="4134863"/>
              <a:ext cx="237490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Забегаловское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90" name="Freeform 1713"/>
            <p:cNvSpPr>
              <a:spLocks/>
            </p:cNvSpPr>
            <p:nvPr/>
          </p:nvSpPr>
          <p:spPr bwMode="auto">
            <a:xfrm>
              <a:off x="2305449" y="3294024"/>
              <a:ext cx="116465" cy="92934"/>
            </a:xfrm>
            <a:custGeom>
              <a:avLst/>
              <a:gdLst>
                <a:gd name="T0" fmla="*/ 2147483647 w 26"/>
                <a:gd name="T1" fmla="*/ 0 h 21"/>
                <a:gd name="T2" fmla="*/ 2147483647 w 26"/>
                <a:gd name="T3" fmla="*/ 2147483647 h 21"/>
                <a:gd name="T4" fmla="*/ 2147483647 w 26"/>
                <a:gd name="T5" fmla="*/ 2147483647 h 21"/>
                <a:gd name="T6" fmla="*/ 2147483647 w 26"/>
                <a:gd name="T7" fmla="*/ 2147483647 h 21"/>
                <a:gd name="T8" fmla="*/ 2147483647 w 26"/>
                <a:gd name="T9" fmla="*/ 2147483647 h 21"/>
                <a:gd name="T10" fmla="*/ 2147483647 w 26"/>
                <a:gd name="T11" fmla="*/ 2147483647 h 21"/>
                <a:gd name="T12" fmla="*/ 2147483647 w 26"/>
                <a:gd name="T13" fmla="*/ 2147483647 h 21"/>
                <a:gd name="T14" fmla="*/ 0 w 26"/>
                <a:gd name="T15" fmla="*/ 2147483647 h 21"/>
                <a:gd name="T16" fmla="*/ 2147483647 w 26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1"/>
                <a:gd name="T29" fmla="*/ 26 w 26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1">
                  <a:moveTo>
                    <a:pt x="9" y="0"/>
                  </a:moveTo>
                  <a:cubicBezTo>
                    <a:pt x="12" y="0"/>
                    <a:pt x="13" y="4"/>
                    <a:pt x="15" y="6"/>
                  </a:cubicBezTo>
                  <a:cubicBezTo>
                    <a:pt x="16" y="9"/>
                    <a:pt x="16" y="9"/>
                    <a:pt x="21" y="11"/>
                  </a:cubicBezTo>
                  <a:cubicBezTo>
                    <a:pt x="24" y="11"/>
                    <a:pt x="26" y="12"/>
                    <a:pt x="26" y="15"/>
                  </a:cubicBezTo>
                  <a:cubicBezTo>
                    <a:pt x="26" y="16"/>
                    <a:pt x="25" y="18"/>
                    <a:pt x="22" y="20"/>
                  </a:cubicBezTo>
                  <a:cubicBezTo>
                    <a:pt x="19" y="21"/>
                    <a:pt x="15" y="19"/>
                    <a:pt x="12" y="20"/>
                  </a:cubicBezTo>
                  <a:cubicBezTo>
                    <a:pt x="10" y="20"/>
                    <a:pt x="8" y="21"/>
                    <a:pt x="6" y="21"/>
                  </a:cubicBezTo>
                  <a:cubicBezTo>
                    <a:pt x="1" y="21"/>
                    <a:pt x="0" y="20"/>
                    <a:pt x="0" y="14"/>
                  </a:cubicBezTo>
                  <a:cubicBezTo>
                    <a:pt x="0" y="7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91" name="Rectangle 1714"/>
            <p:cNvSpPr>
              <a:spLocks noChangeArrowheads="1"/>
            </p:cNvSpPr>
            <p:nvPr/>
          </p:nvSpPr>
          <p:spPr bwMode="auto">
            <a:xfrm>
              <a:off x="2627930" y="3147983"/>
              <a:ext cx="208324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Центральное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92" name="Freeform 1715"/>
            <p:cNvSpPr>
              <a:spLocks/>
            </p:cNvSpPr>
            <p:nvPr/>
          </p:nvSpPr>
          <p:spPr bwMode="auto">
            <a:xfrm>
              <a:off x="2636894" y="3227680"/>
              <a:ext cx="111986" cy="75233"/>
            </a:xfrm>
            <a:custGeom>
              <a:avLst/>
              <a:gdLst>
                <a:gd name="T0" fmla="*/ 2147483647 w 25"/>
                <a:gd name="T1" fmla="*/ 2147483647 h 17"/>
                <a:gd name="T2" fmla="*/ 2147483647 w 25"/>
                <a:gd name="T3" fmla="*/ 2147483647 h 17"/>
                <a:gd name="T4" fmla="*/ 2147483647 w 25"/>
                <a:gd name="T5" fmla="*/ 2147483647 h 17"/>
                <a:gd name="T6" fmla="*/ 2147483647 w 25"/>
                <a:gd name="T7" fmla="*/ 2147483647 h 17"/>
                <a:gd name="T8" fmla="*/ 2147483647 w 25"/>
                <a:gd name="T9" fmla="*/ 2147483647 h 17"/>
                <a:gd name="T10" fmla="*/ 0 w 25"/>
                <a:gd name="T11" fmla="*/ 2147483647 h 17"/>
                <a:gd name="T12" fmla="*/ 2147483647 w 25"/>
                <a:gd name="T13" fmla="*/ 2147483647 h 17"/>
                <a:gd name="T14" fmla="*/ 2147483647 w 25"/>
                <a:gd name="T15" fmla="*/ 2147483647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17"/>
                <a:gd name="T26" fmla="*/ 25 w 25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17">
                  <a:moveTo>
                    <a:pt x="15" y="6"/>
                  </a:moveTo>
                  <a:cubicBezTo>
                    <a:pt x="16" y="5"/>
                    <a:pt x="23" y="0"/>
                    <a:pt x="24" y="5"/>
                  </a:cubicBezTo>
                  <a:cubicBezTo>
                    <a:pt x="25" y="9"/>
                    <a:pt x="24" y="12"/>
                    <a:pt x="20" y="12"/>
                  </a:cubicBezTo>
                  <a:cubicBezTo>
                    <a:pt x="18" y="13"/>
                    <a:pt x="16" y="13"/>
                    <a:pt x="14" y="14"/>
                  </a:cubicBezTo>
                  <a:cubicBezTo>
                    <a:pt x="11" y="16"/>
                    <a:pt x="8" y="17"/>
                    <a:pt x="6" y="17"/>
                  </a:cubicBezTo>
                  <a:cubicBezTo>
                    <a:pt x="2" y="17"/>
                    <a:pt x="0" y="13"/>
                    <a:pt x="0" y="11"/>
                  </a:cubicBezTo>
                  <a:cubicBezTo>
                    <a:pt x="0" y="10"/>
                    <a:pt x="2" y="6"/>
                    <a:pt x="5" y="6"/>
                  </a:cubicBezTo>
                  <a:cubicBezTo>
                    <a:pt x="10" y="5"/>
                    <a:pt x="14" y="6"/>
                    <a:pt x="15" y="6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93" name="Line 1716"/>
            <p:cNvSpPr>
              <a:spLocks noChangeShapeType="1"/>
            </p:cNvSpPr>
            <p:nvPr/>
          </p:nvSpPr>
          <p:spPr bwMode="auto">
            <a:xfrm>
              <a:off x="2498027" y="3519760"/>
              <a:ext cx="40314" cy="8851"/>
            </a:xfrm>
            <a:prstGeom prst="line">
              <a:avLst/>
            </a:prstGeom>
            <a:noFill/>
            <a:ln w="0">
              <a:solidFill>
                <a:srgbClr val="2E2C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94" name="Rectangle 1717"/>
            <p:cNvSpPr>
              <a:spLocks noChangeArrowheads="1"/>
            </p:cNvSpPr>
            <p:nvPr/>
          </p:nvSpPr>
          <p:spPr bwMode="auto">
            <a:xfrm>
              <a:off x="2269576" y="3541850"/>
              <a:ext cx="81942" cy="26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200">
                  <a:solidFill>
                    <a:srgbClr val="2E2C2C"/>
                  </a:solidFill>
                  <a:latin typeface="Europe" pitchFamily="50" charset="-52"/>
                </a:rPr>
                <a:t>Якшур-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95" name="Line 1718"/>
            <p:cNvSpPr>
              <a:spLocks noChangeShapeType="1"/>
            </p:cNvSpPr>
            <p:nvPr/>
          </p:nvSpPr>
          <p:spPr bwMode="auto">
            <a:xfrm>
              <a:off x="2430873" y="2895731"/>
              <a:ext cx="40315" cy="22127"/>
            </a:xfrm>
            <a:prstGeom prst="line">
              <a:avLst/>
            </a:prstGeom>
            <a:noFill/>
            <a:ln w="0">
              <a:solidFill>
                <a:srgbClr val="2E2C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96" name="Freeform 1719"/>
            <p:cNvSpPr>
              <a:spLocks/>
            </p:cNvSpPr>
            <p:nvPr/>
          </p:nvSpPr>
          <p:spPr bwMode="auto">
            <a:xfrm>
              <a:off x="2453235" y="2802796"/>
              <a:ext cx="138862" cy="225699"/>
            </a:xfrm>
            <a:custGeom>
              <a:avLst/>
              <a:gdLst>
                <a:gd name="T0" fmla="*/ 0 w 31"/>
                <a:gd name="T1" fmla="*/ 0 h 51"/>
                <a:gd name="T2" fmla="*/ 2147483647 w 31"/>
                <a:gd name="T3" fmla="*/ 2147483647 h 51"/>
                <a:gd name="T4" fmla="*/ 2147483647 w 31"/>
                <a:gd name="T5" fmla="*/ 2147483647 h 51"/>
                <a:gd name="T6" fmla="*/ 2147483647 w 31"/>
                <a:gd name="T7" fmla="*/ 2147483647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51"/>
                <a:gd name="T14" fmla="*/ 31 w 31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51">
                  <a:moveTo>
                    <a:pt x="0" y="0"/>
                  </a:moveTo>
                  <a:lnTo>
                    <a:pt x="8" y="7"/>
                  </a:lnTo>
                  <a:lnTo>
                    <a:pt x="23" y="43"/>
                  </a:lnTo>
                  <a:lnTo>
                    <a:pt x="31" y="51"/>
                  </a:lnTo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97" name="Line 1720"/>
            <p:cNvSpPr>
              <a:spLocks noChangeShapeType="1"/>
            </p:cNvSpPr>
            <p:nvPr/>
          </p:nvSpPr>
          <p:spPr bwMode="auto">
            <a:xfrm>
              <a:off x="2291973" y="3055050"/>
              <a:ext cx="0" cy="30978"/>
            </a:xfrm>
            <a:prstGeom prst="line">
              <a:avLst/>
            </a:prstGeom>
            <a:noFill/>
            <a:ln w="0">
              <a:solidFill>
                <a:srgbClr val="2E2C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98" name="Freeform 1721"/>
            <p:cNvSpPr>
              <a:spLocks/>
            </p:cNvSpPr>
            <p:nvPr/>
          </p:nvSpPr>
          <p:spPr bwMode="auto">
            <a:xfrm>
              <a:off x="2498027" y="3453342"/>
              <a:ext cx="40314" cy="48680"/>
            </a:xfrm>
            <a:custGeom>
              <a:avLst/>
              <a:gdLst>
                <a:gd name="T0" fmla="*/ 2147483647 w 9"/>
                <a:gd name="T1" fmla="*/ 2147483647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0 w 9"/>
                <a:gd name="T7" fmla="*/ 2147483647 h 11"/>
                <a:gd name="T8" fmla="*/ 2147483647 w 9"/>
                <a:gd name="T9" fmla="*/ 2147483647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1"/>
                <a:gd name="T17" fmla="*/ 9 w 9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1">
                  <a:moveTo>
                    <a:pt x="4" y="1"/>
                  </a:moveTo>
                  <a:cubicBezTo>
                    <a:pt x="6" y="0"/>
                    <a:pt x="8" y="2"/>
                    <a:pt x="8" y="6"/>
                  </a:cubicBezTo>
                  <a:cubicBezTo>
                    <a:pt x="9" y="10"/>
                    <a:pt x="9" y="11"/>
                    <a:pt x="7" y="11"/>
                  </a:cubicBezTo>
                  <a:cubicBezTo>
                    <a:pt x="4" y="11"/>
                    <a:pt x="1" y="8"/>
                    <a:pt x="0" y="6"/>
                  </a:cubicBezTo>
                  <a:cubicBezTo>
                    <a:pt x="0" y="3"/>
                    <a:pt x="1" y="1"/>
                    <a:pt x="4" y="1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299" name="Rectangle 1722"/>
            <p:cNvSpPr>
              <a:spLocks noChangeArrowheads="1"/>
            </p:cNvSpPr>
            <p:nvPr/>
          </p:nvSpPr>
          <p:spPr bwMode="auto">
            <a:xfrm>
              <a:off x="2807102" y="3391384"/>
              <a:ext cx="170826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Быгинское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00" name="Freeform 1723"/>
            <p:cNvSpPr>
              <a:spLocks/>
            </p:cNvSpPr>
            <p:nvPr/>
          </p:nvSpPr>
          <p:spPr bwMode="auto">
            <a:xfrm>
              <a:off x="2314408" y="2971002"/>
              <a:ext cx="76151" cy="61957"/>
            </a:xfrm>
            <a:custGeom>
              <a:avLst/>
              <a:gdLst>
                <a:gd name="T0" fmla="*/ 2147483647 w 17"/>
                <a:gd name="T1" fmla="*/ 0 h 14"/>
                <a:gd name="T2" fmla="*/ 2147483647 w 17"/>
                <a:gd name="T3" fmla="*/ 2147483647 h 14"/>
                <a:gd name="T4" fmla="*/ 2147483647 w 17"/>
                <a:gd name="T5" fmla="*/ 2147483647 h 14"/>
                <a:gd name="T6" fmla="*/ 2147483647 w 17"/>
                <a:gd name="T7" fmla="*/ 2147483647 h 14"/>
                <a:gd name="T8" fmla="*/ 2147483647 w 17"/>
                <a:gd name="T9" fmla="*/ 2147483647 h 14"/>
                <a:gd name="T10" fmla="*/ 2147483647 w 17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4"/>
                <a:gd name="T20" fmla="*/ 17 w 17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4">
                  <a:moveTo>
                    <a:pt x="4" y="0"/>
                  </a:moveTo>
                  <a:cubicBezTo>
                    <a:pt x="8" y="1"/>
                    <a:pt x="15" y="6"/>
                    <a:pt x="15" y="7"/>
                  </a:cubicBezTo>
                  <a:cubicBezTo>
                    <a:pt x="16" y="8"/>
                    <a:pt x="17" y="14"/>
                    <a:pt x="13" y="14"/>
                  </a:cubicBezTo>
                  <a:cubicBezTo>
                    <a:pt x="10" y="14"/>
                    <a:pt x="9" y="11"/>
                    <a:pt x="7" y="9"/>
                  </a:cubicBezTo>
                  <a:cubicBezTo>
                    <a:pt x="6" y="8"/>
                    <a:pt x="6" y="8"/>
                    <a:pt x="5" y="7"/>
                  </a:cubicBezTo>
                  <a:cubicBezTo>
                    <a:pt x="3" y="6"/>
                    <a:pt x="0" y="0"/>
                    <a:pt x="4" y="0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01" name="Line 1724"/>
            <p:cNvSpPr>
              <a:spLocks noChangeShapeType="1"/>
            </p:cNvSpPr>
            <p:nvPr/>
          </p:nvSpPr>
          <p:spPr bwMode="auto">
            <a:xfrm>
              <a:off x="2448791" y="3758697"/>
              <a:ext cx="8959" cy="17702"/>
            </a:xfrm>
            <a:prstGeom prst="line">
              <a:avLst/>
            </a:prstGeom>
            <a:noFill/>
            <a:ln w="0">
              <a:solidFill>
                <a:srgbClr val="2E2C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02" name="Line 1725"/>
            <p:cNvSpPr>
              <a:spLocks noChangeShapeType="1"/>
            </p:cNvSpPr>
            <p:nvPr/>
          </p:nvSpPr>
          <p:spPr bwMode="auto">
            <a:xfrm flipH="1">
              <a:off x="3046009" y="5019956"/>
              <a:ext cx="31356" cy="53106"/>
            </a:xfrm>
            <a:prstGeom prst="line">
              <a:avLst/>
            </a:prstGeom>
            <a:noFill/>
            <a:ln w="0">
              <a:solidFill>
                <a:srgbClr val="2E2C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03" name="Freeform 1726"/>
            <p:cNvSpPr>
              <a:spLocks/>
            </p:cNvSpPr>
            <p:nvPr/>
          </p:nvSpPr>
          <p:spPr bwMode="auto">
            <a:xfrm>
              <a:off x="2780230" y="5254505"/>
              <a:ext cx="49274" cy="57532"/>
            </a:xfrm>
            <a:custGeom>
              <a:avLst/>
              <a:gdLst>
                <a:gd name="T0" fmla="*/ 2147483647 w 11"/>
                <a:gd name="T1" fmla="*/ 0 h 13"/>
                <a:gd name="T2" fmla="*/ 2147483647 w 11"/>
                <a:gd name="T3" fmla="*/ 2147483647 h 13"/>
                <a:gd name="T4" fmla="*/ 2147483647 w 11"/>
                <a:gd name="T5" fmla="*/ 2147483647 h 13"/>
                <a:gd name="T6" fmla="*/ 2147483647 w 11"/>
                <a:gd name="T7" fmla="*/ 2147483647 h 13"/>
                <a:gd name="T8" fmla="*/ 0 w 11"/>
                <a:gd name="T9" fmla="*/ 2147483647 h 13"/>
                <a:gd name="T10" fmla="*/ 2147483647 w 11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3"/>
                <a:gd name="T20" fmla="*/ 11 w 11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3">
                  <a:moveTo>
                    <a:pt x="4" y="0"/>
                  </a:moveTo>
                  <a:cubicBezTo>
                    <a:pt x="5" y="0"/>
                    <a:pt x="7" y="1"/>
                    <a:pt x="8" y="2"/>
                  </a:cubicBezTo>
                  <a:cubicBezTo>
                    <a:pt x="9" y="3"/>
                    <a:pt x="11" y="5"/>
                    <a:pt x="11" y="6"/>
                  </a:cubicBezTo>
                  <a:cubicBezTo>
                    <a:pt x="11" y="9"/>
                    <a:pt x="10" y="11"/>
                    <a:pt x="6" y="12"/>
                  </a:cubicBezTo>
                  <a:cubicBezTo>
                    <a:pt x="3" y="13"/>
                    <a:pt x="0" y="9"/>
                    <a:pt x="0" y="6"/>
                  </a:cubicBezTo>
                  <a:cubicBezTo>
                    <a:pt x="0" y="2"/>
                    <a:pt x="0" y="0"/>
                    <a:pt x="4" y="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04" name="Rectangle 1727"/>
            <p:cNvSpPr>
              <a:spLocks noChangeArrowheads="1"/>
            </p:cNvSpPr>
            <p:nvPr/>
          </p:nvSpPr>
          <p:spPr bwMode="auto">
            <a:xfrm>
              <a:off x="2807109" y="5298760"/>
              <a:ext cx="201381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Русиновское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05" name="Freeform 1728"/>
            <p:cNvSpPr>
              <a:spLocks/>
            </p:cNvSpPr>
            <p:nvPr/>
          </p:nvSpPr>
          <p:spPr bwMode="auto">
            <a:xfrm>
              <a:off x="2368161" y="3625933"/>
              <a:ext cx="98547" cy="141615"/>
            </a:xfrm>
            <a:custGeom>
              <a:avLst/>
              <a:gdLst>
                <a:gd name="T0" fmla="*/ 2147483647 w 22"/>
                <a:gd name="T1" fmla="*/ 0 h 32"/>
                <a:gd name="T2" fmla="*/ 2147483647 w 22"/>
                <a:gd name="T3" fmla="*/ 2147483647 h 32"/>
                <a:gd name="T4" fmla="*/ 2147483647 w 22"/>
                <a:gd name="T5" fmla="*/ 2147483647 h 32"/>
                <a:gd name="T6" fmla="*/ 2147483647 w 22"/>
                <a:gd name="T7" fmla="*/ 2147483647 h 32"/>
                <a:gd name="T8" fmla="*/ 0 w 22"/>
                <a:gd name="T9" fmla="*/ 2147483647 h 32"/>
                <a:gd name="T10" fmla="*/ 2147483647 w 2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32"/>
                <a:gd name="T20" fmla="*/ 22 w 2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32">
                  <a:moveTo>
                    <a:pt x="12" y="0"/>
                  </a:moveTo>
                  <a:cubicBezTo>
                    <a:pt x="17" y="0"/>
                    <a:pt x="18" y="6"/>
                    <a:pt x="18" y="15"/>
                  </a:cubicBezTo>
                  <a:cubicBezTo>
                    <a:pt x="17" y="18"/>
                    <a:pt x="20" y="20"/>
                    <a:pt x="21" y="22"/>
                  </a:cubicBezTo>
                  <a:cubicBezTo>
                    <a:pt x="22" y="27"/>
                    <a:pt x="22" y="31"/>
                    <a:pt x="19" y="31"/>
                  </a:cubicBezTo>
                  <a:cubicBezTo>
                    <a:pt x="14" y="32"/>
                    <a:pt x="0" y="25"/>
                    <a:pt x="0" y="16"/>
                  </a:cubicBezTo>
                  <a:cubicBezTo>
                    <a:pt x="0" y="7"/>
                    <a:pt x="7" y="0"/>
                    <a:pt x="12" y="0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06" name="Rectangle 1729"/>
            <p:cNvSpPr>
              <a:spLocks noChangeArrowheads="1"/>
            </p:cNvSpPr>
            <p:nvPr/>
          </p:nvSpPr>
          <p:spPr bwMode="auto">
            <a:xfrm>
              <a:off x="2614492" y="2285027"/>
              <a:ext cx="174992" cy="53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400">
                  <a:solidFill>
                    <a:srgbClr val="2E2C2C"/>
                  </a:solidFill>
                  <a:latin typeface="Europe" pitchFamily="50" charset="-52"/>
                </a:rPr>
                <a:t>Кезское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07" name="Rectangle 1730"/>
            <p:cNvSpPr>
              <a:spLocks noChangeArrowheads="1"/>
            </p:cNvSpPr>
            <p:nvPr/>
          </p:nvSpPr>
          <p:spPr bwMode="auto">
            <a:xfrm>
              <a:off x="1741003" y="2953262"/>
              <a:ext cx="181937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Сундурско-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08" name="Rectangle 1731"/>
            <p:cNvSpPr>
              <a:spLocks noChangeArrowheads="1"/>
            </p:cNvSpPr>
            <p:nvPr/>
          </p:nvSpPr>
          <p:spPr bwMode="auto">
            <a:xfrm>
              <a:off x="1741004" y="2997517"/>
              <a:ext cx="170826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Нязинское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09" name="Rectangle 1732"/>
            <p:cNvSpPr>
              <a:spLocks noChangeArrowheads="1"/>
            </p:cNvSpPr>
            <p:nvPr/>
          </p:nvSpPr>
          <p:spPr bwMode="auto">
            <a:xfrm>
              <a:off x="2430835" y="3041771"/>
              <a:ext cx="151383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Итинское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10" name="Rectangle 1733"/>
            <p:cNvSpPr>
              <a:spLocks noChangeArrowheads="1"/>
            </p:cNvSpPr>
            <p:nvPr/>
          </p:nvSpPr>
          <p:spPr bwMode="auto">
            <a:xfrm>
              <a:off x="1823902" y="3315459"/>
              <a:ext cx="331930" cy="66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500" b="1" dirty="0" err="1">
                  <a:solidFill>
                    <a:prstClr val="black"/>
                  </a:solidFill>
                  <a:latin typeface="Europe" pitchFamily="50" charset="-52"/>
                </a:rPr>
                <a:t>Есенейское</a:t>
              </a:r>
              <a:endParaRPr lang="ru-RU" altLang="ru-RU" sz="500" dirty="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11" name="Rectangle 1734"/>
            <p:cNvSpPr>
              <a:spLocks noChangeArrowheads="1"/>
            </p:cNvSpPr>
            <p:nvPr/>
          </p:nvSpPr>
          <p:spPr bwMode="auto">
            <a:xfrm>
              <a:off x="2274056" y="3563976"/>
              <a:ext cx="126384" cy="26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200">
                  <a:solidFill>
                    <a:srgbClr val="2E2C2C"/>
                  </a:solidFill>
                  <a:latin typeface="Europe" pitchFamily="50" charset="-52"/>
                </a:rPr>
                <a:t>Бодьинское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12" name="Rectangle 1735"/>
            <p:cNvSpPr>
              <a:spLocks noChangeArrowheads="1"/>
            </p:cNvSpPr>
            <p:nvPr/>
          </p:nvSpPr>
          <p:spPr bwMode="auto">
            <a:xfrm>
              <a:off x="1929140" y="4223372"/>
              <a:ext cx="236100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Архангельское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13" name="Rectangle 1736"/>
            <p:cNvSpPr>
              <a:spLocks noChangeArrowheads="1"/>
            </p:cNvSpPr>
            <p:nvPr/>
          </p:nvSpPr>
          <p:spPr bwMode="auto">
            <a:xfrm>
              <a:off x="3256540" y="5139443"/>
              <a:ext cx="170826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Арланское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14" name="Rectangle 1737"/>
            <p:cNvSpPr>
              <a:spLocks noChangeArrowheads="1"/>
            </p:cNvSpPr>
            <p:nvPr/>
          </p:nvSpPr>
          <p:spPr bwMode="auto">
            <a:xfrm>
              <a:off x="2695122" y="5219101"/>
              <a:ext cx="243045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 dirty="0" err="1">
                  <a:solidFill>
                    <a:prstClr val="black"/>
                  </a:solidFill>
                  <a:latin typeface="Europe" pitchFamily="50" charset="-52"/>
                </a:rPr>
                <a:t>Кырыкмасское</a:t>
              </a:r>
              <a:endParaRPr lang="ru-RU" altLang="ru-RU" sz="1800" dirty="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15" name="Rectangle 1738"/>
            <p:cNvSpPr>
              <a:spLocks noChangeArrowheads="1"/>
            </p:cNvSpPr>
            <p:nvPr/>
          </p:nvSpPr>
          <p:spPr bwMode="auto">
            <a:xfrm>
              <a:off x="2636889" y="3581678"/>
              <a:ext cx="124994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 b="1">
                  <a:solidFill>
                    <a:prstClr val="black"/>
                  </a:solidFill>
                  <a:latin typeface="Europe" pitchFamily="50" charset="-52"/>
                </a:rPr>
                <a:t>Южно-</a:t>
              </a:r>
              <a:endParaRPr lang="ru-RU" altLang="ru-RU" sz="1800" b="1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16" name="Rectangle 1739"/>
            <p:cNvSpPr>
              <a:spLocks noChangeArrowheads="1"/>
            </p:cNvSpPr>
            <p:nvPr/>
          </p:nvSpPr>
          <p:spPr bwMode="auto">
            <a:xfrm>
              <a:off x="2632407" y="3617082"/>
              <a:ext cx="219434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 b="1">
                  <a:solidFill>
                    <a:prstClr val="black"/>
                  </a:solidFill>
                  <a:latin typeface="Europe" pitchFamily="50" charset="-52"/>
                </a:rPr>
                <a:t>Лиственско</a:t>
              </a:r>
              <a:r>
                <a:rPr lang="ru-RU" altLang="ru-RU" sz="300">
                  <a:solidFill>
                    <a:prstClr val="black"/>
                  </a:solidFill>
                  <a:latin typeface="Europe" pitchFamily="50" charset="-52"/>
                </a:rPr>
                <a:t>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17" name="Freeform 1740"/>
            <p:cNvSpPr>
              <a:spLocks/>
            </p:cNvSpPr>
            <p:nvPr/>
          </p:nvSpPr>
          <p:spPr bwMode="auto">
            <a:xfrm>
              <a:off x="2538341" y="2276204"/>
              <a:ext cx="85110" cy="154891"/>
            </a:xfrm>
            <a:custGeom>
              <a:avLst/>
              <a:gdLst>
                <a:gd name="T0" fmla="*/ 2147483647 w 19"/>
                <a:gd name="T1" fmla="*/ 2147483647 h 35"/>
                <a:gd name="T2" fmla="*/ 2147483647 w 19"/>
                <a:gd name="T3" fmla="*/ 2147483647 h 35"/>
                <a:gd name="T4" fmla="*/ 2147483647 w 19"/>
                <a:gd name="T5" fmla="*/ 2147483647 h 35"/>
                <a:gd name="T6" fmla="*/ 2147483647 w 19"/>
                <a:gd name="T7" fmla="*/ 2147483647 h 35"/>
                <a:gd name="T8" fmla="*/ 2147483647 w 19"/>
                <a:gd name="T9" fmla="*/ 2147483647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5"/>
                <a:gd name="T17" fmla="*/ 19 w 1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5">
                  <a:moveTo>
                    <a:pt x="7" y="2"/>
                  </a:moveTo>
                  <a:cubicBezTo>
                    <a:pt x="11" y="0"/>
                    <a:pt x="16" y="9"/>
                    <a:pt x="18" y="19"/>
                  </a:cubicBezTo>
                  <a:cubicBezTo>
                    <a:pt x="19" y="28"/>
                    <a:pt x="16" y="35"/>
                    <a:pt x="12" y="34"/>
                  </a:cubicBezTo>
                  <a:cubicBezTo>
                    <a:pt x="7" y="34"/>
                    <a:pt x="3" y="29"/>
                    <a:pt x="2" y="20"/>
                  </a:cubicBezTo>
                  <a:cubicBezTo>
                    <a:pt x="0" y="11"/>
                    <a:pt x="3" y="3"/>
                    <a:pt x="7" y="2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18" name="Freeform 1741"/>
            <p:cNvSpPr>
              <a:spLocks/>
            </p:cNvSpPr>
            <p:nvPr/>
          </p:nvSpPr>
          <p:spPr bwMode="auto">
            <a:xfrm>
              <a:off x="2394999" y="2625779"/>
              <a:ext cx="85110" cy="207997"/>
            </a:xfrm>
            <a:custGeom>
              <a:avLst/>
              <a:gdLst>
                <a:gd name="T0" fmla="*/ 2147483647 w 19"/>
                <a:gd name="T1" fmla="*/ 2147483647 h 47"/>
                <a:gd name="T2" fmla="*/ 2147483647 w 19"/>
                <a:gd name="T3" fmla="*/ 2147483647 h 47"/>
                <a:gd name="T4" fmla="*/ 2147483647 w 19"/>
                <a:gd name="T5" fmla="*/ 2147483647 h 47"/>
                <a:gd name="T6" fmla="*/ 2147483647 w 19"/>
                <a:gd name="T7" fmla="*/ 2147483647 h 47"/>
                <a:gd name="T8" fmla="*/ 2147483647 w 19"/>
                <a:gd name="T9" fmla="*/ 2147483647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47"/>
                <a:gd name="T17" fmla="*/ 19 w 19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47">
                  <a:moveTo>
                    <a:pt x="14" y="3"/>
                  </a:moveTo>
                  <a:cubicBezTo>
                    <a:pt x="19" y="5"/>
                    <a:pt x="9" y="12"/>
                    <a:pt x="13" y="25"/>
                  </a:cubicBezTo>
                  <a:cubicBezTo>
                    <a:pt x="18" y="39"/>
                    <a:pt x="15" y="47"/>
                    <a:pt x="9" y="45"/>
                  </a:cubicBezTo>
                  <a:cubicBezTo>
                    <a:pt x="2" y="43"/>
                    <a:pt x="5" y="40"/>
                    <a:pt x="3" y="25"/>
                  </a:cubicBezTo>
                  <a:cubicBezTo>
                    <a:pt x="0" y="10"/>
                    <a:pt x="8" y="0"/>
                    <a:pt x="14" y="3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19" name="Freeform 1742"/>
            <p:cNvSpPr>
              <a:spLocks/>
            </p:cNvSpPr>
            <p:nvPr/>
          </p:nvSpPr>
          <p:spPr bwMode="auto">
            <a:xfrm>
              <a:off x="2184468" y="2758546"/>
              <a:ext cx="147821" cy="150466"/>
            </a:xfrm>
            <a:custGeom>
              <a:avLst/>
              <a:gdLst>
                <a:gd name="T0" fmla="*/ 2147483647 w 33"/>
                <a:gd name="T1" fmla="*/ 2147483647 h 34"/>
                <a:gd name="T2" fmla="*/ 2147483647 w 33"/>
                <a:gd name="T3" fmla="*/ 2147483647 h 34"/>
                <a:gd name="T4" fmla="*/ 2147483647 w 33"/>
                <a:gd name="T5" fmla="*/ 2147483647 h 34"/>
                <a:gd name="T6" fmla="*/ 2147483647 w 33"/>
                <a:gd name="T7" fmla="*/ 2147483647 h 34"/>
                <a:gd name="T8" fmla="*/ 2147483647 w 33"/>
                <a:gd name="T9" fmla="*/ 2147483647 h 34"/>
                <a:gd name="T10" fmla="*/ 2147483647 w 33"/>
                <a:gd name="T11" fmla="*/ 2147483647 h 34"/>
                <a:gd name="T12" fmla="*/ 0 w 33"/>
                <a:gd name="T13" fmla="*/ 2147483647 h 34"/>
                <a:gd name="T14" fmla="*/ 2147483647 w 33"/>
                <a:gd name="T15" fmla="*/ 2147483647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34"/>
                <a:gd name="T26" fmla="*/ 33 w 33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34">
                  <a:moveTo>
                    <a:pt x="16" y="20"/>
                  </a:moveTo>
                  <a:cubicBezTo>
                    <a:pt x="19" y="16"/>
                    <a:pt x="25" y="21"/>
                    <a:pt x="29" y="18"/>
                  </a:cubicBezTo>
                  <a:cubicBezTo>
                    <a:pt x="30" y="16"/>
                    <a:pt x="30" y="15"/>
                    <a:pt x="30" y="14"/>
                  </a:cubicBezTo>
                  <a:cubicBezTo>
                    <a:pt x="30" y="12"/>
                    <a:pt x="33" y="11"/>
                    <a:pt x="32" y="10"/>
                  </a:cubicBezTo>
                  <a:cubicBezTo>
                    <a:pt x="32" y="5"/>
                    <a:pt x="32" y="4"/>
                    <a:pt x="26" y="2"/>
                  </a:cubicBezTo>
                  <a:cubicBezTo>
                    <a:pt x="20" y="0"/>
                    <a:pt x="12" y="6"/>
                    <a:pt x="8" y="13"/>
                  </a:cubicBezTo>
                  <a:cubicBezTo>
                    <a:pt x="5" y="20"/>
                    <a:pt x="0" y="17"/>
                    <a:pt x="0" y="26"/>
                  </a:cubicBezTo>
                  <a:cubicBezTo>
                    <a:pt x="1" y="34"/>
                    <a:pt x="13" y="24"/>
                    <a:pt x="16" y="20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20" name="Freeform 1743"/>
            <p:cNvSpPr>
              <a:spLocks/>
            </p:cNvSpPr>
            <p:nvPr/>
          </p:nvSpPr>
          <p:spPr bwMode="auto">
            <a:xfrm>
              <a:off x="2032205" y="2696590"/>
              <a:ext cx="192615" cy="141615"/>
            </a:xfrm>
            <a:custGeom>
              <a:avLst/>
              <a:gdLst>
                <a:gd name="T0" fmla="*/ 2147483647 w 43"/>
                <a:gd name="T1" fmla="*/ 2147483647 h 32"/>
                <a:gd name="T2" fmla="*/ 2147483647 w 43"/>
                <a:gd name="T3" fmla="*/ 2147483647 h 32"/>
                <a:gd name="T4" fmla="*/ 2147483647 w 43"/>
                <a:gd name="T5" fmla="*/ 2147483647 h 32"/>
                <a:gd name="T6" fmla="*/ 0 w 43"/>
                <a:gd name="T7" fmla="*/ 2147483647 h 32"/>
                <a:gd name="T8" fmla="*/ 2147483647 w 43"/>
                <a:gd name="T9" fmla="*/ 214748364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2"/>
                <a:gd name="T17" fmla="*/ 43 w 43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2">
                  <a:moveTo>
                    <a:pt x="22" y="11"/>
                  </a:moveTo>
                  <a:cubicBezTo>
                    <a:pt x="31" y="23"/>
                    <a:pt x="43" y="14"/>
                    <a:pt x="43" y="20"/>
                  </a:cubicBezTo>
                  <a:cubicBezTo>
                    <a:pt x="43" y="25"/>
                    <a:pt x="34" y="32"/>
                    <a:pt x="22" y="31"/>
                  </a:cubicBezTo>
                  <a:cubicBezTo>
                    <a:pt x="10" y="29"/>
                    <a:pt x="0" y="23"/>
                    <a:pt x="0" y="18"/>
                  </a:cubicBezTo>
                  <a:cubicBezTo>
                    <a:pt x="0" y="12"/>
                    <a:pt x="13" y="0"/>
                    <a:pt x="22" y="11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21" name="Freeform 1744"/>
            <p:cNvSpPr>
              <a:spLocks/>
            </p:cNvSpPr>
            <p:nvPr/>
          </p:nvSpPr>
          <p:spPr bwMode="auto">
            <a:xfrm>
              <a:off x="2386079" y="2847089"/>
              <a:ext cx="58233" cy="61957"/>
            </a:xfrm>
            <a:custGeom>
              <a:avLst/>
              <a:gdLst>
                <a:gd name="T0" fmla="*/ 2147483647 w 13"/>
                <a:gd name="T1" fmla="*/ 0 h 14"/>
                <a:gd name="T2" fmla="*/ 2147483647 w 13"/>
                <a:gd name="T3" fmla="*/ 2147483647 h 14"/>
                <a:gd name="T4" fmla="*/ 2147483647 w 13"/>
                <a:gd name="T5" fmla="*/ 2147483647 h 14"/>
                <a:gd name="T6" fmla="*/ 2147483647 w 13"/>
                <a:gd name="T7" fmla="*/ 2147483647 h 14"/>
                <a:gd name="T8" fmla="*/ 0 w 13"/>
                <a:gd name="T9" fmla="*/ 2147483647 h 14"/>
                <a:gd name="T10" fmla="*/ 2147483647 w 13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4"/>
                <a:gd name="T20" fmla="*/ 13 w 13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4">
                  <a:moveTo>
                    <a:pt x="5" y="0"/>
                  </a:moveTo>
                  <a:cubicBezTo>
                    <a:pt x="7" y="0"/>
                    <a:pt x="8" y="4"/>
                    <a:pt x="8" y="5"/>
                  </a:cubicBezTo>
                  <a:cubicBezTo>
                    <a:pt x="8" y="8"/>
                    <a:pt x="13" y="5"/>
                    <a:pt x="12" y="7"/>
                  </a:cubicBezTo>
                  <a:cubicBezTo>
                    <a:pt x="12" y="11"/>
                    <a:pt x="9" y="12"/>
                    <a:pt x="8" y="13"/>
                  </a:cubicBezTo>
                  <a:cubicBezTo>
                    <a:pt x="6" y="14"/>
                    <a:pt x="0" y="11"/>
                    <a:pt x="0" y="8"/>
                  </a:cubicBezTo>
                  <a:cubicBezTo>
                    <a:pt x="0" y="4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22" name="Freeform 1745"/>
            <p:cNvSpPr>
              <a:spLocks/>
            </p:cNvSpPr>
            <p:nvPr/>
          </p:nvSpPr>
          <p:spPr bwMode="auto">
            <a:xfrm>
              <a:off x="2466709" y="2900195"/>
              <a:ext cx="40315" cy="61957"/>
            </a:xfrm>
            <a:custGeom>
              <a:avLst/>
              <a:gdLst>
                <a:gd name="T0" fmla="*/ 2147483647 w 9"/>
                <a:gd name="T1" fmla="*/ 0 h 14"/>
                <a:gd name="T2" fmla="*/ 2147483647 w 9"/>
                <a:gd name="T3" fmla="*/ 2147483647 h 14"/>
                <a:gd name="T4" fmla="*/ 2147483647 w 9"/>
                <a:gd name="T5" fmla="*/ 2147483647 h 14"/>
                <a:gd name="T6" fmla="*/ 0 w 9"/>
                <a:gd name="T7" fmla="*/ 2147483647 h 14"/>
                <a:gd name="T8" fmla="*/ 2147483647 w 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4"/>
                <a:gd name="T17" fmla="*/ 9 w 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4">
                  <a:moveTo>
                    <a:pt x="4" y="0"/>
                  </a:moveTo>
                  <a:cubicBezTo>
                    <a:pt x="6" y="0"/>
                    <a:pt x="9" y="4"/>
                    <a:pt x="8" y="8"/>
                  </a:cubicBezTo>
                  <a:cubicBezTo>
                    <a:pt x="8" y="12"/>
                    <a:pt x="6" y="14"/>
                    <a:pt x="4" y="14"/>
                  </a:cubicBezTo>
                  <a:cubicBezTo>
                    <a:pt x="2" y="14"/>
                    <a:pt x="0" y="12"/>
                    <a:pt x="0" y="8"/>
                  </a:cubicBezTo>
                  <a:cubicBezTo>
                    <a:pt x="0" y="4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23" name="Freeform 1746"/>
            <p:cNvSpPr>
              <a:spLocks/>
            </p:cNvSpPr>
            <p:nvPr/>
          </p:nvSpPr>
          <p:spPr bwMode="auto">
            <a:xfrm>
              <a:off x="2372610" y="2917858"/>
              <a:ext cx="94067" cy="119488"/>
            </a:xfrm>
            <a:custGeom>
              <a:avLst/>
              <a:gdLst>
                <a:gd name="T0" fmla="*/ 2147483647 w 21"/>
                <a:gd name="T1" fmla="*/ 2147483647 h 27"/>
                <a:gd name="T2" fmla="*/ 2147483647 w 21"/>
                <a:gd name="T3" fmla="*/ 2147483647 h 27"/>
                <a:gd name="T4" fmla="*/ 2147483647 w 21"/>
                <a:gd name="T5" fmla="*/ 2147483647 h 27"/>
                <a:gd name="T6" fmla="*/ 2147483647 w 21"/>
                <a:gd name="T7" fmla="*/ 2147483647 h 27"/>
                <a:gd name="T8" fmla="*/ 2147483647 w 21"/>
                <a:gd name="T9" fmla="*/ 2147483647 h 27"/>
                <a:gd name="T10" fmla="*/ 2147483647 w 21"/>
                <a:gd name="T11" fmla="*/ 2147483647 h 27"/>
                <a:gd name="T12" fmla="*/ 2147483647 w 21"/>
                <a:gd name="T13" fmla="*/ 2147483647 h 27"/>
                <a:gd name="T14" fmla="*/ 2147483647 w 21"/>
                <a:gd name="T15" fmla="*/ 2147483647 h 27"/>
                <a:gd name="T16" fmla="*/ 2147483647 w 21"/>
                <a:gd name="T17" fmla="*/ 2147483647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7"/>
                <a:gd name="T29" fmla="*/ 21 w 21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7">
                  <a:moveTo>
                    <a:pt x="18" y="1"/>
                  </a:moveTo>
                  <a:cubicBezTo>
                    <a:pt x="21" y="1"/>
                    <a:pt x="20" y="8"/>
                    <a:pt x="18" y="13"/>
                  </a:cubicBezTo>
                  <a:cubicBezTo>
                    <a:pt x="17" y="18"/>
                    <a:pt x="11" y="27"/>
                    <a:pt x="8" y="26"/>
                  </a:cubicBezTo>
                  <a:cubicBezTo>
                    <a:pt x="4" y="25"/>
                    <a:pt x="7" y="14"/>
                    <a:pt x="6" y="16"/>
                  </a:cubicBezTo>
                  <a:cubicBezTo>
                    <a:pt x="5" y="18"/>
                    <a:pt x="0" y="18"/>
                    <a:pt x="1" y="15"/>
                  </a:cubicBezTo>
                  <a:cubicBezTo>
                    <a:pt x="1" y="13"/>
                    <a:pt x="3" y="12"/>
                    <a:pt x="4" y="10"/>
                  </a:cubicBezTo>
                  <a:cubicBezTo>
                    <a:pt x="5" y="7"/>
                    <a:pt x="5" y="3"/>
                    <a:pt x="7" y="3"/>
                  </a:cubicBezTo>
                  <a:cubicBezTo>
                    <a:pt x="9" y="3"/>
                    <a:pt x="8" y="11"/>
                    <a:pt x="9" y="10"/>
                  </a:cubicBezTo>
                  <a:cubicBezTo>
                    <a:pt x="11" y="8"/>
                    <a:pt x="15" y="0"/>
                    <a:pt x="18" y="1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24" name="Freeform 1747"/>
            <p:cNvSpPr>
              <a:spLocks/>
            </p:cNvSpPr>
            <p:nvPr/>
          </p:nvSpPr>
          <p:spPr bwMode="auto">
            <a:xfrm>
              <a:off x="2390520" y="3024069"/>
              <a:ext cx="58232" cy="53106"/>
            </a:xfrm>
            <a:custGeom>
              <a:avLst/>
              <a:gdLst>
                <a:gd name="T0" fmla="*/ 2147483647 w 13"/>
                <a:gd name="T1" fmla="*/ 2147483647 h 12"/>
                <a:gd name="T2" fmla="*/ 2147483647 w 13"/>
                <a:gd name="T3" fmla="*/ 2147483647 h 12"/>
                <a:gd name="T4" fmla="*/ 2147483647 w 13"/>
                <a:gd name="T5" fmla="*/ 2147483647 h 12"/>
                <a:gd name="T6" fmla="*/ 0 w 13"/>
                <a:gd name="T7" fmla="*/ 2147483647 h 12"/>
                <a:gd name="T8" fmla="*/ 2147483647 w 13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2"/>
                <a:gd name="T17" fmla="*/ 13 w 13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2">
                  <a:moveTo>
                    <a:pt x="4" y="4"/>
                  </a:moveTo>
                  <a:cubicBezTo>
                    <a:pt x="6" y="5"/>
                    <a:pt x="11" y="0"/>
                    <a:pt x="12" y="3"/>
                  </a:cubicBezTo>
                  <a:cubicBezTo>
                    <a:pt x="13" y="5"/>
                    <a:pt x="10" y="9"/>
                    <a:pt x="7" y="11"/>
                  </a:cubicBezTo>
                  <a:cubicBezTo>
                    <a:pt x="4" y="12"/>
                    <a:pt x="0" y="11"/>
                    <a:pt x="0" y="7"/>
                  </a:cubicBezTo>
                  <a:cubicBezTo>
                    <a:pt x="1" y="4"/>
                    <a:pt x="3" y="4"/>
                    <a:pt x="4" y="4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25" name="Freeform 1748"/>
            <p:cNvSpPr>
              <a:spLocks/>
            </p:cNvSpPr>
            <p:nvPr/>
          </p:nvSpPr>
          <p:spPr bwMode="auto">
            <a:xfrm>
              <a:off x="2126272" y="3307299"/>
              <a:ext cx="58233" cy="141615"/>
            </a:xfrm>
            <a:custGeom>
              <a:avLst/>
              <a:gdLst>
                <a:gd name="T0" fmla="*/ 2147483647 w 13"/>
                <a:gd name="T1" fmla="*/ 0 h 32"/>
                <a:gd name="T2" fmla="*/ 2147483647 w 13"/>
                <a:gd name="T3" fmla="*/ 2147483647 h 32"/>
                <a:gd name="T4" fmla="*/ 2147483647 w 13"/>
                <a:gd name="T5" fmla="*/ 2147483647 h 32"/>
                <a:gd name="T6" fmla="*/ 2147483647 w 13"/>
                <a:gd name="T7" fmla="*/ 2147483647 h 32"/>
                <a:gd name="T8" fmla="*/ 0 w 13"/>
                <a:gd name="T9" fmla="*/ 2147483647 h 32"/>
                <a:gd name="T10" fmla="*/ 2147483647 w 13"/>
                <a:gd name="T11" fmla="*/ 2147483647 h 32"/>
                <a:gd name="T12" fmla="*/ 2147483647 w 13"/>
                <a:gd name="T13" fmla="*/ 2147483647 h 32"/>
                <a:gd name="T14" fmla="*/ 2147483647 w 13"/>
                <a:gd name="T15" fmla="*/ 0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32"/>
                <a:gd name="T26" fmla="*/ 13 w 13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32">
                  <a:moveTo>
                    <a:pt x="8" y="0"/>
                  </a:moveTo>
                  <a:cubicBezTo>
                    <a:pt x="11" y="0"/>
                    <a:pt x="13" y="5"/>
                    <a:pt x="13" y="15"/>
                  </a:cubicBezTo>
                  <a:cubicBezTo>
                    <a:pt x="13" y="25"/>
                    <a:pt x="11" y="32"/>
                    <a:pt x="8" y="32"/>
                  </a:cubicBezTo>
                  <a:cubicBezTo>
                    <a:pt x="6" y="32"/>
                    <a:pt x="4" y="30"/>
                    <a:pt x="3" y="26"/>
                  </a:cubicBezTo>
                  <a:cubicBezTo>
                    <a:pt x="2" y="24"/>
                    <a:pt x="1" y="23"/>
                    <a:pt x="0" y="21"/>
                  </a:cubicBezTo>
                  <a:cubicBezTo>
                    <a:pt x="0" y="19"/>
                    <a:pt x="2" y="17"/>
                    <a:pt x="2" y="15"/>
                  </a:cubicBezTo>
                  <a:cubicBezTo>
                    <a:pt x="2" y="11"/>
                    <a:pt x="2" y="9"/>
                    <a:pt x="3" y="7"/>
                  </a:cubicBezTo>
                  <a:cubicBezTo>
                    <a:pt x="4" y="3"/>
                    <a:pt x="5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26" name="Freeform 1749"/>
            <p:cNvSpPr>
              <a:spLocks/>
            </p:cNvSpPr>
            <p:nvPr/>
          </p:nvSpPr>
          <p:spPr bwMode="auto">
            <a:xfrm>
              <a:off x="2215829" y="3249807"/>
              <a:ext cx="111986" cy="154891"/>
            </a:xfrm>
            <a:custGeom>
              <a:avLst/>
              <a:gdLst>
                <a:gd name="T0" fmla="*/ 2147483647 w 25"/>
                <a:gd name="T1" fmla="*/ 0 h 35"/>
                <a:gd name="T2" fmla="*/ 2147483647 w 25"/>
                <a:gd name="T3" fmla="*/ 2147483647 h 35"/>
                <a:gd name="T4" fmla="*/ 2147483647 w 25"/>
                <a:gd name="T5" fmla="*/ 2147483647 h 35"/>
                <a:gd name="T6" fmla="*/ 2147483647 w 25"/>
                <a:gd name="T7" fmla="*/ 2147483647 h 35"/>
                <a:gd name="T8" fmla="*/ 2147483647 w 25"/>
                <a:gd name="T9" fmla="*/ 2147483647 h 35"/>
                <a:gd name="T10" fmla="*/ 2147483647 w 25"/>
                <a:gd name="T11" fmla="*/ 2147483647 h 35"/>
                <a:gd name="T12" fmla="*/ 2147483647 w 25"/>
                <a:gd name="T13" fmla="*/ 2147483647 h 35"/>
                <a:gd name="T14" fmla="*/ 2147483647 w 25"/>
                <a:gd name="T15" fmla="*/ 2147483647 h 35"/>
                <a:gd name="T16" fmla="*/ 2147483647 w 25"/>
                <a:gd name="T17" fmla="*/ 2147483647 h 35"/>
                <a:gd name="T18" fmla="*/ 2147483647 w 25"/>
                <a:gd name="T19" fmla="*/ 2147483647 h 35"/>
                <a:gd name="T20" fmla="*/ 2147483647 w 25"/>
                <a:gd name="T21" fmla="*/ 0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35"/>
                <a:gd name="T35" fmla="*/ 25 w 25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35">
                  <a:moveTo>
                    <a:pt x="11" y="0"/>
                  </a:moveTo>
                  <a:cubicBezTo>
                    <a:pt x="12" y="0"/>
                    <a:pt x="14" y="2"/>
                    <a:pt x="15" y="5"/>
                  </a:cubicBezTo>
                  <a:cubicBezTo>
                    <a:pt x="16" y="6"/>
                    <a:pt x="21" y="3"/>
                    <a:pt x="23" y="6"/>
                  </a:cubicBezTo>
                  <a:cubicBezTo>
                    <a:pt x="25" y="10"/>
                    <a:pt x="21" y="14"/>
                    <a:pt x="20" y="16"/>
                  </a:cubicBezTo>
                  <a:cubicBezTo>
                    <a:pt x="20" y="18"/>
                    <a:pt x="20" y="20"/>
                    <a:pt x="20" y="22"/>
                  </a:cubicBezTo>
                  <a:cubicBezTo>
                    <a:pt x="19" y="26"/>
                    <a:pt x="17" y="28"/>
                    <a:pt x="15" y="30"/>
                  </a:cubicBezTo>
                  <a:cubicBezTo>
                    <a:pt x="13" y="32"/>
                    <a:pt x="14" y="34"/>
                    <a:pt x="11" y="35"/>
                  </a:cubicBezTo>
                  <a:cubicBezTo>
                    <a:pt x="5" y="35"/>
                    <a:pt x="0" y="28"/>
                    <a:pt x="1" y="18"/>
                  </a:cubicBezTo>
                  <a:cubicBezTo>
                    <a:pt x="1" y="13"/>
                    <a:pt x="1" y="10"/>
                    <a:pt x="3" y="8"/>
                  </a:cubicBezTo>
                  <a:cubicBezTo>
                    <a:pt x="4" y="5"/>
                    <a:pt x="7" y="7"/>
                    <a:pt x="7" y="5"/>
                  </a:cubicBezTo>
                  <a:cubicBezTo>
                    <a:pt x="8" y="3"/>
                    <a:pt x="8" y="0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27" name="Freeform 1750"/>
            <p:cNvSpPr>
              <a:spLocks/>
            </p:cNvSpPr>
            <p:nvPr/>
          </p:nvSpPr>
          <p:spPr bwMode="auto">
            <a:xfrm>
              <a:off x="2180025" y="3369260"/>
              <a:ext cx="89589" cy="177019"/>
            </a:xfrm>
            <a:custGeom>
              <a:avLst/>
              <a:gdLst>
                <a:gd name="T0" fmla="*/ 2147483647 w 20"/>
                <a:gd name="T1" fmla="*/ 2147483647 h 40"/>
                <a:gd name="T2" fmla="*/ 2147483647 w 20"/>
                <a:gd name="T3" fmla="*/ 2147483647 h 40"/>
                <a:gd name="T4" fmla="*/ 2147483647 w 20"/>
                <a:gd name="T5" fmla="*/ 2147483647 h 40"/>
                <a:gd name="T6" fmla="*/ 2147483647 w 20"/>
                <a:gd name="T7" fmla="*/ 2147483647 h 40"/>
                <a:gd name="T8" fmla="*/ 2147483647 w 20"/>
                <a:gd name="T9" fmla="*/ 2147483647 h 40"/>
                <a:gd name="T10" fmla="*/ 2147483647 w 20"/>
                <a:gd name="T11" fmla="*/ 2147483647 h 40"/>
                <a:gd name="T12" fmla="*/ 2147483647 w 20"/>
                <a:gd name="T13" fmla="*/ 2147483647 h 40"/>
                <a:gd name="T14" fmla="*/ 2147483647 w 20"/>
                <a:gd name="T15" fmla="*/ 2147483647 h 40"/>
                <a:gd name="T16" fmla="*/ 2147483647 w 20"/>
                <a:gd name="T17" fmla="*/ 2147483647 h 40"/>
                <a:gd name="T18" fmla="*/ 2147483647 w 20"/>
                <a:gd name="T19" fmla="*/ 2147483647 h 40"/>
                <a:gd name="T20" fmla="*/ 2147483647 w 20"/>
                <a:gd name="T21" fmla="*/ 2147483647 h 40"/>
                <a:gd name="T22" fmla="*/ 2147483647 w 20"/>
                <a:gd name="T23" fmla="*/ 2147483647 h 40"/>
                <a:gd name="T24" fmla="*/ 2147483647 w 20"/>
                <a:gd name="T25" fmla="*/ 2147483647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40"/>
                <a:gd name="T41" fmla="*/ 20 w 20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40">
                  <a:moveTo>
                    <a:pt x="6" y="1"/>
                  </a:moveTo>
                  <a:cubicBezTo>
                    <a:pt x="9" y="0"/>
                    <a:pt x="13" y="3"/>
                    <a:pt x="14" y="9"/>
                  </a:cubicBezTo>
                  <a:cubicBezTo>
                    <a:pt x="15" y="12"/>
                    <a:pt x="15" y="15"/>
                    <a:pt x="15" y="18"/>
                  </a:cubicBezTo>
                  <a:cubicBezTo>
                    <a:pt x="16" y="19"/>
                    <a:pt x="16" y="21"/>
                    <a:pt x="17" y="22"/>
                  </a:cubicBezTo>
                  <a:cubicBezTo>
                    <a:pt x="18" y="28"/>
                    <a:pt x="19" y="33"/>
                    <a:pt x="20" y="36"/>
                  </a:cubicBezTo>
                  <a:cubicBezTo>
                    <a:pt x="20" y="38"/>
                    <a:pt x="19" y="40"/>
                    <a:pt x="18" y="40"/>
                  </a:cubicBezTo>
                  <a:cubicBezTo>
                    <a:pt x="17" y="40"/>
                    <a:pt x="14" y="40"/>
                    <a:pt x="12" y="37"/>
                  </a:cubicBezTo>
                  <a:cubicBezTo>
                    <a:pt x="11" y="36"/>
                    <a:pt x="10" y="35"/>
                    <a:pt x="9" y="34"/>
                  </a:cubicBezTo>
                  <a:cubicBezTo>
                    <a:pt x="7" y="33"/>
                    <a:pt x="4" y="32"/>
                    <a:pt x="3" y="31"/>
                  </a:cubicBezTo>
                  <a:cubicBezTo>
                    <a:pt x="3" y="30"/>
                    <a:pt x="2" y="29"/>
                    <a:pt x="1" y="28"/>
                  </a:cubicBezTo>
                  <a:cubicBezTo>
                    <a:pt x="0" y="26"/>
                    <a:pt x="1" y="25"/>
                    <a:pt x="2" y="20"/>
                  </a:cubicBezTo>
                  <a:cubicBezTo>
                    <a:pt x="2" y="16"/>
                    <a:pt x="1" y="10"/>
                    <a:pt x="2" y="6"/>
                  </a:cubicBezTo>
                  <a:cubicBezTo>
                    <a:pt x="2" y="3"/>
                    <a:pt x="4" y="2"/>
                    <a:pt x="6" y="1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28" name="Freeform 1751"/>
            <p:cNvSpPr>
              <a:spLocks/>
            </p:cNvSpPr>
            <p:nvPr/>
          </p:nvSpPr>
          <p:spPr bwMode="auto">
            <a:xfrm>
              <a:off x="2363644" y="3524150"/>
              <a:ext cx="31356" cy="39829"/>
            </a:xfrm>
            <a:custGeom>
              <a:avLst/>
              <a:gdLst>
                <a:gd name="T0" fmla="*/ 2147483647 w 7"/>
                <a:gd name="T1" fmla="*/ 0 h 9"/>
                <a:gd name="T2" fmla="*/ 2147483647 w 7"/>
                <a:gd name="T3" fmla="*/ 2147483647 h 9"/>
                <a:gd name="T4" fmla="*/ 2147483647 w 7"/>
                <a:gd name="T5" fmla="*/ 2147483647 h 9"/>
                <a:gd name="T6" fmla="*/ 0 w 7"/>
                <a:gd name="T7" fmla="*/ 2147483647 h 9"/>
                <a:gd name="T8" fmla="*/ 2147483647 w 7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3" y="0"/>
                  </a:moveTo>
                  <a:cubicBezTo>
                    <a:pt x="4" y="0"/>
                    <a:pt x="7" y="2"/>
                    <a:pt x="7" y="4"/>
                  </a:cubicBezTo>
                  <a:cubicBezTo>
                    <a:pt x="7" y="7"/>
                    <a:pt x="5" y="9"/>
                    <a:pt x="4" y="9"/>
                  </a:cubicBezTo>
                  <a:cubicBezTo>
                    <a:pt x="2" y="9"/>
                    <a:pt x="0" y="6"/>
                    <a:pt x="0" y="4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29" name="Freeform 1752"/>
            <p:cNvSpPr>
              <a:spLocks/>
            </p:cNvSpPr>
            <p:nvPr/>
          </p:nvSpPr>
          <p:spPr bwMode="auto">
            <a:xfrm>
              <a:off x="2408438" y="3435641"/>
              <a:ext cx="40314" cy="75232"/>
            </a:xfrm>
            <a:custGeom>
              <a:avLst/>
              <a:gdLst>
                <a:gd name="T0" fmla="*/ 2147483647 w 9"/>
                <a:gd name="T1" fmla="*/ 0 h 17"/>
                <a:gd name="T2" fmla="*/ 2147483647 w 9"/>
                <a:gd name="T3" fmla="*/ 2147483647 h 17"/>
                <a:gd name="T4" fmla="*/ 2147483647 w 9"/>
                <a:gd name="T5" fmla="*/ 2147483647 h 17"/>
                <a:gd name="T6" fmla="*/ 2147483647 w 9"/>
                <a:gd name="T7" fmla="*/ 2147483647 h 17"/>
                <a:gd name="T8" fmla="*/ 2147483647 w 9"/>
                <a:gd name="T9" fmla="*/ 2147483647 h 17"/>
                <a:gd name="T10" fmla="*/ 0 w 9"/>
                <a:gd name="T11" fmla="*/ 2147483647 h 17"/>
                <a:gd name="T12" fmla="*/ 2147483647 w 9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7"/>
                <a:gd name="T23" fmla="*/ 9 w 9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7">
                  <a:moveTo>
                    <a:pt x="3" y="0"/>
                  </a:moveTo>
                  <a:cubicBezTo>
                    <a:pt x="4" y="0"/>
                    <a:pt x="7" y="2"/>
                    <a:pt x="8" y="7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8" y="10"/>
                    <a:pt x="9" y="11"/>
                    <a:pt x="9" y="13"/>
                  </a:cubicBezTo>
                  <a:cubicBezTo>
                    <a:pt x="8" y="15"/>
                    <a:pt x="6" y="17"/>
                    <a:pt x="4" y="17"/>
                  </a:cubicBezTo>
                  <a:cubicBezTo>
                    <a:pt x="3" y="17"/>
                    <a:pt x="1" y="13"/>
                    <a:pt x="0" y="9"/>
                  </a:cubicBezTo>
                  <a:cubicBezTo>
                    <a:pt x="0" y="4"/>
                    <a:pt x="1" y="1"/>
                    <a:pt x="3" y="0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30" name="Freeform 1753"/>
            <p:cNvSpPr>
              <a:spLocks/>
            </p:cNvSpPr>
            <p:nvPr/>
          </p:nvSpPr>
          <p:spPr bwMode="auto">
            <a:xfrm>
              <a:off x="2453232" y="3462229"/>
              <a:ext cx="58232" cy="70807"/>
            </a:xfrm>
            <a:custGeom>
              <a:avLst/>
              <a:gdLst>
                <a:gd name="T0" fmla="*/ 2147483647 w 13"/>
                <a:gd name="T1" fmla="*/ 0 h 16"/>
                <a:gd name="T2" fmla="*/ 2147483647 w 13"/>
                <a:gd name="T3" fmla="*/ 2147483647 h 16"/>
                <a:gd name="T4" fmla="*/ 2147483647 w 13"/>
                <a:gd name="T5" fmla="*/ 2147483647 h 16"/>
                <a:gd name="T6" fmla="*/ 2147483647 w 13"/>
                <a:gd name="T7" fmla="*/ 2147483647 h 16"/>
                <a:gd name="T8" fmla="*/ 2147483647 w 13"/>
                <a:gd name="T9" fmla="*/ 2147483647 h 16"/>
                <a:gd name="T10" fmla="*/ 2147483647 w 13"/>
                <a:gd name="T11" fmla="*/ 2147483647 h 16"/>
                <a:gd name="T12" fmla="*/ 2147483647 w 13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6"/>
                <a:gd name="T23" fmla="*/ 13 w 13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6">
                  <a:moveTo>
                    <a:pt x="4" y="0"/>
                  </a:moveTo>
                  <a:cubicBezTo>
                    <a:pt x="5" y="0"/>
                    <a:pt x="7" y="2"/>
                    <a:pt x="9" y="4"/>
                  </a:cubicBezTo>
                  <a:cubicBezTo>
                    <a:pt x="11" y="5"/>
                    <a:pt x="13" y="8"/>
                    <a:pt x="13" y="11"/>
                  </a:cubicBezTo>
                  <a:cubicBezTo>
                    <a:pt x="13" y="14"/>
                    <a:pt x="11" y="16"/>
                    <a:pt x="8" y="15"/>
                  </a:cubicBezTo>
                  <a:cubicBezTo>
                    <a:pt x="7" y="15"/>
                    <a:pt x="6" y="15"/>
                    <a:pt x="5" y="13"/>
                  </a:cubicBezTo>
                  <a:cubicBezTo>
                    <a:pt x="3" y="11"/>
                    <a:pt x="2" y="12"/>
                    <a:pt x="1" y="8"/>
                  </a:cubicBezTo>
                  <a:cubicBezTo>
                    <a:pt x="0" y="4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31" name="Freeform 1754"/>
            <p:cNvSpPr>
              <a:spLocks/>
            </p:cNvSpPr>
            <p:nvPr/>
          </p:nvSpPr>
          <p:spPr bwMode="auto">
            <a:xfrm>
              <a:off x="2520423" y="3506484"/>
              <a:ext cx="49274" cy="61957"/>
            </a:xfrm>
            <a:custGeom>
              <a:avLst/>
              <a:gdLst>
                <a:gd name="T0" fmla="*/ 2147483647 w 11"/>
                <a:gd name="T1" fmla="*/ 0 h 14"/>
                <a:gd name="T2" fmla="*/ 2147483647 w 11"/>
                <a:gd name="T3" fmla="*/ 2147483647 h 14"/>
                <a:gd name="T4" fmla="*/ 2147483647 w 11"/>
                <a:gd name="T5" fmla="*/ 2147483647 h 14"/>
                <a:gd name="T6" fmla="*/ 2147483647 w 11"/>
                <a:gd name="T7" fmla="*/ 2147483647 h 14"/>
                <a:gd name="T8" fmla="*/ 2147483647 w 11"/>
                <a:gd name="T9" fmla="*/ 2147483647 h 14"/>
                <a:gd name="T10" fmla="*/ 2147483647 w 11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4"/>
                <a:gd name="T20" fmla="*/ 11 w 11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4">
                  <a:moveTo>
                    <a:pt x="3" y="0"/>
                  </a:moveTo>
                  <a:cubicBezTo>
                    <a:pt x="6" y="0"/>
                    <a:pt x="10" y="3"/>
                    <a:pt x="11" y="7"/>
                  </a:cubicBezTo>
                  <a:cubicBezTo>
                    <a:pt x="11" y="9"/>
                    <a:pt x="11" y="11"/>
                    <a:pt x="11" y="12"/>
                  </a:cubicBezTo>
                  <a:cubicBezTo>
                    <a:pt x="10" y="14"/>
                    <a:pt x="8" y="14"/>
                    <a:pt x="6" y="14"/>
                  </a:cubicBezTo>
                  <a:cubicBezTo>
                    <a:pt x="4" y="14"/>
                    <a:pt x="1" y="12"/>
                    <a:pt x="1" y="8"/>
                  </a:cubicBezTo>
                  <a:cubicBezTo>
                    <a:pt x="1" y="4"/>
                    <a:pt x="0" y="1"/>
                    <a:pt x="3" y="0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32" name="Freeform 1755"/>
            <p:cNvSpPr>
              <a:spLocks/>
            </p:cNvSpPr>
            <p:nvPr/>
          </p:nvSpPr>
          <p:spPr bwMode="auto">
            <a:xfrm>
              <a:off x="2744396" y="3404660"/>
              <a:ext cx="53753" cy="35404"/>
            </a:xfrm>
            <a:custGeom>
              <a:avLst/>
              <a:gdLst>
                <a:gd name="T0" fmla="*/ 2147483647 w 12"/>
                <a:gd name="T1" fmla="*/ 0 h 8"/>
                <a:gd name="T2" fmla="*/ 2147483647 w 12"/>
                <a:gd name="T3" fmla="*/ 2147483647 h 8"/>
                <a:gd name="T4" fmla="*/ 2147483647 w 12"/>
                <a:gd name="T5" fmla="*/ 2147483647 h 8"/>
                <a:gd name="T6" fmla="*/ 2147483647 w 12"/>
                <a:gd name="T7" fmla="*/ 2147483647 h 8"/>
                <a:gd name="T8" fmla="*/ 0 w 12"/>
                <a:gd name="T9" fmla="*/ 2147483647 h 8"/>
                <a:gd name="T10" fmla="*/ 2147483647 w 12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8"/>
                <a:gd name="T20" fmla="*/ 12 w 1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8">
                  <a:moveTo>
                    <a:pt x="6" y="0"/>
                  </a:moveTo>
                  <a:cubicBezTo>
                    <a:pt x="9" y="1"/>
                    <a:pt x="12" y="2"/>
                    <a:pt x="12" y="4"/>
                  </a:cubicBezTo>
                  <a:cubicBezTo>
                    <a:pt x="12" y="7"/>
                    <a:pt x="9" y="8"/>
                    <a:pt x="6" y="8"/>
                  </a:cubicBezTo>
                  <a:cubicBezTo>
                    <a:pt x="5" y="8"/>
                    <a:pt x="3" y="8"/>
                    <a:pt x="2" y="8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33" name="Freeform 1756"/>
            <p:cNvSpPr>
              <a:spLocks/>
            </p:cNvSpPr>
            <p:nvPr/>
          </p:nvSpPr>
          <p:spPr bwMode="auto">
            <a:xfrm>
              <a:off x="2771310" y="3440102"/>
              <a:ext cx="40315" cy="26553"/>
            </a:xfrm>
            <a:custGeom>
              <a:avLst/>
              <a:gdLst>
                <a:gd name="T0" fmla="*/ 2147483647 w 9"/>
                <a:gd name="T1" fmla="*/ 0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0 w 9"/>
                <a:gd name="T7" fmla="*/ 2147483647 h 6"/>
                <a:gd name="T8" fmla="*/ 2147483647 w 9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6"/>
                <a:gd name="T17" fmla="*/ 9 w 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6">
                  <a:moveTo>
                    <a:pt x="5" y="0"/>
                  </a:moveTo>
                  <a:cubicBezTo>
                    <a:pt x="8" y="0"/>
                    <a:pt x="9" y="1"/>
                    <a:pt x="9" y="3"/>
                  </a:cubicBezTo>
                  <a:cubicBezTo>
                    <a:pt x="9" y="4"/>
                    <a:pt x="7" y="6"/>
                    <a:pt x="4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2" y="1"/>
                    <a:pt x="5" y="0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34" name="Freeform 1757"/>
            <p:cNvSpPr>
              <a:spLocks/>
            </p:cNvSpPr>
            <p:nvPr/>
          </p:nvSpPr>
          <p:spPr bwMode="auto">
            <a:xfrm>
              <a:off x="2802666" y="3435677"/>
              <a:ext cx="91081" cy="70807"/>
            </a:xfrm>
            <a:custGeom>
              <a:avLst/>
              <a:gdLst>
                <a:gd name="T0" fmla="*/ 2147483647 w 20"/>
                <a:gd name="T1" fmla="*/ 2147483647 h 16"/>
                <a:gd name="T2" fmla="*/ 2147483647 w 20"/>
                <a:gd name="T3" fmla="*/ 2147483647 h 16"/>
                <a:gd name="T4" fmla="*/ 2147483647 w 20"/>
                <a:gd name="T5" fmla="*/ 2147483647 h 16"/>
                <a:gd name="T6" fmla="*/ 2147483647 w 20"/>
                <a:gd name="T7" fmla="*/ 2147483647 h 16"/>
                <a:gd name="T8" fmla="*/ 2147483647 w 20"/>
                <a:gd name="T9" fmla="*/ 2147483647 h 16"/>
                <a:gd name="T10" fmla="*/ 2147483647 w 20"/>
                <a:gd name="T11" fmla="*/ 2147483647 h 16"/>
                <a:gd name="T12" fmla="*/ 2147483647 w 20"/>
                <a:gd name="T13" fmla="*/ 2147483647 h 16"/>
                <a:gd name="T14" fmla="*/ 0 w 20"/>
                <a:gd name="T15" fmla="*/ 2147483647 h 16"/>
                <a:gd name="T16" fmla="*/ 2147483647 w 20"/>
                <a:gd name="T17" fmla="*/ 2147483647 h 16"/>
                <a:gd name="T18" fmla="*/ 2147483647 w 20"/>
                <a:gd name="T19" fmla="*/ 2147483647 h 16"/>
                <a:gd name="T20" fmla="*/ 2147483647 w 20"/>
                <a:gd name="T21" fmla="*/ 2147483647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16"/>
                <a:gd name="T35" fmla="*/ 20 w 20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16">
                  <a:moveTo>
                    <a:pt x="12" y="4"/>
                  </a:moveTo>
                  <a:cubicBezTo>
                    <a:pt x="13" y="4"/>
                    <a:pt x="13" y="3"/>
                    <a:pt x="15" y="2"/>
                  </a:cubicBezTo>
                  <a:cubicBezTo>
                    <a:pt x="16" y="2"/>
                    <a:pt x="18" y="0"/>
                    <a:pt x="19" y="1"/>
                  </a:cubicBezTo>
                  <a:cubicBezTo>
                    <a:pt x="20" y="2"/>
                    <a:pt x="20" y="5"/>
                    <a:pt x="20" y="7"/>
                  </a:cubicBezTo>
                  <a:cubicBezTo>
                    <a:pt x="20" y="9"/>
                    <a:pt x="19" y="10"/>
                    <a:pt x="17" y="11"/>
                  </a:cubicBezTo>
                  <a:cubicBezTo>
                    <a:pt x="15" y="12"/>
                    <a:pt x="14" y="13"/>
                    <a:pt x="12" y="14"/>
                  </a:cubicBezTo>
                  <a:cubicBezTo>
                    <a:pt x="9" y="16"/>
                    <a:pt x="6" y="16"/>
                    <a:pt x="4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10"/>
                    <a:pt x="1" y="7"/>
                    <a:pt x="4" y="7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9" y="5"/>
                    <a:pt x="11" y="4"/>
                    <a:pt x="12" y="4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35" name="Freeform 1758"/>
            <p:cNvSpPr>
              <a:spLocks/>
            </p:cNvSpPr>
            <p:nvPr/>
          </p:nvSpPr>
          <p:spPr bwMode="auto">
            <a:xfrm>
              <a:off x="2829504" y="3519722"/>
              <a:ext cx="35835" cy="39830"/>
            </a:xfrm>
            <a:custGeom>
              <a:avLst/>
              <a:gdLst>
                <a:gd name="T0" fmla="*/ 2147483647 w 8"/>
                <a:gd name="T1" fmla="*/ 0 h 9"/>
                <a:gd name="T2" fmla="*/ 2147483647 w 8"/>
                <a:gd name="T3" fmla="*/ 2147483647 h 9"/>
                <a:gd name="T4" fmla="*/ 2147483647 w 8"/>
                <a:gd name="T5" fmla="*/ 2147483647 h 9"/>
                <a:gd name="T6" fmla="*/ 0 w 8"/>
                <a:gd name="T7" fmla="*/ 2147483647 h 9"/>
                <a:gd name="T8" fmla="*/ 2147483647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4" y="0"/>
                  </a:moveTo>
                  <a:cubicBezTo>
                    <a:pt x="6" y="0"/>
                    <a:pt x="8" y="2"/>
                    <a:pt x="8" y="5"/>
                  </a:cubicBezTo>
                  <a:cubicBezTo>
                    <a:pt x="8" y="8"/>
                    <a:pt x="6" y="9"/>
                    <a:pt x="5" y="9"/>
                  </a:cubicBezTo>
                  <a:cubicBezTo>
                    <a:pt x="3" y="9"/>
                    <a:pt x="0" y="8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36" name="Freeform 1759"/>
            <p:cNvSpPr>
              <a:spLocks/>
            </p:cNvSpPr>
            <p:nvPr/>
          </p:nvSpPr>
          <p:spPr bwMode="auto">
            <a:xfrm>
              <a:off x="2865378" y="3559552"/>
              <a:ext cx="126917" cy="97360"/>
            </a:xfrm>
            <a:custGeom>
              <a:avLst/>
              <a:gdLst>
                <a:gd name="T0" fmla="*/ 2147483647 w 28"/>
                <a:gd name="T1" fmla="*/ 0 h 22"/>
                <a:gd name="T2" fmla="*/ 2147483647 w 28"/>
                <a:gd name="T3" fmla="*/ 2147483647 h 22"/>
                <a:gd name="T4" fmla="*/ 2147483647 w 28"/>
                <a:gd name="T5" fmla="*/ 2147483647 h 22"/>
                <a:gd name="T6" fmla="*/ 2147483647 w 28"/>
                <a:gd name="T7" fmla="*/ 2147483647 h 22"/>
                <a:gd name="T8" fmla="*/ 0 w 28"/>
                <a:gd name="T9" fmla="*/ 2147483647 h 22"/>
                <a:gd name="T10" fmla="*/ 2147483647 w 28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22"/>
                <a:gd name="T20" fmla="*/ 28 w 28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22">
                  <a:moveTo>
                    <a:pt x="7" y="0"/>
                  </a:moveTo>
                  <a:cubicBezTo>
                    <a:pt x="10" y="0"/>
                    <a:pt x="14" y="5"/>
                    <a:pt x="18" y="7"/>
                  </a:cubicBezTo>
                  <a:cubicBezTo>
                    <a:pt x="20" y="8"/>
                    <a:pt x="26" y="8"/>
                    <a:pt x="27" y="12"/>
                  </a:cubicBezTo>
                  <a:cubicBezTo>
                    <a:pt x="28" y="17"/>
                    <a:pt x="20" y="22"/>
                    <a:pt x="14" y="22"/>
                  </a:cubicBezTo>
                  <a:cubicBezTo>
                    <a:pt x="7" y="22"/>
                    <a:pt x="0" y="16"/>
                    <a:pt x="0" y="11"/>
                  </a:cubicBezTo>
                  <a:cubicBezTo>
                    <a:pt x="0" y="5"/>
                    <a:pt x="1" y="2"/>
                    <a:pt x="7" y="0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37" name="Freeform 1760"/>
            <p:cNvSpPr>
              <a:spLocks/>
            </p:cNvSpPr>
            <p:nvPr/>
          </p:nvSpPr>
          <p:spPr bwMode="auto">
            <a:xfrm>
              <a:off x="2744433" y="3572831"/>
              <a:ext cx="58233" cy="39830"/>
            </a:xfrm>
            <a:custGeom>
              <a:avLst/>
              <a:gdLst>
                <a:gd name="T0" fmla="*/ 2147483647 w 13"/>
                <a:gd name="T1" fmla="*/ 0 h 9"/>
                <a:gd name="T2" fmla="*/ 2147483647 w 13"/>
                <a:gd name="T3" fmla="*/ 2147483647 h 9"/>
                <a:gd name="T4" fmla="*/ 2147483647 w 13"/>
                <a:gd name="T5" fmla="*/ 2147483647 h 9"/>
                <a:gd name="T6" fmla="*/ 2147483647 w 13"/>
                <a:gd name="T7" fmla="*/ 2147483647 h 9"/>
                <a:gd name="T8" fmla="*/ 2147483647 w 13"/>
                <a:gd name="T9" fmla="*/ 2147483647 h 9"/>
                <a:gd name="T10" fmla="*/ 2147483647 w 13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9"/>
                <a:gd name="T20" fmla="*/ 13 w 13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9">
                  <a:moveTo>
                    <a:pt x="3" y="0"/>
                  </a:moveTo>
                  <a:cubicBezTo>
                    <a:pt x="5" y="0"/>
                    <a:pt x="7" y="0"/>
                    <a:pt x="8" y="1"/>
                  </a:cubicBezTo>
                  <a:cubicBezTo>
                    <a:pt x="11" y="2"/>
                    <a:pt x="13" y="3"/>
                    <a:pt x="13" y="5"/>
                  </a:cubicBezTo>
                  <a:cubicBezTo>
                    <a:pt x="13" y="9"/>
                    <a:pt x="12" y="8"/>
                    <a:pt x="9" y="9"/>
                  </a:cubicBezTo>
                  <a:cubicBezTo>
                    <a:pt x="6" y="9"/>
                    <a:pt x="2" y="8"/>
                    <a:pt x="1" y="5"/>
                  </a:cubicBezTo>
                  <a:cubicBezTo>
                    <a:pt x="0" y="3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38" name="Freeform 1761"/>
            <p:cNvSpPr>
              <a:spLocks/>
            </p:cNvSpPr>
            <p:nvPr/>
          </p:nvSpPr>
          <p:spPr bwMode="auto">
            <a:xfrm>
              <a:off x="2426356" y="3564015"/>
              <a:ext cx="44794" cy="61957"/>
            </a:xfrm>
            <a:custGeom>
              <a:avLst/>
              <a:gdLst>
                <a:gd name="T0" fmla="*/ 2147483647 w 10"/>
                <a:gd name="T1" fmla="*/ 0 h 14"/>
                <a:gd name="T2" fmla="*/ 2147483647 w 10"/>
                <a:gd name="T3" fmla="*/ 2147483647 h 14"/>
                <a:gd name="T4" fmla="*/ 2147483647 w 10"/>
                <a:gd name="T5" fmla="*/ 2147483647 h 14"/>
                <a:gd name="T6" fmla="*/ 0 w 10"/>
                <a:gd name="T7" fmla="*/ 2147483647 h 14"/>
                <a:gd name="T8" fmla="*/ 2147483647 w 10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4"/>
                <a:gd name="T17" fmla="*/ 10 w 1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4">
                  <a:moveTo>
                    <a:pt x="5" y="0"/>
                  </a:moveTo>
                  <a:cubicBezTo>
                    <a:pt x="7" y="0"/>
                    <a:pt x="10" y="3"/>
                    <a:pt x="10" y="7"/>
                  </a:cubicBezTo>
                  <a:cubicBezTo>
                    <a:pt x="10" y="11"/>
                    <a:pt x="8" y="14"/>
                    <a:pt x="5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39" name="Freeform 1762"/>
            <p:cNvSpPr>
              <a:spLocks/>
            </p:cNvSpPr>
            <p:nvPr/>
          </p:nvSpPr>
          <p:spPr bwMode="auto">
            <a:xfrm>
              <a:off x="2426356" y="3767551"/>
              <a:ext cx="103026" cy="97360"/>
            </a:xfrm>
            <a:custGeom>
              <a:avLst/>
              <a:gdLst>
                <a:gd name="T0" fmla="*/ 2147483647 w 23"/>
                <a:gd name="T1" fmla="*/ 0 h 22"/>
                <a:gd name="T2" fmla="*/ 2147483647 w 23"/>
                <a:gd name="T3" fmla="*/ 2147483647 h 22"/>
                <a:gd name="T4" fmla="*/ 2147483647 w 23"/>
                <a:gd name="T5" fmla="*/ 2147483647 h 22"/>
                <a:gd name="T6" fmla="*/ 2147483647 w 23"/>
                <a:gd name="T7" fmla="*/ 2147483647 h 22"/>
                <a:gd name="T8" fmla="*/ 2147483647 w 23"/>
                <a:gd name="T9" fmla="*/ 2147483647 h 22"/>
                <a:gd name="T10" fmla="*/ 2147483647 w 23"/>
                <a:gd name="T11" fmla="*/ 2147483647 h 22"/>
                <a:gd name="T12" fmla="*/ 2147483647 w 23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22"/>
                <a:gd name="T23" fmla="*/ 23 w 23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22">
                  <a:moveTo>
                    <a:pt x="6" y="0"/>
                  </a:moveTo>
                  <a:cubicBezTo>
                    <a:pt x="10" y="0"/>
                    <a:pt x="12" y="1"/>
                    <a:pt x="15" y="4"/>
                  </a:cubicBezTo>
                  <a:cubicBezTo>
                    <a:pt x="18" y="6"/>
                    <a:pt x="20" y="9"/>
                    <a:pt x="21" y="11"/>
                  </a:cubicBezTo>
                  <a:cubicBezTo>
                    <a:pt x="23" y="17"/>
                    <a:pt x="22" y="22"/>
                    <a:pt x="16" y="22"/>
                  </a:cubicBezTo>
                  <a:cubicBezTo>
                    <a:pt x="12" y="22"/>
                    <a:pt x="8" y="18"/>
                    <a:pt x="6" y="15"/>
                  </a:cubicBezTo>
                  <a:cubicBezTo>
                    <a:pt x="5" y="13"/>
                    <a:pt x="6" y="13"/>
                    <a:pt x="3" y="10"/>
                  </a:cubicBezTo>
                  <a:cubicBezTo>
                    <a:pt x="0" y="7"/>
                    <a:pt x="0" y="0"/>
                    <a:pt x="6" y="0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40" name="Freeform 1763"/>
            <p:cNvSpPr>
              <a:spLocks/>
            </p:cNvSpPr>
            <p:nvPr/>
          </p:nvSpPr>
          <p:spPr bwMode="auto">
            <a:xfrm>
              <a:off x="1767881" y="4214521"/>
              <a:ext cx="152300" cy="97360"/>
            </a:xfrm>
            <a:custGeom>
              <a:avLst/>
              <a:gdLst>
                <a:gd name="T0" fmla="*/ 2147483647 w 34"/>
                <a:gd name="T1" fmla="*/ 2147483647 h 22"/>
                <a:gd name="T2" fmla="*/ 2147483647 w 34"/>
                <a:gd name="T3" fmla="*/ 2147483647 h 22"/>
                <a:gd name="T4" fmla="*/ 2147483647 w 34"/>
                <a:gd name="T5" fmla="*/ 2147483647 h 22"/>
                <a:gd name="T6" fmla="*/ 2147483647 w 34"/>
                <a:gd name="T7" fmla="*/ 2147483647 h 22"/>
                <a:gd name="T8" fmla="*/ 2147483647 w 34"/>
                <a:gd name="T9" fmla="*/ 2147483647 h 22"/>
                <a:gd name="T10" fmla="*/ 2147483647 w 34"/>
                <a:gd name="T11" fmla="*/ 2147483647 h 22"/>
                <a:gd name="T12" fmla="*/ 0 w 34"/>
                <a:gd name="T13" fmla="*/ 2147483647 h 22"/>
                <a:gd name="T14" fmla="*/ 2147483647 w 34"/>
                <a:gd name="T15" fmla="*/ 2147483647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"/>
                <a:gd name="T25" fmla="*/ 0 h 22"/>
                <a:gd name="T26" fmla="*/ 34 w 34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" h="22">
                  <a:moveTo>
                    <a:pt x="16" y="5"/>
                  </a:moveTo>
                  <a:cubicBezTo>
                    <a:pt x="24" y="3"/>
                    <a:pt x="31" y="0"/>
                    <a:pt x="34" y="6"/>
                  </a:cubicBezTo>
                  <a:cubicBezTo>
                    <a:pt x="34" y="8"/>
                    <a:pt x="34" y="11"/>
                    <a:pt x="32" y="12"/>
                  </a:cubicBezTo>
                  <a:cubicBezTo>
                    <a:pt x="31" y="14"/>
                    <a:pt x="25" y="16"/>
                    <a:pt x="24" y="17"/>
                  </a:cubicBezTo>
                  <a:cubicBezTo>
                    <a:pt x="19" y="19"/>
                    <a:pt x="13" y="19"/>
                    <a:pt x="9" y="21"/>
                  </a:cubicBezTo>
                  <a:cubicBezTo>
                    <a:pt x="7" y="22"/>
                    <a:pt x="5" y="21"/>
                    <a:pt x="3" y="21"/>
                  </a:cubicBezTo>
                  <a:cubicBezTo>
                    <a:pt x="1" y="20"/>
                    <a:pt x="0" y="19"/>
                    <a:pt x="0" y="16"/>
                  </a:cubicBezTo>
                  <a:cubicBezTo>
                    <a:pt x="0" y="13"/>
                    <a:pt x="8" y="7"/>
                    <a:pt x="16" y="5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41" name="Freeform 1764"/>
            <p:cNvSpPr>
              <a:spLocks/>
            </p:cNvSpPr>
            <p:nvPr/>
          </p:nvSpPr>
          <p:spPr bwMode="auto">
            <a:xfrm>
              <a:off x="2475629" y="4174691"/>
              <a:ext cx="31356" cy="39830"/>
            </a:xfrm>
            <a:custGeom>
              <a:avLst/>
              <a:gdLst>
                <a:gd name="T0" fmla="*/ 2147483647 w 7"/>
                <a:gd name="T1" fmla="*/ 0 h 9"/>
                <a:gd name="T2" fmla="*/ 2147483647 w 7"/>
                <a:gd name="T3" fmla="*/ 2147483647 h 9"/>
                <a:gd name="T4" fmla="*/ 2147483647 w 7"/>
                <a:gd name="T5" fmla="*/ 2147483647 h 9"/>
                <a:gd name="T6" fmla="*/ 2147483647 w 7"/>
                <a:gd name="T7" fmla="*/ 2147483647 h 9"/>
                <a:gd name="T8" fmla="*/ 2147483647 w 7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4" y="0"/>
                  </a:moveTo>
                  <a:cubicBezTo>
                    <a:pt x="6" y="0"/>
                    <a:pt x="7" y="2"/>
                    <a:pt x="7" y="4"/>
                  </a:cubicBezTo>
                  <a:cubicBezTo>
                    <a:pt x="7" y="7"/>
                    <a:pt x="7" y="8"/>
                    <a:pt x="4" y="8"/>
                  </a:cubicBezTo>
                  <a:cubicBezTo>
                    <a:pt x="2" y="9"/>
                    <a:pt x="0" y="7"/>
                    <a:pt x="1" y="4"/>
                  </a:cubicBezTo>
                  <a:cubicBezTo>
                    <a:pt x="2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42" name="Freeform 1765"/>
            <p:cNvSpPr>
              <a:spLocks/>
            </p:cNvSpPr>
            <p:nvPr/>
          </p:nvSpPr>
          <p:spPr bwMode="auto">
            <a:xfrm>
              <a:off x="2484626" y="4210096"/>
              <a:ext cx="40315" cy="48681"/>
            </a:xfrm>
            <a:custGeom>
              <a:avLst/>
              <a:gdLst>
                <a:gd name="T0" fmla="*/ 2147483647 w 9"/>
                <a:gd name="T1" fmla="*/ 2147483647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2147483647 w 9"/>
                <a:gd name="T7" fmla="*/ 2147483647 h 11"/>
                <a:gd name="T8" fmla="*/ 2147483647 w 9"/>
                <a:gd name="T9" fmla="*/ 2147483647 h 11"/>
                <a:gd name="T10" fmla="*/ 2147483647 w 9"/>
                <a:gd name="T11" fmla="*/ 2147483647 h 11"/>
                <a:gd name="T12" fmla="*/ 2147483647 w 9"/>
                <a:gd name="T13" fmla="*/ 2147483647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1"/>
                <a:gd name="T23" fmla="*/ 9 w 9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1">
                  <a:moveTo>
                    <a:pt x="5" y="2"/>
                  </a:moveTo>
                  <a:cubicBezTo>
                    <a:pt x="7" y="3"/>
                    <a:pt x="7" y="4"/>
                    <a:pt x="7" y="4"/>
                  </a:cubicBezTo>
                  <a:cubicBezTo>
                    <a:pt x="8" y="5"/>
                    <a:pt x="9" y="6"/>
                    <a:pt x="9" y="8"/>
                  </a:cubicBezTo>
                  <a:cubicBezTo>
                    <a:pt x="9" y="11"/>
                    <a:pt x="7" y="10"/>
                    <a:pt x="5" y="11"/>
                  </a:cubicBezTo>
                  <a:cubicBezTo>
                    <a:pt x="4" y="11"/>
                    <a:pt x="3" y="9"/>
                    <a:pt x="2" y="7"/>
                  </a:cubicBezTo>
                  <a:cubicBezTo>
                    <a:pt x="2" y="7"/>
                    <a:pt x="1" y="7"/>
                    <a:pt x="1" y="5"/>
                  </a:cubicBezTo>
                  <a:cubicBezTo>
                    <a:pt x="0" y="2"/>
                    <a:pt x="2" y="0"/>
                    <a:pt x="5" y="2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43" name="Freeform 1766"/>
            <p:cNvSpPr>
              <a:spLocks/>
            </p:cNvSpPr>
            <p:nvPr/>
          </p:nvSpPr>
          <p:spPr bwMode="auto">
            <a:xfrm>
              <a:off x="2502543" y="4289753"/>
              <a:ext cx="89589" cy="101786"/>
            </a:xfrm>
            <a:custGeom>
              <a:avLst/>
              <a:gdLst>
                <a:gd name="T0" fmla="*/ 2147483647 w 20"/>
                <a:gd name="T1" fmla="*/ 0 h 23"/>
                <a:gd name="T2" fmla="*/ 2147483647 w 20"/>
                <a:gd name="T3" fmla="*/ 2147483647 h 23"/>
                <a:gd name="T4" fmla="*/ 2147483647 w 20"/>
                <a:gd name="T5" fmla="*/ 2147483647 h 23"/>
                <a:gd name="T6" fmla="*/ 2147483647 w 20"/>
                <a:gd name="T7" fmla="*/ 2147483647 h 23"/>
                <a:gd name="T8" fmla="*/ 2147483647 w 20"/>
                <a:gd name="T9" fmla="*/ 2147483647 h 23"/>
                <a:gd name="T10" fmla="*/ 2147483647 w 20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3"/>
                <a:gd name="T20" fmla="*/ 20 w 20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3">
                  <a:moveTo>
                    <a:pt x="4" y="0"/>
                  </a:moveTo>
                  <a:cubicBezTo>
                    <a:pt x="8" y="0"/>
                    <a:pt x="10" y="5"/>
                    <a:pt x="12" y="10"/>
                  </a:cubicBezTo>
                  <a:cubicBezTo>
                    <a:pt x="13" y="12"/>
                    <a:pt x="15" y="11"/>
                    <a:pt x="16" y="13"/>
                  </a:cubicBezTo>
                  <a:cubicBezTo>
                    <a:pt x="20" y="17"/>
                    <a:pt x="16" y="23"/>
                    <a:pt x="12" y="23"/>
                  </a:cubicBezTo>
                  <a:cubicBezTo>
                    <a:pt x="9" y="22"/>
                    <a:pt x="1" y="17"/>
                    <a:pt x="1" y="12"/>
                  </a:cubicBezTo>
                  <a:cubicBezTo>
                    <a:pt x="0" y="6"/>
                    <a:pt x="0" y="0"/>
                    <a:pt x="4" y="0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44" name="Freeform 1767"/>
            <p:cNvSpPr>
              <a:spLocks/>
            </p:cNvSpPr>
            <p:nvPr/>
          </p:nvSpPr>
          <p:spPr bwMode="auto">
            <a:xfrm>
              <a:off x="3014654" y="4834124"/>
              <a:ext cx="76150" cy="61957"/>
            </a:xfrm>
            <a:custGeom>
              <a:avLst/>
              <a:gdLst>
                <a:gd name="T0" fmla="*/ 2147483647 w 17"/>
                <a:gd name="T1" fmla="*/ 2147483647 h 14"/>
                <a:gd name="T2" fmla="*/ 2147483647 w 17"/>
                <a:gd name="T3" fmla="*/ 2147483647 h 14"/>
                <a:gd name="T4" fmla="*/ 2147483647 w 17"/>
                <a:gd name="T5" fmla="*/ 2147483647 h 14"/>
                <a:gd name="T6" fmla="*/ 0 w 17"/>
                <a:gd name="T7" fmla="*/ 2147483647 h 14"/>
                <a:gd name="T8" fmla="*/ 2147483647 w 17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4"/>
                <a:gd name="T17" fmla="*/ 17 w 17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4">
                  <a:moveTo>
                    <a:pt x="7" y="4"/>
                  </a:moveTo>
                  <a:cubicBezTo>
                    <a:pt x="9" y="2"/>
                    <a:pt x="13" y="0"/>
                    <a:pt x="15" y="1"/>
                  </a:cubicBezTo>
                  <a:cubicBezTo>
                    <a:pt x="17" y="2"/>
                    <a:pt x="15" y="12"/>
                    <a:pt x="9" y="13"/>
                  </a:cubicBezTo>
                  <a:cubicBezTo>
                    <a:pt x="3" y="14"/>
                    <a:pt x="0" y="13"/>
                    <a:pt x="0" y="10"/>
                  </a:cubicBezTo>
                  <a:cubicBezTo>
                    <a:pt x="0" y="6"/>
                    <a:pt x="5" y="6"/>
                    <a:pt x="7" y="4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45" name="Freeform 1768"/>
            <p:cNvSpPr>
              <a:spLocks/>
            </p:cNvSpPr>
            <p:nvPr/>
          </p:nvSpPr>
          <p:spPr bwMode="auto">
            <a:xfrm>
              <a:off x="3023613" y="5042083"/>
              <a:ext cx="58232" cy="115062"/>
            </a:xfrm>
            <a:custGeom>
              <a:avLst/>
              <a:gdLst>
                <a:gd name="T0" fmla="*/ 2147483647 w 13"/>
                <a:gd name="T1" fmla="*/ 0 h 26"/>
                <a:gd name="T2" fmla="*/ 2147483647 w 13"/>
                <a:gd name="T3" fmla="*/ 2147483647 h 26"/>
                <a:gd name="T4" fmla="*/ 2147483647 w 13"/>
                <a:gd name="T5" fmla="*/ 2147483647 h 26"/>
                <a:gd name="T6" fmla="*/ 2147483647 w 13"/>
                <a:gd name="T7" fmla="*/ 2147483647 h 26"/>
                <a:gd name="T8" fmla="*/ 2147483647 w 13"/>
                <a:gd name="T9" fmla="*/ 2147483647 h 26"/>
                <a:gd name="T10" fmla="*/ 2147483647 w 13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6"/>
                <a:gd name="T20" fmla="*/ 13 w 1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6">
                  <a:moveTo>
                    <a:pt x="6" y="0"/>
                  </a:moveTo>
                  <a:cubicBezTo>
                    <a:pt x="9" y="0"/>
                    <a:pt x="12" y="6"/>
                    <a:pt x="12" y="13"/>
                  </a:cubicBezTo>
                  <a:cubicBezTo>
                    <a:pt x="12" y="17"/>
                    <a:pt x="13" y="20"/>
                    <a:pt x="12" y="22"/>
                  </a:cubicBezTo>
                  <a:cubicBezTo>
                    <a:pt x="12" y="25"/>
                    <a:pt x="10" y="26"/>
                    <a:pt x="8" y="26"/>
                  </a:cubicBezTo>
                  <a:cubicBezTo>
                    <a:pt x="4" y="26"/>
                    <a:pt x="4" y="21"/>
                    <a:pt x="2" y="13"/>
                  </a:cubicBezTo>
                  <a:cubicBezTo>
                    <a:pt x="0" y="6"/>
                    <a:pt x="2" y="0"/>
                    <a:pt x="6" y="0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46" name="Freeform 1769"/>
            <p:cNvSpPr>
              <a:spLocks/>
            </p:cNvSpPr>
            <p:nvPr/>
          </p:nvSpPr>
          <p:spPr bwMode="auto">
            <a:xfrm>
              <a:off x="3059448" y="4993441"/>
              <a:ext cx="228450" cy="309783"/>
            </a:xfrm>
            <a:custGeom>
              <a:avLst/>
              <a:gdLst>
                <a:gd name="T0" fmla="*/ 2147483647 w 51"/>
                <a:gd name="T1" fmla="*/ 0 h 70"/>
                <a:gd name="T2" fmla="*/ 2147483647 w 51"/>
                <a:gd name="T3" fmla="*/ 2147483647 h 70"/>
                <a:gd name="T4" fmla="*/ 2147483647 w 51"/>
                <a:gd name="T5" fmla="*/ 2147483647 h 70"/>
                <a:gd name="T6" fmla="*/ 2147483647 w 51"/>
                <a:gd name="T7" fmla="*/ 2147483647 h 70"/>
                <a:gd name="T8" fmla="*/ 2147483647 w 51"/>
                <a:gd name="T9" fmla="*/ 2147483647 h 70"/>
                <a:gd name="T10" fmla="*/ 2147483647 w 51"/>
                <a:gd name="T11" fmla="*/ 2147483647 h 70"/>
                <a:gd name="T12" fmla="*/ 2147483647 w 51"/>
                <a:gd name="T13" fmla="*/ 2147483647 h 70"/>
                <a:gd name="T14" fmla="*/ 2147483647 w 51"/>
                <a:gd name="T15" fmla="*/ 0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"/>
                <a:gd name="T25" fmla="*/ 0 h 70"/>
                <a:gd name="T26" fmla="*/ 51 w 51"/>
                <a:gd name="T27" fmla="*/ 70 h 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" h="70">
                  <a:moveTo>
                    <a:pt x="36" y="0"/>
                  </a:moveTo>
                  <a:cubicBezTo>
                    <a:pt x="33" y="0"/>
                    <a:pt x="27" y="5"/>
                    <a:pt x="21" y="11"/>
                  </a:cubicBezTo>
                  <a:cubicBezTo>
                    <a:pt x="9" y="14"/>
                    <a:pt x="3" y="23"/>
                    <a:pt x="6" y="36"/>
                  </a:cubicBezTo>
                  <a:cubicBezTo>
                    <a:pt x="5" y="38"/>
                    <a:pt x="0" y="43"/>
                    <a:pt x="1" y="47"/>
                  </a:cubicBezTo>
                  <a:cubicBezTo>
                    <a:pt x="4" y="65"/>
                    <a:pt x="5" y="68"/>
                    <a:pt x="12" y="69"/>
                  </a:cubicBezTo>
                  <a:cubicBezTo>
                    <a:pt x="23" y="70"/>
                    <a:pt x="37" y="47"/>
                    <a:pt x="43" y="29"/>
                  </a:cubicBezTo>
                  <a:cubicBezTo>
                    <a:pt x="44" y="25"/>
                    <a:pt x="38" y="24"/>
                    <a:pt x="38" y="20"/>
                  </a:cubicBezTo>
                  <a:cubicBezTo>
                    <a:pt x="51" y="9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47" name="Freeform 1770"/>
            <p:cNvSpPr>
              <a:spLocks/>
            </p:cNvSpPr>
            <p:nvPr/>
          </p:nvSpPr>
          <p:spPr bwMode="auto">
            <a:xfrm>
              <a:off x="2260617" y="3041771"/>
              <a:ext cx="425546" cy="424845"/>
            </a:xfrm>
            <a:custGeom>
              <a:avLst/>
              <a:gdLst>
                <a:gd name="T0" fmla="*/ 2147483647 w 95"/>
                <a:gd name="T1" fmla="*/ 2147483647 h 96"/>
                <a:gd name="T2" fmla="*/ 2147483647 w 95"/>
                <a:gd name="T3" fmla="*/ 2147483647 h 96"/>
                <a:gd name="T4" fmla="*/ 2147483647 w 95"/>
                <a:gd name="T5" fmla="*/ 2147483647 h 96"/>
                <a:gd name="T6" fmla="*/ 2147483647 w 95"/>
                <a:gd name="T7" fmla="*/ 2147483647 h 96"/>
                <a:gd name="T8" fmla="*/ 2147483647 w 95"/>
                <a:gd name="T9" fmla="*/ 2147483647 h 96"/>
                <a:gd name="T10" fmla="*/ 2147483647 w 95"/>
                <a:gd name="T11" fmla="*/ 2147483647 h 96"/>
                <a:gd name="T12" fmla="*/ 2147483647 w 95"/>
                <a:gd name="T13" fmla="*/ 2147483647 h 96"/>
                <a:gd name="T14" fmla="*/ 2147483647 w 95"/>
                <a:gd name="T15" fmla="*/ 2147483647 h 96"/>
                <a:gd name="T16" fmla="*/ 2147483647 w 95"/>
                <a:gd name="T17" fmla="*/ 2147483647 h 96"/>
                <a:gd name="T18" fmla="*/ 2147483647 w 95"/>
                <a:gd name="T19" fmla="*/ 2147483647 h 96"/>
                <a:gd name="T20" fmla="*/ 2147483647 w 95"/>
                <a:gd name="T21" fmla="*/ 2147483647 h 96"/>
                <a:gd name="T22" fmla="*/ 2147483647 w 95"/>
                <a:gd name="T23" fmla="*/ 2147483647 h 96"/>
                <a:gd name="T24" fmla="*/ 2147483647 w 95"/>
                <a:gd name="T25" fmla="*/ 2147483647 h 96"/>
                <a:gd name="T26" fmla="*/ 2147483647 w 95"/>
                <a:gd name="T27" fmla="*/ 2147483647 h 96"/>
                <a:gd name="T28" fmla="*/ 2147483647 w 95"/>
                <a:gd name="T29" fmla="*/ 2147483647 h 96"/>
                <a:gd name="T30" fmla="*/ 2147483647 w 95"/>
                <a:gd name="T31" fmla="*/ 2147483647 h 96"/>
                <a:gd name="T32" fmla="*/ 2147483647 w 95"/>
                <a:gd name="T33" fmla="*/ 2147483647 h 96"/>
                <a:gd name="T34" fmla="*/ 2147483647 w 95"/>
                <a:gd name="T35" fmla="*/ 2147483647 h 96"/>
                <a:gd name="T36" fmla="*/ 2147483647 w 95"/>
                <a:gd name="T37" fmla="*/ 2147483647 h 96"/>
                <a:gd name="T38" fmla="*/ 2147483647 w 95"/>
                <a:gd name="T39" fmla="*/ 2147483647 h 96"/>
                <a:gd name="T40" fmla="*/ 2147483647 w 95"/>
                <a:gd name="T41" fmla="*/ 2147483647 h 96"/>
                <a:gd name="T42" fmla="*/ 2147483647 w 95"/>
                <a:gd name="T43" fmla="*/ 2147483647 h 96"/>
                <a:gd name="T44" fmla="*/ 2147483647 w 95"/>
                <a:gd name="T45" fmla="*/ 2147483647 h 96"/>
                <a:gd name="T46" fmla="*/ 2147483647 w 95"/>
                <a:gd name="T47" fmla="*/ 2147483647 h 96"/>
                <a:gd name="T48" fmla="*/ 2147483647 w 95"/>
                <a:gd name="T49" fmla="*/ 2147483647 h 96"/>
                <a:gd name="T50" fmla="*/ 2147483647 w 95"/>
                <a:gd name="T51" fmla="*/ 2147483647 h 96"/>
                <a:gd name="T52" fmla="*/ 2147483647 w 95"/>
                <a:gd name="T53" fmla="*/ 2147483647 h 96"/>
                <a:gd name="T54" fmla="*/ 0 w 95"/>
                <a:gd name="T55" fmla="*/ 2147483647 h 96"/>
                <a:gd name="T56" fmla="*/ 2147483647 w 95"/>
                <a:gd name="T57" fmla="*/ 2147483647 h 96"/>
                <a:gd name="T58" fmla="*/ 2147483647 w 95"/>
                <a:gd name="T59" fmla="*/ 2147483647 h 96"/>
                <a:gd name="T60" fmla="*/ 2147483647 w 95"/>
                <a:gd name="T61" fmla="*/ 2147483647 h 96"/>
                <a:gd name="T62" fmla="*/ 2147483647 w 95"/>
                <a:gd name="T63" fmla="*/ 2147483647 h 96"/>
                <a:gd name="T64" fmla="*/ 2147483647 w 95"/>
                <a:gd name="T65" fmla="*/ 2147483647 h 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5"/>
                <a:gd name="T100" fmla="*/ 0 h 96"/>
                <a:gd name="T101" fmla="*/ 95 w 95"/>
                <a:gd name="T102" fmla="*/ 96 h 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5" h="96">
                  <a:moveTo>
                    <a:pt x="23" y="1"/>
                  </a:moveTo>
                  <a:cubicBezTo>
                    <a:pt x="26" y="0"/>
                    <a:pt x="27" y="8"/>
                    <a:pt x="27" y="10"/>
                  </a:cubicBezTo>
                  <a:cubicBezTo>
                    <a:pt x="28" y="13"/>
                    <a:pt x="32" y="15"/>
                    <a:pt x="33" y="19"/>
                  </a:cubicBezTo>
                  <a:cubicBezTo>
                    <a:pt x="33" y="20"/>
                    <a:pt x="38" y="36"/>
                    <a:pt x="39" y="38"/>
                  </a:cubicBezTo>
                  <a:cubicBezTo>
                    <a:pt x="39" y="40"/>
                    <a:pt x="39" y="42"/>
                    <a:pt x="40" y="43"/>
                  </a:cubicBezTo>
                  <a:cubicBezTo>
                    <a:pt x="41" y="47"/>
                    <a:pt x="43" y="50"/>
                    <a:pt x="44" y="51"/>
                  </a:cubicBezTo>
                  <a:cubicBezTo>
                    <a:pt x="45" y="53"/>
                    <a:pt x="47" y="53"/>
                    <a:pt x="50" y="54"/>
                  </a:cubicBezTo>
                  <a:cubicBezTo>
                    <a:pt x="52" y="56"/>
                    <a:pt x="56" y="54"/>
                    <a:pt x="59" y="56"/>
                  </a:cubicBezTo>
                  <a:cubicBezTo>
                    <a:pt x="62" y="58"/>
                    <a:pt x="71" y="66"/>
                    <a:pt x="73" y="65"/>
                  </a:cubicBezTo>
                  <a:cubicBezTo>
                    <a:pt x="73" y="65"/>
                    <a:pt x="73" y="55"/>
                    <a:pt x="85" y="60"/>
                  </a:cubicBezTo>
                  <a:cubicBezTo>
                    <a:pt x="88" y="62"/>
                    <a:pt x="91" y="70"/>
                    <a:pt x="91" y="70"/>
                  </a:cubicBezTo>
                  <a:cubicBezTo>
                    <a:pt x="95" y="72"/>
                    <a:pt x="94" y="76"/>
                    <a:pt x="94" y="77"/>
                  </a:cubicBezTo>
                  <a:cubicBezTo>
                    <a:pt x="94" y="78"/>
                    <a:pt x="91" y="83"/>
                    <a:pt x="89" y="84"/>
                  </a:cubicBezTo>
                  <a:lnTo>
                    <a:pt x="79" y="87"/>
                  </a:lnTo>
                  <a:cubicBezTo>
                    <a:pt x="74" y="88"/>
                    <a:pt x="67" y="90"/>
                    <a:pt x="64" y="90"/>
                  </a:cubicBezTo>
                  <a:cubicBezTo>
                    <a:pt x="62" y="90"/>
                    <a:pt x="57" y="91"/>
                    <a:pt x="54" y="93"/>
                  </a:cubicBezTo>
                  <a:cubicBezTo>
                    <a:pt x="52" y="95"/>
                    <a:pt x="50" y="93"/>
                    <a:pt x="48" y="93"/>
                  </a:cubicBezTo>
                  <a:cubicBezTo>
                    <a:pt x="46" y="94"/>
                    <a:pt x="45" y="96"/>
                    <a:pt x="43" y="95"/>
                  </a:cubicBezTo>
                  <a:cubicBezTo>
                    <a:pt x="41" y="94"/>
                    <a:pt x="39" y="89"/>
                    <a:pt x="40" y="84"/>
                  </a:cubicBezTo>
                  <a:cubicBezTo>
                    <a:pt x="40" y="82"/>
                    <a:pt x="38" y="82"/>
                    <a:pt x="37" y="82"/>
                  </a:cubicBezTo>
                  <a:cubicBezTo>
                    <a:pt x="35" y="76"/>
                    <a:pt x="40" y="71"/>
                    <a:pt x="35" y="68"/>
                  </a:cubicBezTo>
                  <a:cubicBezTo>
                    <a:pt x="33" y="67"/>
                    <a:pt x="30" y="66"/>
                    <a:pt x="28" y="65"/>
                  </a:cubicBezTo>
                  <a:cubicBezTo>
                    <a:pt x="25" y="63"/>
                    <a:pt x="24" y="57"/>
                    <a:pt x="20" y="55"/>
                  </a:cubicBezTo>
                  <a:cubicBezTo>
                    <a:pt x="19" y="54"/>
                    <a:pt x="17" y="53"/>
                    <a:pt x="15" y="52"/>
                  </a:cubicBezTo>
                  <a:cubicBezTo>
                    <a:pt x="12" y="49"/>
                    <a:pt x="9" y="51"/>
                    <a:pt x="7" y="50"/>
                  </a:cubicBezTo>
                  <a:cubicBezTo>
                    <a:pt x="5" y="49"/>
                    <a:pt x="4" y="47"/>
                    <a:pt x="4" y="46"/>
                  </a:cubicBezTo>
                  <a:cubicBezTo>
                    <a:pt x="4" y="45"/>
                    <a:pt x="6" y="42"/>
                    <a:pt x="5" y="42"/>
                  </a:cubicBezTo>
                  <a:cubicBezTo>
                    <a:pt x="2" y="42"/>
                    <a:pt x="0" y="43"/>
                    <a:pt x="0" y="41"/>
                  </a:cubicBezTo>
                  <a:cubicBezTo>
                    <a:pt x="0" y="40"/>
                    <a:pt x="0" y="37"/>
                    <a:pt x="3" y="34"/>
                  </a:cubicBezTo>
                  <a:cubicBezTo>
                    <a:pt x="5" y="31"/>
                    <a:pt x="9" y="29"/>
                    <a:pt x="11" y="26"/>
                  </a:cubicBezTo>
                  <a:cubicBezTo>
                    <a:pt x="13" y="22"/>
                    <a:pt x="13" y="17"/>
                    <a:pt x="14" y="15"/>
                  </a:cubicBezTo>
                  <a:cubicBezTo>
                    <a:pt x="14" y="14"/>
                    <a:pt x="16" y="8"/>
                    <a:pt x="18" y="4"/>
                  </a:cubicBezTo>
                  <a:cubicBezTo>
                    <a:pt x="19" y="2"/>
                    <a:pt x="20" y="1"/>
                    <a:pt x="23" y="1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48" name="Freeform 1771"/>
            <p:cNvSpPr>
              <a:spLocks/>
            </p:cNvSpPr>
            <p:nvPr/>
          </p:nvSpPr>
          <p:spPr bwMode="auto">
            <a:xfrm>
              <a:off x="2238220" y="2993130"/>
              <a:ext cx="107506" cy="70807"/>
            </a:xfrm>
            <a:custGeom>
              <a:avLst/>
              <a:gdLst>
                <a:gd name="T0" fmla="*/ 2147483647 w 24"/>
                <a:gd name="T1" fmla="*/ 2147483647 h 16"/>
                <a:gd name="T2" fmla="*/ 2147483647 w 24"/>
                <a:gd name="T3" fmla="*/ 2147483647 h 16"/>
                <a:gd name="T4" fmla="*/ 2147483647 w 24"/>
                <a:gd name="T5" fmla="*/ 2147483647 h 16"/>
                <a:gd name="T6" fmla="*/ 2147483647 w 24"/>
                <a:gd name="T7" fmla="*/ 2147483647 h 16"/>
                <a:gd name="T8" fmla="*/ 2147483647 w 24"/>
                <a:gd name="T9" fmla="*/ 2147483647 h 16"/>
                <a:gd name="T10" fmla="*/ 2147483647 w 24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16"/>
                <a:gd name="T20" fmla="*/ 24 w 24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16">
                  <a:moveTo>
                    <a:pt x="13" y="5"/>
                  </a:moveTo>
                  <a:cubicBezTo>
                    <a:pt x="18" y="5"/>
                    <a:pt x="23" y="2"/>
                    <a:pt x="24" y="8"/>
                  </a:cubicBezTo>
                  <a:cubicBezTo>
                    <a:pt x="24" y="10"/>
                    <a:pt x="23" y="13"/>
                    <a:pt x="21" y="14"/>
                  </a:cubicBezTo>
                  <a:cubicBezTo>
                    <a:pt x="18" y="16"/>
                    <a:pt x="13" y="15"/>
                    <a:pt x="10" y="15"/>
                  </a:cubicBezTo>
                  <a:cubicBezTo>
                    <a:pt x="5" y="15"/>
                    <a:pt x="0" y="10"/>
                    <a:pt x="1" y="5"/>
                  </a:cubicBezTo>
                  <a:cubicBezTo>
                    <a:pt x="1" y="0"/>
                    <a:pt x="9" y="5"/>
                    <a:pt x="13" y="5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49" name="Freeform 1772"/>
            <p:cNvSpPr>
              <a:spLocks/>
            </p:cNvSpPr>
            <p:nvPr/>
          </p:nvSpPr>
          <p:spPr bwMode="auto">
            <a:xfrm>
              <a:off x="2265135" y="3072753"/>
              <a:ext cx="49273" cy="97360"/>
            </a:xfrm>
            <a:custGeom>
              <a:avLst/>
              <a:gdLst>
                <a:gd name="T0" fmla="*/ 2147483647 w 11"/>
                <a:gd name="T1" fmla="*/ 0 h 22"/>
                <a:gd name="T2" fmla="*/ 2147483647 w 11"/>
                <a:gd name="T3" fmla="*/ 2147483647 h 22"/>
                <a:gd name="T4" fmla="*/ 2147483647 w 11"/>
                <a:gd name="T5" fmla="*/ 2147483647 h 22"/>
                <a:gd name="T6" fmla="*/ 2147483647 w 11"/>
                <a:gd name="T7" fmla="*/ 2147483647 h 22"/>
                <a:gd name="T8" fmla="*/ 2147483647 w 11"/>
                <a:gd name="T9" fmla="*/ 2147483647 h 22"/>
                <a:gd name="T10" fmla="*/ 2147483647 w 11"/>
                <a:gd name="T11" fmla="*/ 2147483647 h 22"/>
                <a:gd name="T12" fmla="*/ 2147483647 w 11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22"/>
                <a:gd name="T23" fmla="*/ 11 w 11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22">
                  <a:moveTo>
                    <a:pt x="7" y="0"/>
                  </a:moveTo>
                  <a:cubicBezTo>
                    <a:pt x="8" y="0"/>
                    <a:pt x="11" y="0"/>
                    <a:pt x="11" y="4"/>
                  </a:cubicBezTo>
                  <a:cubicBezTo>
                    <a:pt x="11" y="6"/>
                    <a:pt x="10" y="13"/>
                    <a:pt x="8" y="17"/>
                  </a:cubicBezTo>
                  <a:cubicBezTo>
                    <a:pt x="6" y="21"/>
                    <a:pt x="3" y="22"/>
                    <a:pt x="2" y="21"/>
                  </a:cubicBezTo>
                  <a:cubicBezTo>
                    <a:pt x="1" y="21"/>
                    <a:pt x="0" y="20"/>
                    <a:pt x="1" y="17"/>
                  </a:cubicBezTo>
                  <a:cubicBezTo>
                    <a:pt x="1" y="16"/>
                    <a:pt x="2" y="16"/>
                    <a:pt x="2" y="11"/>
                  </a:cubicBezTo>
                  <a:cubicBezTo>
                    <a:pt x="3" y="6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50" name="Freeform 1773"/>
            <p:cNvSpPr>
              <a:spLocks/>
            </p:cNvSpPr>
            <p:nvPr/>
          </p:nvSpPr>
          <p:spPr bwMode="auto">
            <a:xfrm>
              <a:off x="2457711" y="2811647"/>
              <a:ext cx="125424" cy="207997"/>
            </a:xfrm>
            <a:custGeom>
              <a:avLst/>
              <a:gdLst>
                <a:gd name="T0" fmla="*/ 2147483647 w 28"/>
                <a:gd name="T1" fmla="*/ 2147483647 h 47"/>
                <a:gd name="T2" fmla="*/ 2147483647 w 28"/>
                <a:gd name="T3" fmla="*/ 2147483647 h 47"/>
                <a:gd name="T4" fmla="*/ 2147483647 w 28"/>
                <a:gd name="T5" fmla="*/ 2147483647 h 47"/>
                <a:gd name="T6" fmla="*/ 2147483647 w 28"/>
                <a:gd name="T7" fmla="*/ 2147483647 h 47"/>
                <a:gd name="T8" fmla="*/ 2147483647 w 28"/>
                <a:gd name="T9" fmla="*/ 2147483647 h 47"/>
                <a:gd name="T10" fmla="*/ 2147483647 w 28"/>
                <a:gd name="T11" fmla="*/ 2147483647 h 47"/>
                <a:gd name="T12" fmla="*/ 2147483647 w 28"/>
                <a:gd name="T13" fmla="*/ 2147483647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47"/>
                <a:gd name="T23" fmla="*/ 28 w 28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47">
                  <a:moveTo>
                    <a:pt x="5" y="1"/>
                  </a:moveTo>
                  <a:cubicBezTo>
                    <a:pt x="7" y="0"/>
                    <a:pt x="12" y="3"/>
                    <a:pt x="17" y="9"/>
                  </a:cubicBezTo>
                  <a:cubicBezTo>
                    <a:pt x="23" y="17"/>
                    <a:pt x="28" y="29"/>
                    <a:pt x="27" y="35"/>
                  </a:cubicBezTo>
                  <a:cubicBezTo>
                    <a:pt x="25" y="47"/>
                    <a:pt x="22" y="45"/>
                    <a:pt x="19" y="45"/>
                  </a:cubicBezTo>
                  <a:cubicBezTo>
                    <a:pt x="16" y="45"/>
                    <a:pt x="11" y="33"/>
                    <a:pt x="11" y="29"/>
                  </a:cubicBezTo>
                  <a:cubicBezTo>
                    <a:pt x="11" y="26"/>
                    <a:pt x="8" y="20"/>
                    <a:pt x="6" y="14"/>
                  </a:cubicBezTo>
                  <a:cubicBezTo>
                    <a:pt x="3" y="8"/>
                    <a:pt x="0" y="4"/>
                    <a:pt x="5" y="1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51" name="Freeform 1774"/>
            <p:cNvSpPr>
              <a:spLocks/>
            </p:cNvSpPr>
            <p:nvPr/>
          </p:nvSpPr>
          <p:spPr bwMode="auto">
            <a:xfrm>
              <a:off x="2569736" y="3001981"/>
              <a:ext cx="67191" cy="119487"/>
            </a:xfrm>
            <a:custGeom>
              <a:avLst/>
              <a:gdLst>
                <a:gd name="T0" fmla="*/ 2147483647 w 15"/>
                <a:gd name="T1" fmla="*/ 0 h 27"/>
                <a:gd name="T2" fmla="*/ 2147483647 w 15"/>
                <a:gd name="T3" fmla="*/ 2147483647 h 27"/>
                <a:gd name="T4" fmla="*/ 2147483647 w 15"/>
                <a:gd name="T5" fmla="*/ 2147483647 h 27"/>
                <a:gd name="T6" fmla="*/ 2147483647 w 15"/>
                <a:gd name="T7" fmla="*/ 2147483647 h 27"/>
                <a:gd name="T8" fmla="*/ 2147483647 w 15"/>
                <a:gd name="T9" fmla="*/ 2147483647 h 27"/>
                <a:gd name="T10" fmla="*/ 2147483647 w 15"/>
                <a:gd name="T11" fmla="*/ 2147483647 h 27"/>
                <a:gd name="T12" fmla="*/ 2147483647 w 15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7"/>
                <a:gd name="T23" fmla="*/ 15 w 15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7">
                  <a:moveTo>
                    <a:pt x="4" y="0"/>
                  </a:moveTo>
                  <a:cubicBezTo>
                    <a:pt x="5" y="0"/>
                    <a:pt x="7" y="0"/>
                    <a:pt x="8" y="2"/>
                  </a:cubicBezTo>
                  <a:cubicBezTo>
                    <a:pt x="10" y="5"/>
                    <a:pt x="11" y="10"/>
                    <a:pt x="11" y="12"/>
                  </a:cubicBezTo>
                  <a:cubicBezTo>
                    <a:pt x="12" y="14"/>
                    <a:pt x="15" y="18"/>
                    <a:pt x="14" y="21"/>
                  </a:cubicBezTo>
                  <a:cubicBezTo>
                    <a:pt x="13" y="24"/>
                    <a:pt x="10" y="27"/>
                    <a:pt x="8" y="26"/>
                  </a:cubicBezTo>
                  <a:cubicBezTo>
                    <a:pt x="5" y="26"/>
                    <a:pt x="2" y="19"/>
                    <a:pt x="2" y="13"/>
                  </a:cubicBezTo>
                  <a:cubicBezTo>
                    <a:pt x="1" y="6"/>
                    <a:pt x="0" y="0"/>
                    <a:pt x="4" y="0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52" name="Freeform 1775"/>
            <p:cNvSpPr>
              <a:spLocks/>
            </p:cNvSpPr>
            <p:nvPr/>
          </p:nvSpPr>
          <p:spPr bwMode="auto">
            <a:xfrm>
              <a:off x="2748875" y="3515297"/>
              <a:ext cx="103026" cy="75232"/>
            </a:xfrm>
            <a:custGeom>
              <a:avLst/>
              <a:gdLst>
                <a:gd name="T0" fmla="*/ 2147483647 w 23"/>
                <a:gd name="T1" fmla="*/ 0 h 17"/>
                <a:gd name="T2" fmla="*/ 2147483647 w 23"/>
                <a:gd name="T3" fmla="*/ 2147483647 h 17"/>
                <a:gd name="T4" fmla="*/ 2147483647 w 23"/>
                <a:gd name="T5" fmla="*/ 2147483647 h 17"/>
                <a:gd name="T6" fmla="*/ 2147483647 w 23"/>
                <a:gd name="T7" fmla="*/ 2147483647 h 17"/>
                <a:gd name="T8" fmla="*/ 2147483647 w 23"/>
                <a:gd name="T9" fmla="*/ 2147483647 h 17"/>
                <a:gd name="T10" fmla="*/ 0 w 23"/>
                <a:gd name="T11" fmla="*/ 2147483647 h 17"/>
                <a:gd name="T12" fmla="*/ 2147483647 w 23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17"/>
                <a:gd name="T23" fmla="*/ 23 w 23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17">
                  <a:moveTo>
                    <a:pt x="6" y="0"/>
                  </a:moveTo>
                  <a:cubicBezTo>
                    <a:pt x="8" y="0"/>
                    <a:pt x="12" y="3"/>
                    <a:pt x="14" y="6"/>
                  </a:cubicBezTo>
                  <a:cubicBezTo>
                    <a:pt x="16" y="8"/>
                    <a:pt x="23" y="11"/>
                    <a:pt x="21" y="14"/>
                  </a:cubicBezTo>
                  <a:cubicBezTo>
                    <a:pt x="21" y="15"/>
                    <a:pt x="18" y="17"/>
                    <a:pt x="15" y="16"/>
                  </a:cubicBezTo>
                  <a:cubicBezTo>
                    <a:pt x="14" y="15"/>
                    <a:pt x="12" y="13"/>
                    <a:pt x="10" y="13"/>
                  </a:cubicBezTo>
                  <a:cubicBezTo>
                    <a:pt x="5" y="13"/>
                    <a:pt x="0" y="12"/>
                    <a:pt x="0" y="8"/>
                  </a:cubicBezTo>
                  <a:cubicBezTo>
                    <a:pt x="0" y="4"/>
                    <a:pt x="1" y="0"/>
                    <a:pt x="6" y="0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53" name="Freeform 1776"/>
            <p:cNvSpPr>
              <a:spLocks/>
            </p:cNvSpPr>
            <p:nvPr/>
          </p:nvSpPr>
          <p:spPr bwMode="auto">
            <a:xfrm>
              <a:off x="2987777" y="3479893"/>
              <a:ext cx="340436" cy="216847"/>
            </a:xfrm>
            <a:custGeom>
              <a:avLst/>
              <a:gdLst>
                <a:gd name="T0" fmla="*/ 2147483647 w 76"/>
                <a:gd name="T1" fmla="*/ 0 h 49"/>
                <a:gd name="T2" fmla="*/ 2147483647 w 76"/>
                <a:gd name="T3" fmla="*/ 2147483647 h 49"/>
                <a:gd name="T4" fmla="*/ 2147483647 w 76"/>
                <a:gd name="T5" fmla="*/ 2147483647 h 49"/>
                <a:gd name="T6" fmla="*/ 2147483647 w 76"/>
                <a:gd name="T7" fmla="*/ 2147483647 h 49"/>
                <a:gd name="T8" fmla="*/ 2147483647 w 76"/>
                <a:gd name="T9" fmla="*/ 2147483647 h 49"/>
                <a:gd name="T10" fmla="*/ 2147483647 w 76"/>
                <a:gd name="T11" fmla="*/ 2147483647 h 49"/>
                <a:gd name="T12" fmla="*/ 2147483647 w 76"/>
                <a:gd name="T13" fmla="*/ 2147483647 h 49"/>
                <a:gd name="T14" fmla="*/ 2147483647 w 76"/>
                <a:gd name="T15" fmla="*/ 2147483647 h 49"/>
                <a:gd name="T16" fmla="*/ 2147483647 w 76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49"/>
                <a:gd name="T29" fmla="*/ 76 w 76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49">
                  <a:moveTo>
                    <a:pt x="12" y="0"/>
                  </a:moveTo>
                  <a:cubicBezTo>
                    <a:pt x="15" y="0"/>
                    <a:pt x="16" y="9"/>
                    <a:pt x="24" y="11"/>
                  </a:cubicBezTo>
                  <a:cubicBezTo>
                    <a:pt x="27" y="12"/>
                    <a:pt x="31" y="18"/>
                    <a:pt x="33" y="20"/>
                  </a:cubicBezTo>
                  <a:cubicBezTo>
                    <a:pt x="35" y="24"/>
                    <a:pt x="38" y="26"/>
                    <a:pt x="41" y="27"/>
                  </a:cubicBezTo>
                  <a:cubicBezTo>
                    <a:pt x="56" y="27"/>
                    <a:pt x="76" y="27"/>
                    <a:pt x="76" y="33"/>
                  </a:cubicBezTo>
                  <a:cubicBezTo>
                    <a:pt x="76" y="43"/>
                    <a:pt x="66" y="41"/>
                    <a:pt x="54" y="41"/>
                  </a:cubicBezTo>
                  <a:cubicBezTo>
                    <a:pt x="50" y="41"/>
                    <a:pt x="36" y="45"/>
                    <a:pt x="29" y="46"/>
                  </a:cubicBezTo>
                  <a:cubicBezTo>
                    <a:pt x="11" y="49"/>
                    <a:pt x="3" y="38"/>
                    <a:pt x="2" y="26"/>
                  </a:cubicBezTo>
                  <a:cubicBezTo>
                    <a:pt x="0" y="14"/>
                    <a:pt x="1" y="1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54" name="Freeform 1777"/>
            <p:cNvSpPr>
              <a:spLocks/>
            </p:cNvSpPr>
            <p:nvPr/>
          </p:nvSpPr>
          <p:spPr bwMode="auto">
            <a:xfrm>
              <a:off x="2717518" y="4015413"/>
              <a:ext cx="111986" cy="92935"/>
            </a:xfrm>
            <a:custGeom>
              <a:avLst/>
              <a:gdLst>
                <a:gd name="T0" fmla="*/ 2147483647 w 25"/>
                <a:gd name="T1" fmla="*/ 2147483647 h 21"/>
                <a:gd name="T2" fmla="*/ 2147483647 w 25"/>
                <a:gd name="T3" fmla="*/ 2147483647 h 21"/>
                <a:gd name="T4" fmla="*/ 2147483647 w 25"/>
                <a:gd name="T5" fmla="*/ 2147483647 h 21"/>
                <a:gd name="T6" fmla="*/ 2147483647 w 25"/>
                <a:gd name="T7" fmla="*/ 2147483647 h 21"/>
                <a:gd name="T8" fmla="*/ 2147483647 w 25"/>
                <a:gd name="T9" fmla="*/ 2147483647 h 21"/>
                <a:gd name="T10" fmla="*/ 2147483647 w 25"/>
                <a:gd name="T11" fmla="*/ 2147483647 h 21"/>
                <a:gd name="T12" fmla="*/ 2147483647 w 25"/>
                <a:gd name="T13" fmla="*/ 2147483647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1"/>
                <a:gd name="T23" fmla="*/ 25 w 25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1">
                  <a:moveTo>
                    <a:pt x="9" y="1"/>
                  </a:moveTo>
                  <a:cubicBezTo>
                    <a:pt x="19" y="0"/>
                    <a:pt x="20" y="10"/>
                    <a:pt x="21" y="12"/>
                  </a:cubicBezTo>
                  <a:cubicBezTo>
                    <a:pt x="22" y="14"/>
                    <a:pt x="25" y="18"/>
                    <a:pt x="23" y="20"/>
                  </a:cubicBezTo>
                  <a:cubicBezTo>
                    <a:pt x="22" y="21"/>
                    <a:pt x="20" y="21"/>
                    <a:pt x="18" y="21"/>
                  </a:cubicBezTo>
                  <a:cubicBezTo>
                    <a:pt x="14" y="20"/>
                    <a:pt x="11" y="18"/>
                    <a:pt x="8" y="15"/>
                  </a:cubicBezTo>
                  <a:cubicBezTo>
                    <a:pt x="7" y="14"/>
                    <a:pt x="4" y="14"/>
                    <a:pt x="3" y="12"/>
                  </a:cubicBezTo>
                  <a:cubicBezTo>
                    <a:pt x="2" y="9"/>
                    <a:pt x="0" y="2"/>
                    <a:pt x="9" y="1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55" name="Freeform 1778"/>
            <p:cNvSpPr>
              <a:spLocks/>
            </p:cNvSpPr>
            <p:nvPr/>
          </p:nvSpPr>
          <p:spPr bwMode="auto">
            <a:xfrm>
              <a:off x="2820545" y="4966853"/>
              <a:ext cx="82122" cy="132764"/>
            </a:xfrm>
            <a:custGeom>
              <a:avLst/>
              <a:gdLst>
                <a:gd name="T0" fmla="*/ 2147483647 w 18"/>
                <a:gd name="T1" fmla="*/ 2147483647 h 30"/>
                <a:gd name="T2" fmla="*/ 2147483647 w 18"/>
                <a:gd name="T3" fmla="*/ 2147483647 h 30"/>
                <a:gd name="T4" fmla="*/ 2147483647 w 18"/>
                <a:gd name="T5" fmla="*/ 2147483647 h 30"/>
                <a:gd name="T6" fmla="*/ 2147483647 w 18"/>
                <a:gd name="T7" fmla="*/ 2147483647 h 30"/>
                <a:gd name="T8" fmla="*/ 2147483647 w 18"/>
                <a:gd name="T9" fmla="*/ 2147483647 h 30"/>
                <a:gd name="T10" fmla="*/ 2147483647 w 18"/>
                <a:gd name="T11" fmla="*/ 2147483647 h 30"/>
                <a:gd name="T12" fmla="*/ 2147483647 w 18"/>
                <a:gd name="T13" fmla="*/ 2147483647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30"/>
                <a:gd name="T23" fmla="*/ 18 w 18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30">
                  <a:moveTo>
                    <a:pt x="5" y="1"/>
                  </a:moveTo>
                  <a:cubicBezTo>
                    <a:pt x="10" y="0"/>
                    <a:pt x="9" y="1"/>
                    <a:pt x="12" y="2"/>
                  </a:cubicBezTo>
                  <a:cubicBezTo>
                    <a:pt x="17" y="4"/>
                    <a:pt x="17" y="10"/>
                    <a:pt x="17" y="15"/>
                  </a:cubicBezTo>
                  <a:cubicBezTo>
                    <a:pt x="18" y="19"/>
                    <a:pt x="18" y="25"/>
                    <a:pt x="17" y="28"/>
                  </a:cubicBezTo>
                  <a:cubicBezTo>
                    <a:pt x="16" y="30"/>
                    <a:pt x="11" y="30"/>
                    <a:pt x="10" y="29"/>
                  </a:cubicBezTo>
                  <a:cubicBezTo>
                    <a:pt x="8" y="26"/>
                    <a:pt x="8" y="18"/>
                    <a:pt x="5" y="11"/>
                  </a:cubicBezTo>
                  <a:cubicBezTo>
                    <a:pt x="2" y="8"/>
                    <a:pt x="0" y="1"/>
                    <a:pt x="5" y="1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56" name="Freeform 1779"/>
            <p:cNvSpPr>
              <a:spLocks/>
            </p:cNvSpPr>
            <p:nvPr/>
          </p:nvSpPr>
          <p:spPr bwMode="auto">
            <a:xfrm>
              <a:off x="3037050" y="4834091"/>
              <a:ext cx="174698" cy="225698"/>
            </a:xfrm>
            <a:custGeom>
              <a:avLst/>
              <a:gdLst>
                <a:gd name="T0" fmla="*/ 2147483647 w 39"/>
                <a:gd name="T1" fmla="*/ 0 h 51"/>
                <a:gd name="T2" fmla="*/ 2147483647 w 39"/>
                <a:gd name="T3" fmla="*/ 2147483647 h 51"/>
                <a:gd name="T4" fmla="*/ 2147483647 w 39"/>
                <a:gd name="T5" fmla="*/ 2147483647 h 51"/>
                <a:gd name="T6" fmla="*/ 2147483647 w 39"/>
                <a:gd name="T7" fmla="*/ 2147483647 h 51"/>
                <a:gd name="T8" fmla="*/ 2147483647 w 39"/>
                <a:gd name="T9" fmla="*/ 2147483647 h 51"/>
                <a:gd name="T10" fmla="*/ 2147483647 w 39"/>
                <a:gd name="T11" fmla="*/ 2147483647 h 51"/>
                <a:gd name="T12" fmla="*/ 0 w 39"/>
                <a:gd name="T13" fmla="*/ 2147483647 h 51"/>
                <a:gd name="T14" fmla="*/ 2147483647 w 39"/>
                <a:gd name="T15" fmla="*/ 2147483647 h 51"/>
                <a:gd name="T16" fmla="*/ 2147483647 w 39"/>
                <a:gd name="T17" fmla="*/ 2147483647 h 51"/>
                <a:gd name="T18" fmla="*/ 2147483647 w 39"/>
                <a:gd name="T19" fmla="*/ 0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51"/>
                <a:gd name="T32" fmla="*/ 39 w 39"/>
                <a:gd name="T33" fmla="*/ 51 h 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51">
                  <a:moveTo>
                    <a:pt x="23" y="0"/>
                  </a:moveTo>
                  <a:cubicBezTo>
                    <a:pt x="29" y="2"/>
                    <a:pt x="26" y="9"/>
                    <a:pt x="27" y="17"/>
                  </a:cubicBezTo>
                  <a:cubicBezTo>
                    <a:pt x="28" y="20"/>
                    <a:pt x="39" y="24"/>
                    <a:pt x="39" y="28"/>
                  </a:cubicBezTo>
                  <a:cubicBezTo>
                    <a:pt x="39" y="31"/>
                    <a:pt x="37" y="35"/>
                    <a:pt x="34" y="35"/>
                  </a:cubicBezTo>
                  <a:cubicBezTo>
                    <a:pt x="30" y="36"/>
                    <a:pt x="22" y="27"/>
                    <a:pt x="20" y="30"/>
                  </a:cubicBezTo>
                  <a:cubicBezTo>
                    <a:pt x="18" y="35"/>
                    <a:pt x="17" y="51"/>
                    <a:pt x="12" y="51"/>
                  </a:cubicBezTo>
                  <a:cubicBezTo>
                    <a:pt x="6" y="50"/>
                    <a:pt x="0" y="41"/>
                    <a:pt x="0" y="30"/>
                  </a:cubicBezTo>
                  <a:cubicBezTo>
                    <a:pt x="0" y="26"/>
                    <a:pt x="1" y="22"/>
                    <a:pt x="10" y="22"/>
                  </a:cubicBezTo>
                  <a:cubicBezTo>
                    <a:pt x="13" y="22"/>
                    <a:pt x="9" y="14"/>
                    <a:pt x="11" y="8"/>
                  </a:cubicBezTo>
                  <a:cubicBezTo>
                    <a:pt x="13" y="2"/>
                    <a:pt x="20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57" name="Freeform 1780"/>
            <p:cNvSpPr>
              <a:spLocks/>
            </p:cNvSpPr>
            <p:nvPr/>
          </p:nvSpPr>
          <p:spPr bwMode="auto">
            <a:xfrm>
              <a:off x="3162512" y="4798682"/>
              <a:ext cx="89589" cy="128338"/>
            </a:xfrm>
            <a:custGeom>
              <a:avLst/>
              <a:gdLst>
                <a:gd name="T0" fmla="*/ 2147483647 w 20"/>
                <a:gd name="T1" fmla="*/ 2147483647 h 29"/>
                <a:gd name="T2" fmla="*/ 2147483647 w 20"/>
                <a:gd name="T3" fmla="*/ 2147483647 h 29"/>
                <a:gd name="T4" fmla="*/ 2147483647 w 20"/>
                <a:gd name="T5" fmla="*/ 2147483647 h 29"/>
                <a:gd name="T6" fmla="*/ 2147483647 w 20"/>
                <a:gd name="T7" fmla="*/ 2147483647 h 29"/>
                <a:gd name="T8" fmla="*/ 2147483647 w 20"/>
                <a:gd name="T9" fmla="*/ 2147483647 h 29"/>
                <a:gd name="T10" fmla="*/ 2147483647 w 20"/>
                <a:gd name="T11" fmla="*/ 2147483647 h 29"/>
                <a:gd name="T12" fmla="*/ 0 w 20"/>
                <a:gd name="T13" fmla="*/ 2147483647 h 29"/>
                <a:gd name="T14" fmla="*/ 2147483647 w 20"/>
                <a:gd name="T15" fmla="*/ 2147483647 h 29"/>
                <a:gd name="T16" fmla="*/ 2147483647 w 20"/>
                <a:gd name="T17" fmla="*/ 2147483647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29"/>
                <a:gd name="T29" fmla="*/ 20 w 20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29">
                  <a:moveTo>
                    <a:pt x="14" y="1"/>
                  </a:moveTo>
                  <a:cubicBezTo>
                    <a:pt x="15" y="0"/>
                    <a:pt x="17" y="0"/>
                    <a:pt x="18" y="1"/>
                  </a:cubicBezTo>
                  <a:cubicBezTo>
                    <a:pt x="19" y="2"/>
                    <a:pt x="19" y="1"/>
                    <a:pt x="20" y="3"/>
                  </a:cubicBezTo>
                  <a:cubicBezTo>
                    <a:pt x="20" y="4"/>
                    <a:pt x="19" y="6"/>
                    <a:pt x="19" y="7"/>
                  </a:cubicBezTo>
                  <a:cubicBezTo>
                    <a:pt x="19" y="10"/>
                    <a:pt x="11" y="16"/>
                    <a:pt x="12" y="18"/>
                  </a:cubicBezTo>
                  <a:cubicBezTo>
                    <a:pt x="16" y="26"/>
                    <a:pt x="13" y="29"/>
                    <a:pt x="9" y="29"/>
                  </a:cubicBezTo>
                  <a:cubicBezTo>
                    <a:pt x="6" y="29"/>
                    <a:pt x="0" y="25"/>
                    <a:pt x="0" y="16"/>
                  </a:cubicBezTo>
                  <a:cubicBezTo>
                    <a:pt x="0" y="11"/>
                    <a:pt x="5" y="4"/>
                    <a:pt x="10" y="2"/>
                  </a:cubicBezTo>
                  <a:cubicBezTo>
                    <a:pt x="13" y="2"/>
                    <a:pt x="11" y="2"/>
                    <a:pt x="14" y="1"/>
                  </a:cubicBez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58" name="Freeform 1781"/>
            <p:cNvSpPr>
              <a:spLocks/>
            </p:cNvSpPr>
            <p:nvPr/>
          </p:nvSpPr>
          <p:spPr bwMode="auto">
            <a:xfrm>
              <a:off x="2960906" y="5170422"/>
              <a:ext cx="80630" cy="132764"/>
            </a:xfrm>
            <a:custGeom>
              <a:avLst/>
              <a:gdLst>
                <a:gd name="T0" fmla="*/ 2147483647 w 18"/>
                <a:gd name="T1" fmla="*/ 2147483647 h 30"/>
                <a:gd name="T2" fmla="*/ 2147483647 w 18"/>
                <a:gd name="T3" fmla="*/ 2147483647 h 30"/>
                <a:gd name="T4" fmla="*/ 2147483647 w 18"/>
                <a:gd name="T5" fmla="*/ 2147483647 h 30"/>
                <a:gd name="T6" fmla="*/ 2147483647 w 18"/>
                <a:gd name="T7" fmla="*/ 2147483647 h 30"/>
                <a:gd name="T8" fmla="*/ 2147483647 w 18"/>
                <a:gd name="T9" fmla="*/ 2147483647 h 30"/>
                <a:gd name="T10" fmla="*/ 2147483647 w 18"/>
                <a:gd name="T11" fmla="*/ 2147483647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0"/>
                <a:gd name="T20" fmla="*/ 18 w 18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0">
                  <a:moveTo>
                    <a:pt x="7" y="2"/>
                  </a:moveTo>
                  <a:cubicBezTo>
                    <a:pt x="10" y="0"/>
                    <a:pt x="12" y="7"/>
                    <a:pt x="13" y="11"/>
                  </a:cubicBezTo>
                  <a:cubicBezTo>
                    <a:pt x="14" y="14"/>
                    <a:pt x="17" y="15"/>
                    <a:pt x="17" y="18"/>
                  </a:cubicBezTo>
                  <a:cubicBezTo>
                    <a:pt x="17" y="26"/>
                    <a:pt x="18" y="30"/>
                    <a:pt x="14" y="30"/>
                  </a:cubicBezTo>
                  <a:cubicBezTo>
                    <a:pt x="10" y="30"/>
                    <a:pt x="7" y="21"/>
                    <a:pt x="4" y="16"/>
                  </a:cubicBezTo>
                  <a:cubicBezTo>
                    <a:pt x="0" y="10"/>
                    <a:pt x="3" y="4"/>
                    <a:pt x="7" y="2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59" name="Rectangle 1782"/>
            <p:cNvSpPr>
              <a:spLocks noChangeArrowheads="1"/>
            </p:cNvSpPr>
            <p:nvPr/>
          </p:nvSpPr>
          <p:spPr bwMode="auto">
            <a:xfrm>
              <a:off x="1879871" y="3099303"/>
              <a:ext cx="311098" cy="66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500" b="1" dirty="0">
                  <a:solidFill>
                    <a:prstClr val="black"/>
                  </a:solidFill>
                  <a:latin typeface="Europe" pitchFamily="50" charset="-52"/>
                </a:rPr>
                <a:t>Чутырское</a:t>
              </a:r>
              <a:endParaRPr lang="ru-RU" altLang="ru-RU" sz="1800" b="1" dirty="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60" name="Rectangle 1783"/>
            <p:cNvSpPr>
              <a:spLocks noChangeArrowheads="1"/>
            </p:cNvSpPr>
            <p:nvPr/>
          </p:nvSpPr>
          <p:spPr bwMode="auto">
            <a:xfrm>
              <a:off x="2457717" y="3184862"/>
              <a:ext cx="366651" cy="66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500" b="1" dirty="0">
                  <a:solidFill>
                    <a:prstClr val="black"/>
                  </a:solidFill>
                  <a:latin typeface="Europe" pitchFamily="50" charset="-52"/>
                </a:rPr>
                <a:t>Киенгопское</a:t>
              </a:r>
              <a:endParaRPr lang="ru-RU" altLang="ru-RU" sz="1800" dirty="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61" name="Rectangle 1784"/>
            <p:cNvSpPr>
              <a:spLocks noChangeArrowheads="1"/>
            </p:cNvSpPr>
            <p:nvPr/>
          </p:nvSpPr>
          <p:spPr bwMode="auto">
            <a:xfrm>
              <a:off x="2166549" y="2727564"/>
              <a:ext cx="230545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В-Красногоре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62" name="Rectangle 1785"/>
            <p:cNvSpPr>
              <a:spLocks noChangeArrowheads="1"/>
            </p:cNvSpPr>
            <p:nvPr/>
          </p:nvSpPr>
          <p:spPr bwMode="auto">
            <a:xfrm>
              <a:off x="2390522" y="2727564"/>
              <a:ext cx="52775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FFFFFF"/>
                  </a:solidFill>
                  <a:latin typeface="Europe" pitchFamily="50" charset="-52"/>
                </a:rPr>
                <a:t>ско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63" name="Rectangle 1786"/>
            <p:cNvSpPr>
              <a:spLocks noChangeArrowheads="1"/>
            </p:cNvSpPr>
            <p:nvPr/>
          </p:nvSpPr>
          <p:spPr bwMode="auto">
            <a:xfrm>
              <a:off x="2283014" y="3440062"/>
              <a:ext cx="136105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Никола-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64" name="Rectangle 1787"/>
            <p:cNvSpPr>
              <a:spLocks noChangeArrowheads="1"/>
            </p:cNvSpPr>
            <p:nvPr/>
          </p:nvSpPr>
          <p:spPr bwMode="auto">
            <a:xfrm>
              <a:off x="2283014" y="3462192"/>
              <a:ext cx="106940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евское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65" name="Freeform 1788"/>
            <p:cNvSpPr>
              <a:spLocks/>
            </p:cNvSpPr>
            <p:nvPr/>
          </p:nvSpPr>
          <p:spPr bwMode="auto">
            <a:xfrm>
              <a:off x="2802628" y="3462191"/>
              <a:ext cx="44794" cy="66382"/>
            </a:xfrm>
            <a:custGeom>
              <a:avLst/>
              <a:gdLst>
                <a:gd name="T0" fmla="*/ 0 w 10"/>
                <a:gd name="T1" fmla="*/ 0 h 15"/>
                <a:gd name="T2" fmla="*/ 2147483647 w 10"/>
                <a:gd name="T3" fmla="*/ 2147483647 h 15"/>
                <a:gd name="T4" fmla="*/ 2147483647 w 10"/>
                <a:gd name="T5" fmla="*/ 2147483647 h 15"/>
                <a:gd name="T6" fmla="*/ 0 60000 65536"/>
                <a:gd name="T7" fmla="*/ 0 60000 65536"/>
                <a:gd name="T8" fmla="*/ 0 60000 65536"/>
                <a:gd name="T9" fmla="*/ 0 w 10"/>
                <a:gd name="T10" fmla="*/ 0 h 15"/>
                <a:gd name="T11" fmla="*/ 10 w 10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5">
                  <a:moveTo>
                    <a:pt x="0" y="0"/>
                  </a:moveTo>
                  <a:lnTo>
                    <a:pt x="4" y="2"/>
                  </a:lnTo>
                  <a:lnTo>
                    <a:pt x="10" y="15"/>
                  </a:lnTo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66" name="Rectangle 1789"/>
            <p:cNvSpPr>
              <a:spLocks noChangeArrowheads="1"/>
            </p:cNvSpPr>
            <p:nvPr/>
          </p:nvSpPr>
          <p:spPr bwMode="auto">
            <a:xfrm>
              <a:off x="2802662" y="3975544"/>
              <a:ext cx="373595" cy="66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500" dirty="0" err="1">
                  <a:solidFill>
                    <a:prstClr val="black"/>
                  </a:solidFill>
                  <a:latin typeface="Europe" pitchFamily="50" charset="-52"/>
                </a:rPr>
                <a:t>Гремихинское</a:t>
              </a:r>
              <a:endParaRPr lang="ru-RU" altLang="ru-RU" sz="1800" dirty="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67" name="Rectangle 1790"/>
            <p:cNvSpPr>
              <a:spLocks noChangeArrowheads="1"/>
            </p:cNvSpPr>
            <p:nvPr/>
          </p:nvSpPr>
          <p:spPr bwMode="auto">
            <a:xfrm>
              <a:off x="2506989" y="5121741"/>
              <a:ext cx="290265" cy="66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500" dirty="0" err="1">
                  <a:solidFill>
                    <a:prstClr val="black"/>
                  </a:solidFill>
                  <a:latin typeface="Europe" pitchFamily="50" charset="-52"/>
                </a:rPr>
                <a:t>Ломовское</a:t>
              </a:r>
              <a:endParaRPr lang="ru-RU" altLang="ru-RU" sz="1800" dirty="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68" name="Freeform 1791"/>
            <p:cNvSpPr>
              <a:spLocks/>
            </p:cNvSpPr>
            <p:nvPr/>
          </p:nvSpPr>
          <p:spPr bwMode="auto">
            <a:xfrm>
              <a:off x="2386047" y="3413511"/>
              <a:ext cx="129904" cy="269954"/>
            </a:xfrm>
            <a:custGeom>
              <a:avLst/>
              <a:gdLst>
                <a:gd name="T0" fmla="*/ 0 w 29"/>
                <a:gd name="T1" fmla="*/ 2147483647 h 61"/>
                <a:gd name="T2" fmla="*/ 2147483647 w 29"/>
                <a:gd name="T3" fmla="*/ 2147483647 h 61"/>
                <a:gd name="T4" fmla="*/ 2147483647 w 29"/>
                <a:gd name="T5" fmla="*/ 2147483647 h 61"/>
                <a:gd name="T6" fmla="*/ 2147483647 w 29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61"/>
                <a:gd name="T14" fmla="*/ 29 w 29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61">
                  <a:moveTo>
                    <a:pt x="0" y="61"/>
                  </a:moveTo>
                  <a:lnTo>
                    <a:pt x="17" y="41"/>
                  </a:lnTo>
                  <a:lnTo>
                    <a:pt x="20" y="16"/>
                  </a:lnTo>
                  <a:lnTo>
                    <a:pt x="29" y="0"/>
                  </a:lnTo>
                </a:path>
              </a:pathLst>
            </a:custGeom>
            <a:noFill/>
            <a:ln w="0">
              <a:solidFill>
                <a:srgbClr val="2E2C2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69" name="Rectangle 1792"/>
            <p:cNvSpPr>
              <a:spLocks noChangeArrowheads="1"/>
            </p:cNvSpPr>
            <p:nvPr/>
          </p:nvSpPr>
          <p:spPr bwMode="auto">
            <a:xfrm>
              <a:off x="2009769" y="1687578"/>
              <a:ext cx="237490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Золотаревское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70" name="Freeform 1793"/>
            <p:cNvSpPr>
              <a:spLocks/>
            </p:cNvSpPr>
            <p:nvPr/>
          </p:nvSpPr>
          <p:spPr bwMode="auto">
            <a:xfrm>
              <a:off x="1902263" y="1616771"/>
              <a:ext cx="107506" cy="168168"/>
            </a:xfrm>
            <a:custGeom>
              <a:avLst/>
              <a:gdLst>
                <a:gd name="T0" fmla="*/ 2147483647 w 24"/>
                <a:gd name="T1" fmla="*/ 2147483647 h 38"/>
                <a:gd name="T2" fmla="*/ 2147483647 w 24"/>
                <a:gd name="T3" fmla="*/ 2147483647 h 38"/>
                <a:gd name="T4" fmla="*/ 2147483647 w 24"/>
                <a:gd name="T5" fmla="*/ 2147483647 h 38"/>
                <a:gd name="T6" fmla="*/ 2147483647 w 24"/>
                <a:gd name="T7" fmla="*/ 2147483647 h 38"/>
                <a:gd name="T8" fmla="*/ 2147483647 w 24"/>
                <a:gd name="T9" fmla="*/ 2147483647 h 38"/>
                <a:gd name="T10" fmla="*/ 2147483647 w 24"/>
                <a:gd name="T11" fmla="*/ 2147483647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8"/>
                <a:gd name="T20" fmla="*/ 24 w 24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8">
                  <a:moveTo>
                    <a:pt x="4" y="3"/>
                  </a:moveTo>
                  <a:cubicBezTo>
                    <a:pt x="11" y="0"/>
                    <a:pt x="13" y="3"/>
                    <a:pt x="18" y="11"/>
                  </a:cubicBezTo>
                  <a:cubicBezTo>
                    <a:pt x="22" y="20"/>
                    <a:pt x="24" y="34"/>
                    <a:pt x="14" y="38"/>
                  </a:cubicBezTo>
                  <a:cubicBezTo>
                    <a:pt x="10" y="38"/>
                    <a:pt x="7" y="35"/>
                    <a:pt x="8" y="31"/>
                  </a:cubicBezTo>
                  <a:cubicBezTo>
                    <a:pt x="9" y="30"/>
                    <a:pt x="12" y="28"/>
                    <a:pt x="11" y="25"/>
                  </a:cubicBezTo>
                  <a:cubicBezTo>
                    <a:pt x="9" y="18"/>
                    <a:pt x="0" y="11"/>
                    <a:pt x="4" y="3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71" name="Rectangle 1794"/>
            <p:cNvSpPr>
              <a:spLocks noChangeArrowheads="1"/>
            </p:cNvSpPr>
            <p:nvPr/>
          </p:nvSpPr>
          <p:spPr bwMode="auto">
            <a:xfrm>
              <a:off x="2480122" y="2656757"/>
              <a:ext cx="506923" cy="53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400">
                  <a:solidFill>
                    <a:srgbClr val="2E2C2C"/>
                  </a:solidFill>
                  <a:latin typeface="Europe" pitchFamily="50" charset="-52"/>
                </a:rPr>
                <a:t>Лозолюкско-Зуринское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72" name="Rectangle 1795"/>
            <p:cNvSpPr>
              <a:spLocks noChangeArrowheads="1"/>
            </p:cNvSpPr>
            <p:nvPr/>
          </p:nvSpPr>
          <p:spPr bwMode="auto">
            <a:xfrm>
              <a:off x="1866428" y="2820498"/>
              <a:ext cx="240268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Красногорское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73" name="Rectangle 1796"/>
            <p:cNvSpPr>
              <a:spLocks noChangeArrowheads="1"/>
            </p:cNvSpPr>
            <p:nvPr/>
          </p:nvSpPr>
          <p:spPr bwMode="auto">
            <a:xfrm>
              <a:off x="2506981" y="3457766"/>
              <a:ext cx="27777" cy="26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200">
                  <a:solidFill>
                    <a:srgbClr val="FFFFFF"/>
                  </a:solidFill>
                  <a:latin typeface="Europe" pitchFamily="50" charset="-52"/>
                </a:rPr>
                <a:t>Лу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74" name="Rectangle 1797"/>
            <p:cNvSpPr>
              <a:spLocks noChangeArrowheads="1"/>
            </p:cNvSpPr>
            <p:nvPr/>
          </p:nvSpPr>
          <p:spPr bwMode="auto">
            <a:xfrm>
              <a:off x="2506988" y="3471042"/>
              <a:ext cx="30554" cy="26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200">
                  <a:solidFill>
                    <a:srgbClr val="FFFFFF"/>
                  </a:solidFill>
                  <a:latin typeface="Europe" pitchFamily="50" charset="-52"/>
                </a:rPr>
                <a:t>шу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75" name="Rectangle 1798"/>
            <p:cNvSpPr>
              <a:spLocks noChangeArrowheads="1"/>
            </p:cNvSpPr>
            <p:nvPr/>
          </p:nvSpPr>
          <p:spPr bwMode="auto">
            <a:xfrm>
              <a:off x="2533862" y="3457766"/>
              <a:ext cx="37499" cy="26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200">
                  <a:solidFill>
                    <a:srgbClr val="2E2C2C"/>
                  </a:solidFill>
                  <a:latin typeface="Europe" pitchFamily="50" charset="-52"/>
                </a:rPr>
                <a:t>до-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76" name="Rectangle 1799"/>
            <p:cNvSpPr>
              <a:spLocks noChangeArrowheads="1"/>
            </p:cNvSpPr>
            <p:nvPr/>
          </p:nvSpPr>
          <p:spPr bwMode="auto">
            <a:xfrm>
              <a:off x="2538341" y="3471042"/>
              <a:ext cx="37499" cy="26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200">
                  <a:solidFill>
                    <a:srgbClr val="2E2C2C"/>
                  </a:solidFill>
                  <a:latin typeface="Europe" pitchFamily="50" charset="-52"/>
                </a:rPr>
                <a:t>рс-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77" name="Rectangle 1800"/>
            <p:cNvSpPr>
              <a:spLocks noChangeArrowheads="1"/>
            </p:cNvSpPr>
            <p:nvPr/>
          </p:nvSpPr>
          <p:spPr bwMode="auto">
            <a:xfrm>
              <a:off x="2506986" y="3488744"/>
              <a:ext cx="69441" cy="26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200">
                  <a:solidFill>
                    <a:srgbClr val="2E2C2C"/>
                  </a:solidFill>
                  <a:latin typeface="Europe" pitchFamily="50" charset="-52"/>
                </a:rPr>
                <a:t>      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78" name="Rectangle 1801"/>
            <p:cNvSpPr>
              <a:spLocks noChangeArrowheads="1"/>
            </p:cNvSpPr>
            <p:nvPr/>
          </p:nvSpPr>
          <p:spPr bwMode="auto">
            <a:xfrm>
              <a:off x="2869821" y="3510871"/>
              <a:ext cx="220824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 b="1">
                  <a:solidFill>
                    <a:srgbClr val="2E2C2C"/>
                  </a:solidFill>
                  <a:latin typeface="Europe" pitchFamily="50" charset="-52"/>
                </a:rPr>
                <a:t>Лиственское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79" name="Rectangle 1802"/>
            <p:cNvSpPr>
              <a:spLocks noChangeArrowheads="1"/>
            </p:cNvSpPr>
            <p:nvPr/>
          </p:nvSpPr>
          <p:spPr bwMode="auto">
            <a:xfrm>
              <a:off x="3122200" y="3471042"/>
              <a:ext cx="343041" cy="66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500" dirty="0">
                  <a:solidFill>
                    <a:prstClr val="black"/>
                  </a:solidFill>
                  <a:latin typeface="Europe" pitchFamily="50" charset="-52"/>
                </a:rPr>
                <a:t>Мишкинское</a:t>
              </a:r>
              <a:endParaRPr lang="ru-RU" altLang="ru-RU" sz="1800" dirty="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80" name="Rectangle 1803"/>
            <p:cNvSpPr>
              <a:spLocks noChangeArrowheads="1"/>
            </p:cNvSpPr>
            <p:nvPr/>
          </p:nvSpPr>
          <p:spPr bwMode="auto">
            <a:xfrm>
              <a:off x="2484588" y="3705592"/>
              <a:ext cx="162493" cy="26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200" b="1">
                  <a:solidFill>
                    <a:srgbClr val="3F403F"/>
                  </a:solidFill>
                  <a:latin typeface="Europe" pitchFamily="50" charset="-52"/>
                </a:rPr>
                <a:t>Бегешкинское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81" name="Rectangle 1804"/>
            <p:cNvSpPr>
              <a:spLocks noChangeArrowheads="1"/>
            </p:cNvSpPr>
            <p:nvPr/>
          </p:nvSpPr>
          <p:spPr bwMode="auto">
            <a:xfrm>
              <a:off x="2533863" y="4258776"/>
              <a:ext cx="158326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Ижевское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82" name="Rectangle 1805"/>
            <p:cNvSpPr>
              <a:spLocks noChangeArrowheads="1"/>
            </p:cNvSpPr>
            <p:nvPr/>
          </p:nvSpPr>
          <p:spPr bwMode="auto">
            <a:xfrm>
              <a:off x="2533865" y="4165840"/>
              <a:ext cx="258322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Мещеряковское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83" name="Rectangle 1806"/>
            <p:cNvSpPr>
              <a:spLocks noChangeArrowheads="1"/>
            </p:cNvSpPr>
            <p:nvPr/>
          </p:nvSpPr>
          <p:spPr bwMode="auto">
            <a:xfrm>
              <a:off x="3229667" y="4900468"/>
              <a:ext cx="218047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Ельниковское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84" name="Rectangle 1807"/>
            <p:cNvSpPr>
              <a:spLocks noChangeArrowheads="1"/>
            </p:cNvSpPr>
            <p:nvPr/>
          </p:nvSpPr>
          <p:spPr bwMode="auto">
            <a:xfrm>
              <a:off x="2684447" y="4778112"/>
              <a:ext cx="334708" cy="66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500" dirty="0" err="1">
                  <a:solidFill>
                    <a:prstClr val="black"/>
                  </a:solidFill>
                  <a:latin typeface="Europe" pitchFamily="50" charset="-52"/>
                </a:rPr>
                <a:t>Ончугинское</a:t>
              </a:r>
              <a:endParaRPr lang="ru-RU" altLang="ru-RU" sz="500" dirty="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85" name="Rectangle 1808"/>
            <p:cNvSpPr>
              <a:spLocks noChangeArrowheads="1"/>
            </p:cNvSpPr>
            <p:nvPr/>
          </p:nvSpPr>
          <p:spPr bwMode="auto">
            <a:xfrm>
              <a:off x="2027686" y="2922286"/>
              <a:ext cx="337486" cy="53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400" b="1" dirty="0">
                  <a:solidFill>
                    <a:srgbClr val="2E2C2C"/>
                  </a:solidFill>
                  <a:latin typeface="Europe" pitchFamily="50" charset="-52"/>
                </a:rPr>
                <a:t>Михайловское</a:t>
              </a:r>
              <a:endParaRPr lang="ru-RU" altLang="ru-RU" sz="1800" dirty="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86" name="Rectangle 1809"/>
            <p:cNvSpPr>
              <a:spLocks noChangeArrowheads="1"/>
            </p:cNvSpPr>
            <p:nvPr/>
          </p:nvSpPr>
          <p:spPr bwMode="auto">
            <a:xfrm>
              <a:off x="2480109" y="2200932"/>
              <a:ext cx="144438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Турецкое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87" name="Freeform 1810"/>
            <p:cNvSpPr>
              <a:spLocks/>
            </p:cNvSpPr>
            <p:nvPr/>
          </p:nvSpPr>
          <p:spPr bwMode="auto">
            <a:xfrm>
              <a:off x="2386045" y="2227492"/>
              <a:ext cx="80630" cy="97360"/>
            </a:xfrm>
            <a:custGeom>
              <a:avLst/>
              <a:gdLst>
                <a:gd name="T0" fmla="*/ 2147483647 w 18"/>
                <a:gd name="T1" fmla="*/ 2147483647 h 22"/>
                <a:gd name="T2" fmla="*/ 2147483647 w 18"/>
                <a:gd name="T3" fmla="*/ 0 h 22"/>
                <a:gd name="T4" fmla="*/ 2147483647 w 18"/>
                <a:gd name="T5" fmla="*/ 2147483647 h 22"/>
                <a:gd name="T6" fmla="*/ 2147483647 w 18"/>
                <a:gd name="T7" fmla="*/ 2147483647 h 22"/>
                <a:gd name="T8" fmla="*/ 2147483647 w 18"/>
                <a:gd name="T9" fmla="*/ 2147483647 h 22"/>
                <a:gd name="T10" fmla="*/ 2147483647 w 18"/>
                <a:gd name="T11" fmla="*/ 2147483647 h 22"/>
                <a:gd name="T12" fmla="*/ 2147483647 w 18"/>
                <a:gd name="T13" fmla="*/ 2147483647 h 22"/>
                <a:gd name="T14" fmla="*/ 2147483647 w 18"/>
                <a:gd name="T15" fmla="*/ 2147483647 h 22"/>
                <a:gd name="T16" fmla="*/ 2147483647 w 18"/>
                <a:gd name="T17" fmla="*/ 2147483647 h 22"/>
                <a:gd name="T18" fmla="*/ 2147483647 w 18"/>
                <a:gd name="T19" fmla="*/ 2147483647 h 22"/>
                <a:gd name="T20" fmla="*/ 2147483647 w 18"/>
                <a:gd name="T21" fmla="*/ 2147483647 h 22"/>
                <a:gd name="T22" fmla="*/ 2147483647 w 18"/>
                <a:gd name="T23" fmla="*/ 2147483647 h 22"/>
                <a:gd name="T24" fmla="*/ 2147483647 w 18"/>
                <a:gd name="T25" fmla="*/ 2147483647 h 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22"/>
                <a:gd name="T41" fmla="*/ 18 w 18"/>
                <a:gd name="T42" fmla="*/ 22 h 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22">
                  <a:moveTo>
                    <a:pt x="12" y="2"/>
                  </a:moveTo>
                  <a:cubicBezTo>
                    <a:pt x="13" y="1"/>
                    <a:pt x="14" y="0"/>
                    <a:pt x="16" y="0"/>
                  </a:cubicBezTo>
                  <a:cubicBezTo>
                    <a:pt x="18" y="1"/>
                    <a:pt x="18" y="3"/>
                    <a:pt x="18" y="5"/>
                  </a:cubicBezTo>
                  <a:cubicBezTo>
                    <a:pt x="18" y="6"/>
                    <a:pt x="18" y="8"/>
                    <a:pt x="18" y="10"/>
                  </a:cubicBezTo>
                  <a:cubicBezTo>
                    <a:pt x="18" y="12"/>
                    <a:pt x="17" y="13"/>
                    <a:pt x="17" y="14"/>
                  </a:cubicBezTo>
                  <a:cubicBezTo>
                    <a:pt x="16" y="16"/>
                    <a:pt x="15" y="18"/>
                    <a:pt x="14" y="19"/>
                  </a:cubicBezTo>
                  <a:cubicBezTo>
                    <a:pt x="12" y="20"/>
                    <a:pt x="11" y="21"/>
                    <a:pt x="9" y="21"/>
                  </a:cubicBezTo>
                  <a:cubicBezTo>
                    <a:pt x="7" y="22"/>
                    <a:pt x="6" y="22"/>
                    <a:pt x="4" y="21"/>
                  </a:cubicBezTo>
                  <a:cubicBezTo>
                    <a:pt x="3" y="19"/>
                    <a:pt x="2" y="18"/>
                    <a:pt x="1" y="16"/>
                  </a:cubicBezTo>
                  <a:cubicBezTo>
                    <a:pt x="0" y="14"/>
                    <a:pt x="0" y="12"/>
                    <a:pt x="1" y="10"/>
                  </a:cubicBezTo>
                  <a:cubicBezTo>
                    <a:pt x="1" y="8"/>
                    <a:pt x="1" y="6"/>
                    <a:pt x="3" y="5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5"/>
                    <a:pt x="11" y="3"/>
                    <a:pt x="12" y="2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88" name="Freeform 1811"/>
            <p:cNvSpPr>
              <a:spLocks/>
            </p:cNvSpPr>
            <p:nvPr/>
          </p:nvSpPr>
          <p:spPr bwMode="auto">
            <a:xfrm>
              <a:off x="2372609" y="2329271"/>
              <a:ext cx="35835" cy="57531"/>
            </a:xfrm>
            <a:custGeom>
              <a:avLst/>
              <a:gdLst>
                <a:gd name="T0" fmla="*/ 2147483647 w 8"/>
                <a:gd name="T1" fmla="*/ 0 h 13"/>
                <a:gd name="T2" fmla="*/ 2147483647 w 8"/>
                <a:gd name="T3" fmla="*/ 2147483647 h 13"/>
                <a:gd name="T4" fmla="*/ 2147483647 w 8"/>
                <a:gd name="T5" fmla="*/ 2147483647 h 13"/>
                <a:gd name="T6" fmla="*/ 2147483647 w 8"/>
                <a:gd name="T7" fmla="*/ 2147483647 h 13"/>
                <a:gd name="T8" fmla="*/ 2147483647 w 8"/>
                <a:gd name="T9" fmla="*/ 2147483647 h 13"/>
                <a:gd name="T10" fmla="*/ 2147483647 w 8"/>
                <a:gd name="T11" fmla="*/ 2147483647 h 13"/>
                <a:gd name="T12" fmla="*/ 2147483647 w 8"/>
                <a:gd name="T13" fmla="*/ 2147483647 h 13"/>
                <a:gd name="T14" fmla="*/ 2147483647 w 8"/>
                <a:gd name="T15" fmla="*/ 2147483647 h 13"/>
                <a:gd name="T16" fmla="*/ 0 w 8"/>
                <a:gd name="T17" fmla="*/ 2147483647 h 13"/>
                <a:gd name="T18" fmla="*/ 2147483647 w 8"/>
                <a:gd name="T19" fmla="*/ 2147483647 h 13"/>
                <a:gd name="T20" fmla="*/ 2147483647 w 8"/>
                <a:gd name="T21" fmla="*/ 2147483647 h 13"/>
                <a:gd name="T22" fmla="*/ 2147483647 w 8"/>
                <a:gd name="T23" fmla="*/ 2147483647 h 13"/>
                <a:gd name="T24" fmla="*/ 2147483647 w 8"/>
                <a:gd name="T25" fmla="*/ 0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13"/>
                <a:gd name="T41" fmla="*/ 8 w 8"/>
                <a:gd name="T42" fmla="*/ 13 h 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13">
                  <a:moveTo>
                    <a:pt x="3" y="0"/>
                  </a:moveTo>
                  <a:cubicBezTo>
                    <a:pt x="4" y="0"/>
                    <a:pt x="5" y="1"/>
                    <a:pt x="6" y="1"/>
                  </a:cubicBezTo>
                  <a:cubicBezTo>
                    <a:pt x="6" y="2"/>
                    <a:pt x="7" y="2"/>
                    <a:pt x="7" y="3"/>
                  </a:cubicBezTo>
                  <a:cubicBezTo>
                    <a:pt x="7" y="4"/>
                    <a:pt x="7" y="5"/>
                    <a:pt x="8" y="7"/>
                  </a:cubicBezTo>
                  <a:cubicBezTo>
                    <a:pt x="7" y="7"/>
                    <a:pt x="7" y="8"/>
                    <a:pt x="7" y="9"/>
                  </a:cubicBezTo>
                  <a:lnTo>
                    <a:pt x="5" y="11"/>
                  </a:lnTo>
                  <a:lnTo>
                    <a:pt x="3" y="12"/>
                  </a:lnTo>
                  <a:cubicBezTo>
                    <a:pt x="2" y="13"/>
                    <a:pt x="1" y="13"/>
                    <a:pt x="1" y="13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1" y="6"/>
                    <a:pt x="1" y="5"/>
                    <a:pt x="1" y="3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89" name="Freeform 1812"/>
            <p:cNvSpPr>
              <a:spLocks/>
            </p:cNvSpPr>
            <p:nvPr/>
          </p:nvSpPr>
          <p:spPr bwMode="auto">
            <a:xfrm>
              <a:off x="2372603" y="2391228"/>
              <a:ext cx="31356" cy="30978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2147483647 h 7"/>
                <a:gd name="T4" fmla="*/ 2147483647 w 7"/>
                <a:gd name="T5" fmla="*/ 2147483647 h 7"/>
                <a:gd name="T6" fmla="*/ 2147483647 w 7"/>
                <a:gd name="T7" fmla="*/ 2147483647 h 7"/>
                <a:gd name="T8" fmla="*/ 2147483647 w 7"/>
                <a:gd name="T9" fmla="*/ 214748364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4" y="1"/>
                  </a:move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5" y="7"/>
                    <a:pt x="4" y="7"/>
                  </a:cubicBezTo>
                  <a:cubicBezTo>
                    <a:pt x="2" y="7"/>
                    <a:pt x="0" y="7"/>
                    <a:pt x="1" y="5"/>
                  </a:cubicBezTo>
                  <a:cubicBezTo>
                    <a:pt x="1" y="2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2E2C2C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90" name="Rectangle 1813"/>
            <p:cNvSpPr>
              <a:spLocks noChangeArrowheads="1"/>
            </p:cNvSpPr>
            <p:nvPr/>
          </p:nvSpPr>
          <p:spPr bwMode="auto">
            <a:xfrm>
              <a:off x="2278535" y="3382533"/>
              <a:ext cx="151383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Патраков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91" name="Rectangle 1814"/>
            <p:cNvSpPr>
              <a:spLocks noChangeArrowheads="1"/>
            </p:cNvSpPr>
            <p:nvPr/>
          </p:nvSpPr>
          <p:spPr bwMode="auto">
            <a:xfrm>
              <a:off x="2412917" y="3382533"/>
              <a:ext cx="70831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FFFFFF"/>
                  </a:solidFill>
                  <a:latin typeface="Europe" pitchFamily="50" charset="-52"/>
                </a:rPr>
                <a:t>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92" name="Rectangle 1815"/>
            <p:cNvSpPr>
              <a:spLocks noChangeArrowheads="1"/>
            </p:cNvSpPr>
            <p:nvPr/>
          </p:nvSpPr>
          <p:spPr bwMode="auto">
            <a:xfrm>
              <a:off x="2403958" y="3528573"/>
              <a:ext cx="118051" cy="26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200">
                  <a:solidFill>
                    <a:srgbClr val="2E2C2C"/>
                  </a:solidFill>
                  <a:latin typeface="Europe" pitchFamily="50" charset="-52"/>
                </a:rPr>
                <a:t>Дмитриеве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93" name="Rectangle 1816"/>
            <p:cNvSpPr>
              <a:spLocks noChangeArrowheads="1"/>
            </p:cNvSpPr>
            <p:nvPr/>
          </p:nvSpPr>
          <p:spPr bwMode="auto">
            <a:xfrm>
              <a:off x="2520424" y="3528573"/>
              <a:ext cx="36109" cy="26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200">
                  <a:solidFill>
                    <a:srgbClr val="FFFFFF"/>
                  </a:solidFill>
                  <a:latin typeface="Europe" pitchFamily="50" charset="-52"/>
                </a:rPr>
                <a:t>ско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94" name="Rectangle 1817"/>
            <p:cNvSpPr>
              <a:spLocks noChangeArrowheads="1"/>
            </p:cNvSpPr>
            <p:nvPr/>
          </p:nvSpPr>
          <p:spPr bwMode="auto">
            <a:xfrm>
              <a:off x="2596574" y="3524148"/>
              <a:ext cx="151383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Черновск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95" name="Rectangle 1818"/>
            <p:cNvSpPr>
              <a:spLocks noChangeArrowheads="1"/>
            </p:cNvSpPr>
            <p:nvPr/>
          </p:nvSpPr>
          <p:spPr bwMode="auto">
            <a:xfrm>
              <a:off x="2730956" y="3524148"/>
              <a:ext cx="36109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FFFFFF"/>
                  </a:solidFill>
                  <a:latin typeface="Europe" pitchFamily="50" charset="-52"/>
                </a:rPr>
                <a:t>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96" name="Rectangle 1819"/>
            <p:cNvSpPr>
              <a:spLocks noChangeArrowheads="1"/>
            </p:cNvSpPr>
            <p:nvPr/>
          </p:nvSpPr>
          <p:spPr bwMode="auto">
            <a:xfrm>
              <a:off x="2336768" y="3502021"/>
              <a:ext cx="123606" cy="26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200">
                  <a:solidFill>
                    <a:srgbClr val="2E2C2C"/>
                  </a:solidFill>
                  <a:latin typeface="Europe" pitchFamily="50" charset="-52"/>
                </a:rPr>
                <a:t>Ошворцев-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97" name="Rectangle 1820"/>
            <p:cNvSpPr>
              <a:spLocks noChangeArrowheads="1"/>
            </p:cNvSpPr>
            <p:nvPr/>
          </p:nvSpPr>
          <p:spPr bwMode="auto">
            <a:xfrm>
              <a:off x="2457712" y="3502021"/>
              <a:ext cx="36109" cy="26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200">
                  <a:solidFill>
                    <a:srgbClr val="FFFFFF"/>
                  </a:solidFill>
                  <a:latin typeface="Europe" pitchFamily="50" charset="-52"/>
                </a:rPr>
                <a:t>ско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98" name="Line 1821"/>
            <p:cNvSpPr>
              <a:spLocks noChangeShapeType="1"/>
            </p:cNvSpPr>
            <p:nvPr/>
          </p:nvSpPr>
          <p:spPr bwMode="auto">
            <a:xfrm flipH="1">
              <a:off x="2394999" y="2302757"/>
              <a:ext cx="13439" cy="44255"/>
            </a:xfrm>
            <a:prstGeom prst="line">
              <a:avLst/>
            </a:prstGeom>
            <a:noFill/>
            <a:ln w="0">
              <a:solidFill>
                <a:srgbClr val="2E2C2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399" name="Rectangle 1822"/>
            <p:cNvSpPr>
              <a:spLocks noChangeArrowheads="1"/>
            </p:cNvSpPr>
            <p:nvPr/>
          </p:nvSpPr>
          <p:spPr bwMode="auto">
            <a:xfrm>
              <a:off x="2690642" y="3325001"/>
              <a:ext cx="202769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4282B"/>
                  </a:solidFill>
                  <a:latin typeface="Europe" pitchFamily="50" charset="-52"/>
                </a:rPr>
                <a:t>Вост.участок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400" name="Rectangle 1823"/>
            <p:cNvSpPr>
              <a:spLocks noChangeArrowheads="1"/>
            </p:cNvSpPr>
            <p:nvPr/>
          </p:nvSpPr>
          <p:spPr bwMode="auto">
            <a:xfrm>
              <a:off x="2036643" y="4267627"/>
              <a:ext cx="168049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Восточно-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401" name="Rectangle 1824"/>
            <p:cNvSpPr>
              <a:spLocks noChangeArrowheads="1"/>
            </p:cNvSpPr>
            <p:nvPr/>
          </p:nvSpPr>
          <p:spPr bwMode="auto">
            <a:xfrm>
              <a:off x="2036646" y="4294180"/>
              <a:ext cx="201381" cy="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300">
                  <a:solidFill>
                    <a:srgbClr val="2E2C2C"/>
                  </a:solidFill>
                  <a:latin typeface="Europe" pitchFamily="50" charset="-52"/>
                </a:rPr>
                <a:t>Постольское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402" name="Freeform 1825"/>
            <p:cNvSpPr>
              <a:spLocks/>
            </p:cNvSpPr>
            <p:nvPr/>
          </p:nvSpPr>
          <p:spPr bwMode="auto">
            <a:xfrm>
              <a:off x="2587654" y="3294062"/>
              <a:ext cx="98547" cy="119487"/>
            </a:xfrm>
            <a:custGeom>
              <a:avLst/>
              <a:gdLst>
                <a:gd name="T0" fmla="*/ 2147483647 w 22"/>
                <a:gd name="T1" fmla="*/ 2147483647 h 27"/>
                <a:gd name="T2" fmla="*/ 0 w 22"/>
                <a:gd name="T3" fmla="*/ 2147483647 h 27"/>
                <a:gd name="T4" fmla="*/ 2147483647 w 22"/>
                <a:gd name="T5" fmla="*/ 2147483647 h 27"/>
                <a:gd name="T6" fmla="*/ 2147483647 w 22"/>
                <a:gd name="T7" fmla="*/ 2147483647 h 27"/>
                <a:gd name="T8" fmla="*/ 2147483647 w 22"/>
                <a:gd name="T9" fmla="*/ 2147483647 h 27"/>
                <a:gd name="T10" fmla="*/ 2147483647 w 22"/>
                <a:gd name="T11" fmla="*/ 2147483647 h 27"/>
                <a:gd name="T12" fmla="*/ 2147483647 w 22"/>
                <a:gd name="T13" fmla="*/ 2147483647 h 27"/>
                <a:gd name="T14" fmla="*/ 2147483647 w 22"/>
                <a:gd name="T15" fmla="*/ 2147483647 h 27"/>
                <a:gd name="T16" fmla="*/ 2147483647 w 22"/>
                <a:gd name="T17" fmla="*/ 2147483647 h 27"/>
                <a:gd name="T18" fmla="*/ 2147483647 w 22"/>
                <a:gd name="T19" fmla="*/ 2147483647 h 27"/>
                <a:gd name="T20" fmla="*/ 2147483647 w 22"/>
                <a:gd name="T21" fmla="*/ 2147483647 h 27"/>
                <a:gd name="T22" fmla="*/ 2147483647 w 22"/>
                <a:gd name="T23" fmla="*/ 2147483647 h 27"/>
                <a:gd name="T24" fmla="*/ 2147483647 w 22"/>
                <a:gd name="T25" fmla="*/ 2147483647 h 27"/>
                <a:gd name="T26" fmla="*/ 2147483647 w 22"/>
                <a:gd name="T27" fmla="*/ 2147483647 h 27"/>
                <a:gd name="T28" fmla="*/ 2147483647 w 22"/>
                <a:gd name="T29" fmla="*/ 2147483647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"/>
                <a:gd name="T46" fmla="*/ 0 h 27"/>
                <a:gd name="T47" fmla="*/ 22 w 22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" h="27">
                  <a:moveTo>
                    <a:pt x="8" y="8"/>
                  </a:moveTo>
                  <a:lnTo>
                    <a:pt x="0" y="7"/>
                  </a:lnTo>
                  <a:cubicBezTo>
                    <a:pt x="1" y="3"/>
                    <a:pt x="3" y="0"/>
                    <a:pt x="7" y="1"/>
                  </a:cubicBezTo>
                  <a:cubicBezTo>
                    <a:pt x="10" y="2"/>
                    <a:pt x="12" y="3"/>
                    <a:pt x="13" y="4"/>
                  </a:cubicBezTo>
                  <a:cubicBezTo>
                    <a:pt x="15" y="6"/>
                    <a:pt x="16" y="6"/>
                    <a:pt x="17" y="9"/>
                  </a:cubicBezTo>
                  <a:lnTo>
                    <a:pt x="18" y="12"/>
                  </a:lnTo>
                  <a:cubicBezTo>
                    <a:pt x="19" y="14"/>
                    <a:pt x="21" y="14"/>
                    <a:pt x="21" y="16"/>
                  </a:cubicBezTo>
                  <a:cubicBezTo>
                    <a:pt x="22" y="18"/>
                    <a:pt x="21" y="19"/>
                    <a:pt x="21" y="20"/>
                  </a:cubicBezTo>
                  <a:cubicBezTo>
                    <a:pt x="20" y="23"/>
                    <a:pt x="19" y="24"/>
                    <a:pt x="17" y="26"/>
                  </a:cubicBezTo>
                  <a:lnTo>
                    <a:pt x="15" y="27"/>
                  </a:lnTo>
                  <a:cubicBezTo>
                    <a:pt x="15" y="26"/>
                    <a:pt x="16" y="23"/>
                    <a:pt x="16" y="21"/>
                  </a:cubicBezTo>
                  <a:lnTo>
                    <a:pt x="15" y="17"/>
                  </a:lnTo>
                  <a:cubicBezTo>
                    <a:pt x="15" y="15"/>
                    <a:pt x="15" y="13"/>
                    <a:pt x="16" y="11"/>
                  </a:cubicBezTo>
                  <a:cubicBezTo>
                    <a:pt x="17" y="9"/>
                    <a:pt x="16" y="8"/>
                    <a:pt x="15" y="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24282B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403" name="Rectangle 1826"/>
            <p:cNvSpPr>
              <a:spLocks noChangeArrowheads="1"/>
            </p:cNvSpPr>
            <p:nvPr/>
          </p:nvSpPr>
          <p:spPr bwMode="auto">
            <a:xfrm>
              <a:off x="2283015" y="3581679"/>
              <a:ext cx="74997" cy="26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200">
                  <a:solidFill>
                    <a:srgbClr val="2E2C2C"/>
                  </a:solidFill>
                  <a:latin typeface="Europe" pitchFamily="50" charset="-52"/>
                </a:rPr>
                <a:t>Южно-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404" name="Rectangle 1827"/>
            <p:cNvSpPr>
              <a:spLocks noChangeArrowheads="1"/>
            </p:cNvSpPr>
            <p:nvPr/>
          </p:nvSpPr>
          <p:spPr bwMode="auto">
            <a:xfrm>
              <a:off x="2283015" y="3608232"/>
              <a:ext cx="65276" cy="26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200">
                  <a:solidFill>
                    <a:srgbClr val="2E2C2C"/>
                  </a:solidFill>
                  <a:latin typeface="Europe" pitchFamily="50" charset="-52"/>
                </a:rPr>
                <a:t>Киен-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405" name="Rectangle 1828"/>
            <p:cNvSpPr>
              <a:spLocks noChangeArrowheads="1"/>
            </p:cNvSpPr>
            <p:nvPr/>
          </p:nvSpPr>
          <p:spPr bwMode="auto">
            <a:xfrm>
              <a:off x="2283014" y="3639210"/>
              <a:ext cx="83330" cy="26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200">
                  <a:solidFill>
                    <a:srgbClr val="2E2C2C"/>
                  </a:solidFill>
                  <a:latin typeface="Europe" pitchFamily="50" charset="-52"/>
                </a:rPr>
                <a:t>гопское</a:t>
              </a:r>
              <a:endParaRPr lang="ru-RU" altLang="ru-RU" sz="18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406" name="Freeform 1829"/>
            <p:cNvSpPr>
              <a:spLocks/>
            </p:cNvSpPr>
            <p:nvPr/>
          </p:nvSpPr>
          <p:spPr bwMode="auto">
            <a:xfrm>
              <a:off x="2256145" y="3032925"/>
              <a:ext cx="438984" cy="433696"/>
            </a:xfrm>
            <a:custGeom>
              <a:avLst/>
              <a:gdLst>
                <a:gd name="T0" fmla="*/ 2147483647 w 98"/>
                <a:gd name="T1" fmla="*/ 2147483647 h 98"/>
                <a:gd name="T2" fmla="*/ 2147483647 w 98"/>
                <a:gd name="T3" fmla="*/ 2147483647 h 98"/>
                <a:gd name="T4" fmla="*/ 2147483647 w 98"/>
                <a:gd name="T5" fmla="*/ 2147483647 h 98"/>
                <a:gd name="T6" fmla="*/ 2147483647 w 98"/>
                <a:gd name="T7" fmla="*/ 2147483647 h 98"/>
                <a:gd name="T8" fmla="*/ 2147483647 w 98"/>
                <a:gd name="T9" fmla="*/ 2147483647 h 98"/>
                <a:gd name="T10" fmla="*/ 2147483647 w 98"/>
                <a:gd name="T11" fmla="*/ 2147483647 h 98"/>
                <a:gd name="T12" fmla="*/ 2147483647 w 98"/>
                <a:gd name="T13" fmla="*/ 2147483647 h 98"/>
                <a:gd name="T14" fmla="*/ 2147483647 w 98"/>
                <a:gd name="T15" fmla="*/ 2147483647 h 98"/>
                <a:gd name="T16" fmla="*/ 2147483647 w 98"/>
                <a:gd name="T17" fmla="*/ 2147483647 h 98"/>
                <a:gd name="T18" fmla="*/ 2147483647 w 98"/>
                <a:gd name="T19" fmla="*/ 2147483647 h 98"/>
                <a:gd name="T20" fmla="*/ 2147483647 w 98"/>
                <a:gd name="T21" fmla="*/ 2147483647 h 98"/>
                <a:gd name="T22" fmla="*/ 2147483647 w 98"/>
                <a:gd name="T23" fmla="*/ 2147483647 h 98"/>
                <a:gd name="T24" fmla="*/ 2147483647 w 98"/>
                <a:gd name="T25" fmla="*/ 2147483647 h 98"/>
                <a:gd name="T26" fmla="*/ 2147483647 w 98"/>
                <a:gd name="T27" fmla="*/ 2147483647 h 98"/>
                <a:gd name="T28" fmla="*/ 2147483647 w 98"/>
                <a:gd name="T29" fmla="*/ 2147483647 h 98"/>
                <a:gd name="T30" fmla="*/ 2147483647 w 98"/>
                <a:gd name="T31" fmla="*/ 2147483647 h 98"/>
                <a:gd name="T32" fmla="*/ 2147483647 w 98"/>
                <a:gd name="T33" fmla="*/ 2147483647 h 98"/>
                <a:gd name="T34" fmla="*/ 2147483647 w 98"/>
                <a:gd name="T35" fmla="*/ 2147483647 h 98"/>
                <a:gd name="T36" fmla="*/ 2147483647 w 98"/>
                <a:gd name="T37" fmla="*/ 2147483647 h 98"/>
                <a:gd name="T38" fmla="*/ 2147483647 w 98"/>
                <a:gd name="T39" fmla="*/ 2147483647 h 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8"/>
                <a:gd name="T61" fmla="*/ 0 h 98"/>
                <a:gd name="T62" fmla="*/ 98 w 98"/>
                <a:gd name="T63" fmla="*/ 98 h 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8" h="98">
                  <a:moveTo>
                    <a:pt x="14" y="53"/>
                  </a:moveTo>
                  <a:cubicBezTo>
                    <a:pt x="7" y="54"/>
                    <a:pt x="4" y="51"/>
                    <a:pt x="4" y="45"/>
                  </a:cubicBezTo>
                  <a:cubicBezTo>
                    <a:pt x="4" y="43"/>
                    <a:pt x="0" y="43"/>
                    <a:pt x="2" y="39"/>
                  </a:cubicBezTo>
                  <a:cubicBezTo>
                    <a:pt x="6" y="33"/>
                    <a:pt x="12" y="29"/>
                    <a:pt x="13" y="22"/>
                  </a:cubicBezTo>
                  <a:cubicBezTo>
                    <a:pt x="15" y="17"/>
                    <a:pt x="16" y="12"/>
                    <a:pt x="18" y="7"/>
                  </a:cubicBezTo>
                  <a:cubicBezTo>
                    <a:pt x="22" y="0"/>
                    <a:pt x="25" y="1"/>
                    <a:pt x="27" y="8"/>
                  </a:cubicBezTo>
                  <a:cubicBezTo>
                    <a:pt x="28" y="12"/>
                    <a:pt x="30" y="15"/>
                    <a:pt x="33" y="18"/>
                  </a:cubicBezTo>
                  <a:lnTo>
                    <a:pt x="41" y="43"/>
                  </a:lnTo>
                  <a:cubicBezTo>
                    <a:pt x="42" y="53"/>
                    <a:pt x="48" y="57"/>
                    <a:pt x="57" y="57"/>
                  </a:cubicBezTo>
                  <a:lnTo>
                    <a:pt x="74" y="67"/>
                  </a:lnTo>
                  <a:cubicBezTo>
                    <a:pt x="75" y="59"/>
                    <a:pt x="79" y="57"/>
                    <a:pt x="87" y="64"/>
                  </a:cubicBezTo>
                  <a:cubicBezTo>
                    <a:pt x="90" y="66"/>
                    <a:pt x="91" y="70"/>
                    <a:pt x="94" y="72"/>
                  </a:cubicBezTo>
                  <a:cubicBezTo>
                    <a:pt x="98" y="80"/>
                    <a:pt x="95" y="85"/>
                    <a:pt x="85" y="88"/>
                  </a:cubicBezTo>
                  <a:cubicBezTo>
                    <a:pt x="74" y="90"/>
                    <a:pt x="62" y="92"/>
                    <a:pt x="55" y="96"/>
                  </a:cubicBezTo>
                  <a:lnTo>
                    <a:pt x="50" y="95"/>
                  </a:lnTo>
                  <a:cubicBezTo>
                    <a:pt x="45" y="98"/>
                    <a:pt x="41" y="98"/>
                    <a:pt x="41" y="91"/>
                  </a:cubicBezTo>
                  <a:lnTo>
                    <a:pt x="39" y="82"/>
                  </a:lnTo>
                  <a:cubicBezTo>
                    <a:pt x="36" y="80"/>
                    <a:pt x="42" y="71"/>
                    <a:pt x="32" y="68"/>
                  </a:cubicBezTo>
                  <a:cubicBezTo>
                    <a:pt x="28" y="67"/>
                    <a:pt x="25" y="64"/>
                    <a:pt x="23" y="59"/>
                  </a:cubicBezTo>
                  <a:lnTo>
                    <a:pt x="14" y="53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2E2C2C"/>
              </a:solidFill>
              <a:prstDash val="solid"/>
              <a:round/>
              <a:headEnd/>
              <a:tailEnd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407" name="Rectangle 1830"/>
            <p:cNvSpPr>
              <a:spLocks noChangeArrowheads="1"/>
            </p:cNvSpPr>
            <p:nvPr/>
          </p:nvSpPr>
          <p:spPr bwMode="auto">
            <a:xfrm>
              <a:off x="2556271" y="5019956"/>
              <a:ext cx="273600" cy="66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500" dirty="0" err="1">
                  <a:solidFill>
                    <a:prstClr val="black"/>
                  </a:solidFill>
                  <a:latin typeface="Europe" pitchFamily="50" charset="-52"/>
                </a:rPr>
                <a:t>Котовское</a:t>
              </a:r>
              <a:endParaRPr lang="ru-RU" altLang="ru-RU" sz="1800" dirty="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408" name="Rectangle 1831"/>
            <p:cNvSpPr>
              <a:spLocks noChangeArrowheads="1"/>
            </p:cNvSpPr>
            <p:nvPr/>
          </p:nvSpPr>
          <p:spPr bwMode="auto">
            <a:xfrm>
              <a:off x="3235681" y="4900468"/>
              <a:ext cx="402760" cy="66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500" b="1" dirty="0" err="1">
                  <a:solidFill>
                    <a:prstClr val="black"/>
                  </a:solidFill>
                  <a:latin typeface="Europe" pitchFamily="50" charset="-52"/>
                </a:rPr>
                <a:t>Ельниковское</a:t>
              </a:r>
              <a:endParaRPr lang="ru-RU" altLang="ru-RU" sz="1800" dirty="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409" name="Rectangle 1832"/>
            <p:cNvSpPr>
              <a:spLocks noChangeArrowheads="1"/>
            </p:cNvSpPr>
            <p:nvPr/>
          </p:nvSpPr>
          <p:spPr bwMode="auto">
            <a:xfrm>
              <a:off x="1930633" y="2625775"/>
              <a:ext cx="398594" cy="66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500" dirty="0">
                  <a:solidFill>
                    <a:prstClr val="black"/>
                  </a:solidFill>
                  <a:latin typeface="Europe" pitchFamily="50" charset="-52"/>
                </a:rPr>
                <a:t>Красногорское</a:t>
              </a:r>
              <a:endParaRPr lang="ru-RU" altLang="ru-RU" sz="1800" dirty="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410" name="Freeform 1818"/>
            <p:cNvSpPr>
              <a:spLocks/>
            </p:cNvSpPr>
            <p:nvPr/>
          </p:nvSpPr>
          <p:spPr bwMode="auto">
            <a:xfrm>
              <a:off x="2262149" y="3043248"/>
              <a:ext cx="217999" cy="302406"/>
            </a:xfrm>
            <a:custGeom>
              <a:avLst/>
              <a:gdLst>
                <a:gd name="T0" fmla="*/ 2147483647 w 146"/>
                <a:gd name="T1" fmla="*/ 2147483647 h 205"/>
                <a:gd name="T2" fmla="*/ 2147483647 w 146"/>
                <a:gd name="T3" fmla="*/ 2147483647 h 205"/>
                <a:gd name="T4" fmla="*/ 2147483647 w 146"/>
                <a:gd name="T5" fmla="*/ 2147483647 h 205"/>
                <a:gd name="T6" fmla="*/ 2147483647 w 146"/>
                <a:gd name="T7" fmla="*/ 2147483647 h 205"/>
                <a:gd name="T8" fmla="*/ 2147483647 w 146"/>
                <a:gd name="T9" fmla="*/ 2147483647 h 205"/>
                <a:gd name="T10" fmla="*/ 2147483647 w 146"/>
                <a:gd name="T11" fmla="*/ 2147483647 h 205"/>
                <a:gd name="T12" fmla="*/ 2147483647 w 146"/>
                <a:gd name="T13" fmla="*/ 2147483647 h 205"/>
                <a:gd name="T14" fmla="*/ 2147483647 w 146"/>
                <a:gd name="T15" fmla="*/ 2147483647 h 205"/>
                <a:gd name="T16" fmla="*/ 2147483647 w 146"/>
                <a:gd name="T17" fmla="*/ 2147483647 h 205"/>
                <a:gd name="T18" fmla="*/ 2147483647 w 146"/>
                <a:gd name="T19" fmla="*/ 2147483647 h 205"/>
                <a:gd name="T20" fmla="*/ 2147483647 w 146"/>
                <a:gd name="T21" fmla="*/ 2147483647 h 205"/>
                <a:gd name="T22" fmla="*/ 2147483647 w 146"/>
                <a:gd name="T23" fmla="*/ 2147483647 h 205"/>
                <a:gd name="T24" fmla="*/ 2147483647 w 146"/>
                <a:gd name="T25" fmla="*/ 2147483647 h 205"/>
                <a:gd name="T26" fmla="*/ 2147483647 w 146"/>
                <a:gd name="T27" fmla="*/ 2147483647 h 205"/>
                <a:gd name="T28" fmla="*/ 2147483647 w 146"/>
                <a:gd name="T29" fmla="*/ 2147483647 h 205"/>
                <a:gd name="T30" fmla="*/ 2147483647 w 146"/>
                <a:gd name="T31" fmla="*/ 2147483647 h 205"/>
                <a:gd name="T32" fmla="*/ 2147483647 w 146"/>
                <a:gd name="T33" fmla="*/ 2147483647 h 205"/>
                <a:gd name="T34" fmla="*/ 2147483647 w 146"/>
                <a:gd name="T35" fmla="*/ 2147483647 h 205"/>
                <a:gd name="T36" fmla="*/ 2147483647 w 146"/>
                <a:gd name="T37" fmla="*/ 2147483647 h 205"/>
                <a:gd name="T38" fmla="*/ 2147483647 w 146"/>
                <a:gd name="T39" fmla="*/ 2147483647 h 205"/>
                <a:gd name="T40" fmla="*/ 2147483647 w 146"/>
                <a:gd name="T41" fmla="*/ 2147483647 h 205"/>
                <a:gd name="T42" fmla="*/ 2147483647 w 146"/>
                <a:gd name="T43" fmla="*/ 2147483647 h 205"/>
                <a:gd name="T44" fmla="*/ 2147483647 w 146"/>
                <a:gd name="T45" fmla="*/ 2147483647 h 205"/>
                <a:gd name="T46" fmla="*/ 2147483647 w 146"/>
                <a:gd name="T47" fmla="*/ 2147483647 h 205"/>
                <a:gd name="T48" fmla="*/ 0 w 146"/>
                <a:gd name="T49" fmla="*/ 2147483647 h 20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6"/>
                <a:gd name="T76" fmla="*/ 0 h 205"/>
                <a:gd name="T77" fmla="*/ 146 w 146"/>
                <a:gd name="T78" fmla="*/ 205 h 20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6" h="205">
                  <a:moveTo>
                    <a:pt x="6" y="106"/>
                  </a:moveTo>
                  <a:cubicBezTo>
                    <a:pt x="9" y="99"/>
                    <a:pt x="9" y="97"/>
                    <a:pt x="17" y="96"/>
                  </a:cubicBezTo>
                  <a:cubicBezTo>
                    <a:pt x="24" y="91"/>
                    <a:pt x="21" y="84"/>
                    <a:pt x="29" y="79"/>
                  </a:cubicBezTo>
                  <a:cubicBezTo>
                    <a:pt x="30" y="73"/>
                    <a:pt x="32" y="70"/>
                    <a:pt x="35" y="64"/>
                  </a:cubicBezTo>
                  <a:cubicBezTo>
                    <a:pt x="37" y="53"/>
                    <a:pt x="39" y="40"/>
                    <a:pt x="44" y="30"/>
                  </a:cubicBezTo>
                  <a:cubicBezTo>
                    <a:pt x="46" y="20"/>
                    <a:pt x="52" y="8"/>
                    <a:pt x="62" y="6"/>
                  </a:cubicBezTo>
                  <a:cubicBezTo>
                    <a:pt x="67" y="4"/>
                    <a:pt x="76" y="5"/>
                    <a:pt x="66" y="1"/>
                  </a:cubicBezTo>
                  <a:cubicBezTo>
                    <a:pt x="51" y="4"/>
                    <a:pt x="50" y="9"/>
                    <a:pt x="65" y="6"/>
                  </a:cubicBezTo>
                  <a:cubicBezTo>
                    <a:pt x="78" y="0"/>
                    <a:pt x="76" y="15"/>
                    <a:pt x="81" y="22"/>
                  </a:cubicBezTo>
                  <a:cubicBezTo>
                    <a:pt x="83" y="32"/>
                    <a:pt x="83" y="38"/>
                    <a:pt x="92" y="43"/>
                  </a:cubicBezTo>
                  <a:cubicBezTo>
                    <a:pt x="93" y="49"/>
                    <a:pt x="97" y="56"/>
                    <a:pt x="102" y="60"/>
                  </a:cubicBezTo>
                  <a:cubicBezTo>
                    <a:pt x="104" y="66"/>
                    <a:pt x="105" y="73"/>
                    <a:pt x="107" y="79"/>
                  </a:cubicBezTo>
                  <a:cubicBezTo>
                    <a:pt x="108" y="87"/>
                    <a:pt x="109" y="96"/>
                    <a:pt x="113" y="103"/>
                  </a:cubicBezTo>
                  <a:cubicBezTo>
                    <a:pt x="114" y="110"/>
                    <a:pt x="116" y="118"/>
                    <a:pt x="119" y="124"/>
                  </a:cubicBezTo>
                  <a:cubicBezTo>
                    <a:pt x="121" y="132"/>
                    <a:pt x="121" y="140"/>
                    <a:pt x="125" y="148"/>
                  </a:cubicBezTo>
                  <a:cubicBezTo>
                    <a:pt x="127" y="156"/>
                    <a:pt x="139" y="158"/>
                    <a:pt x="146" y="162"/>
                  </a:cubicBezTo>
                  <a:cubicBezTo>
                    <a:pt x="144" y="168"/>
                    <a:pt x="136" y="174"/>
                    <a:pt x="129" y="175"/>
                  </a:cubicBezTo>
                  <a:cubicBezTo>
                    <a:pt x="126" y="181"/>
                    <a:pt x="123" y="183"/>
                    <a:pt x="117" y="186"/>
                  </a:cubicBezTo>
                  <a:cubicBezTo>
                    <a:pt x="111" y="194"/>
                    <a:pt x="108" y="200"/>
                    <a:pt x="99" y="205"/>
                  </a:cubicBezTo>
                  <a:cubicBezTo>
                    <a:pt x="95" y="200"/>
                    <a:pt x="93" y="199"/>
                    <a:pt x="87" y="198"/>
                  </a:cubicBezTo>
                  <a:cubicBezTo>
                    <a:pt x="80" y="195"/>
                    <a:pt x="79" y="189"/>
                    <a:pt x="75" y="183"/>
                  </a:cubicBezTo>
                  <a:cubicBezTo>
                    <a:pt x="73" y="173"/>
                    <a:pt x="76" y="182"/>
                    <a:pt x="69" y="175"/>
                  </a:cubicBezTo>
                  <a:cubicBezTo>
                    <a:pt x="51" y="157"/>
                    <a:pt x="42" y="151"/>
                    <a:pt x="15" y="148"/>
                  </a:cubicBezTo>
                  <a:cubicBezTo>
                    <a:pt x="13" y="137"/>
                    <a:pt x="14" y="144"/>
                    <a:pt x="11" y="127"/>
                  </a:cubicBezTo>
                  <a:cubicBezTo>
                    <a:pt x="9" y="117"/>
                    <a:pt x="0" y="131"/>
                    <a:pt x="0" y="114"/>
                  </a:cubicBezTo>
                </a:path>
              </a:pathLst>
            </a:custGeom>
            <a:solidFill>
              <a:schemeClr val="tx1"/>
            </a:solidFill>
            <a:ln w="0" cap="flat" cmpd="sng">
              <a:solidFill>
                <a:srgbClr val="2E2C2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5145" tIns="42576" rIns="85145" bIns="42576"/>
            <a:lstStyle/>
            <a:p>
              <a:pPr defTabSz="909136"/>
              <a:endParaRPr lang="ru-RU" sz="1900">
                <a:solidFill>
                  <a:prstClr val="black"/>
                </a:solidFill>
                <a:latin typeface="Europe" pitchFamily="50" charset="-52"/>
              </a:endParaRPr>
            </a:p>
          </p:txBody>
        </p:sp>
        <p:sp>
          <p:nvSpPr>
            <p:cNvPr id="411" name="Rectangle 1802"/>
            <p:cNvSpPr>
              <a:spLocks noChangeArrowheads="1"/>
            </p:cNvSpPr>
            <p:nvPr/>
          </p:nvSpPr>
          <p:spPr bwMode="auto">
            <a:xfrm>
              <a:off x="3106799" y="3524763"/>
              <a:ext cx="463869" cy="66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3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6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1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1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defTabSz="851482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ru-RU" altLang="ru-RU" sz="500" dirty="0">
                  <a:solidFill>
                    <a:prstClr val="black"/>
                  </a:solidFill>
                  <a:latin typeface="Europe" pitchFamily="50" charset="-52"/>
                </a:rPr>
                <a:t>Александровское</a:t>
              </a:r>
              <a:endParaRPr lang="ru-RU" altLang="ru-RU" sz="1800" dirty="0">
                <a:solidFill>
                  <a:prstClr val="black"/>
                </a:solidFill>
                <a:latin typeface="Europe" pitchFamily="50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842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1EFF20-9F65-4795-92B7-B2A74530243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44488" y="176259"/>
            <a:ext cx="8784976" cy="789054"/>
          </a:xfrm>
        </p:spPr>
        <p:txBody>
          <a:bodyPr>
            <a:normAutofit/>
          </a:bodyPr>
          <a:lstStyle/>
          <a:p>
            <a:r>
              <a:rPr lang="ru-RU" sz="2400" b="1" dirty="0"/>
              <a:t>Основные условия закупок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44489" y="980728"/>
            <a:ext cx="937586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ru-RU" sz="1800" kern="1200" smtClean="0">
                <a:solidFill>
                  <a:srgbClr val="3D464A"/>
                </a:solidFill>
                <a:latin typeface="Europe" pitchFamily="50" charset="-52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3D464A"/>
                </a:solidFill>
                <a:latin typeface="Europe" pitchFamily="2" charset="0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Информация о проводимых закупках и прием заявок на участие осуществляется посредством ЭТП «ТЭК-Торг»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Основные требования к участникам – наличие допуска СРО, опыта работы, НАКС.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Заключение договоров по утвержденной проектно-сметной документации. Сметы разработаны в ФЕР с применением индексов удорожания по статьям затрат к ФОТ и ЭММ. Основные МТР за расценкой – в текущем уровне цен, в составе расценок – по индексу к МТР.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Осуществление надзора над качеством выполняемых работ и подписание фактически выполненных работ представителем независимого строительного контроля.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Оплата подписанных актов КС-2 через 45-60 дней от даты счета-фактуры.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Возможность согласования факторинга.</a:t>
            </a:r>
          </a:p>
        </p:txBody>
      </p:sp>
    </p:spTree>
    <p:extLst>
      <p:ext uri="{BB962C8B-B14F-4D97-AF65-F5344CB8AC3E}">
        <p14:creationId xmlns:p14="http://schemas.microsoft.com/office/powerpoint/2010/main" val="92122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1EFF20-9F65-4795-92B7-B2A74530243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44488" y="176259"/>
            <a:ext cx="8784976" cy="789054"/>
          </a:xfrm>
        </p:spPr>
        <p:txBody>
          <a:bodyPr>
            <a:normAutofit/>
          </a:bodyPr>
          <a:lstStyle/>
          <a:p>
            <a:r>
              <a:rPr lang="ru-RU" sz="2400" b="1" dirty="0"/>
              <a:t>Основные объемы потребности СМР на 2023 год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226713"/>
              </p:ext>
            </p:extLst>
          </p:nvPr>
        </p:nvGraphicFramePr>
        <p:xfrm>
          <a:off x="344488" y="1375636"/>
          <a:ext cx="9217024" cy="4348097"/>
        </p:xfrm>
        <a:graphic>
          <a:graphicData uri="http://schemas.openxmlformats.org/drawingml/2006/table">
            <a:tbl>
              <a:tblPr/>
              <a:tblGrid>
                <a:gridCol w="5203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3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81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Обустройство добывающих и нагнетательных скважин (включая трубопроводы к кустам)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кустов, </a:t>
                      </a:r>
                      <a:b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 км трубопроводов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13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Межпромысловые трубопроводы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км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79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Площадочные объекты (ДНС, УПН, …)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шт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72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АСУТП скважин и технологических объектов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скв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52 ГЗУ, 34 башен связи на 3 м/р; </a:t>
                      </a:r>
                      <a:b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площадок на 4 м/р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72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Объекты СКУД, ИТСО (управление доступом,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периметральное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ограждение, видеонаблюдение и сигнализация)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УПН, </a:t>
                      </a:r>
                      <a:b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производственная база, </a:t>
                      </a:r>
                      <a:b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АБК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Реконструкция</a:t>
                      </a:r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 </a:t>
                      </a:r>
                      <a:r>
                        <a:rPr lang="ru-RU" sz="1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техперевооружение</a:t>
                      </a:r>
                      <a:r>
                        <a:rPr lang="ru-RU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АБК (общестроительные работы)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АБК (Ижевск, Игра, Воткинск)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30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КР зданий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(общестроительные работы)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объектов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74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1EFF20-9F65-4795-92B7-B2A74530243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44488" y="176259"/>
            <a:ext cx="8784976" cy="789054"/>
          </a:xfrm>
        </p:spPr>
        <p:txBody>
          <a:bodyPr>
            <a:normAutofit/>
          </a:bodyPr>
          <a:lstStyle/>
          <a:p>
            <a:r>
              <a:rPr lang="ru-RU" sz="2400" b="1" dirty="0"/>
              <a:t>Состав сооружений при обустройстве куста скважин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1052736"/>
            <a:ext cx="9361040" cy="30243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2480" y="4207147"/>
            <a:ext cx="92890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ru-RU" sz="1400" dirty="0">
                <a:latin typeface="+mn-lt"/>
              </a:rPr>
              <a:t>- нефтегазосборный трубопровод до куста (114х5, 159х6, 219х7)</a:t>
            </a:r>
          </a:p>
          <a:p>
            <a:pPr fontAlgn="t"/>
            <a:r>
              <a:rPr lang="ru-RU" sz="1400" dirty="0">
                <a:latin typeface="+mn-lt"/>
              </a:rPr>
              <a:t>- высоконапорный водовод до куста (89х6-8,  114х8, 159х10)</a:t>
            </a:r>
          </a:p>
          <a:p>
            <a:pPr fontAlgn="t"/>
            <a:r>
              <a:rPr lang="ru-RU" sz="1400" dirty="0">
                <a:latin typeface="+mn-lt"/>
              </a:rPr>
              <a:t>- выкидные трубопроводы (технологические) диаметром  89х6	</a:t>
            </a:r>
          </a:p>
          <a:p>
            <a:pPr fontAlgn="t"/>
            <a:r>
              <a:rPr lang="ru-RU" sz="1400" dirty="0">
                <a:latin typeface="+mn-lt"/>
              </a:rPr>
              <a:t>- дренажные трубопроводы диаметром  89х5, 57х5</a:t>
            </a:r>
          </a:p>
          <a:p>
            <a:pPr fontAlgn="t"/>
            <a:r>
              <a:rPr lang="ru-RU" sz="1400" dirty="0">
                <a:latin typeface="+mn-lt"/>
              </a:rPr>
              <a:t>- приустьевая площадка и площадка под ремонтный агрегат из плит ПД 2-6</a:t>
            </a:r>
          </a:p>
          <a:p>
            <a:pPr fontAlgn="t"/>
            <a:r>
              <a:rPr lang="ru-RU" sz="1400" dirty="0">
                <a:latin typeface="+mn-lt"/>
              </a:rPr>
              <a:t>- фундамент и монтаж станка-качалки</a:t>
            </a:r>
          </a:p>
          <a:p>
            <a:pPr fontAlgn="t"/>
            <a:r>
              <a:rPr lang="ru-RU" sz="1400" dirty="0">
                <a:latin typeface="+mn-lt"/>
              </a:rPr>
              <a:t>- площадка обслуживания скважины</a:t>
            </a:r>
          </a:p>
          <a:p>
            <a:pPr fontAlgn="t"/>
            <a:r>
              <a:rPr lang="ru-RU" sz="1400" dirty="0">
                <a:latin typeface="+mn-lt"/>
              </a:rPr>
              <a:t>- групповая замерная установка</a:t>
            </a:r>
          </a:p>
          <a:p>
            <a:pPr fontAlgn="t"/>
            <a:r>
              <a:rPr lang="ru-RU" sz="1400" dirty="0">
                <a:latin typeface="+mn-lt"/>
              </a:rPr>
              <a:t>- емкости дренажные для производственных и дождевых стоков (ЕП-5, ЕП-8)</a:t>
            </a:r>
          </a:p>
          <a:p>
            <a:pPr fontAlgn="t"/>
            <a:r>
              <a:rPr lang="ru-RU" sz="1400" dirty="0">
                <a:latin typeface="+mn-lt"/>
              </a:rPr>
              <a:t>- КТП, кабельные линии, сети освещения</a:t>
            </a:r>
          </a:p>
          <a:p>
            <a:pPr fontAlgn="t"/>
            <a:r>
              <a:rPr lang="ru-RU" sz="1400" dirty="0">
                <a:latin typeface="+mn-lt"/>
              </a:rPr>
              <a:t>- внутрикустовые проезды и благоустройство</a:t>
            </a:r>
          </a:p>
        </p:txBody>
      </p:sp>
    </p:spTree>
    <p:extLst>
      <p:ext uri="{BB962C8B-B14F-4D97-AF65-F5344CB8AC3E}">
        <p14:creationId xmlns:p14="http://schemas.microsoft.com/office/powerpoint/2010/main" val="72397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1EFF20-9F65-4795-92B7-B2A74530243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945" y="1196752"/>
            <a:ext cx="5434710" cy="35072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2480" y="1208941"/>
            <a:ext cx="52565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+mn-lt"/>
              </a:rPr>
              <a:t>Основные виды работ: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+mn-lt"/>
              </a:rPr>
              <a:t>Внутренняя/наружная отделка;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+mn-lt"/>
              </a:rPr>
              <a:t>Замена инженерных сетей;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+mn-lt"/>
              </a:rPr>
              <a:t>Замена оконных конструкций и дверей;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+mn-lt"/>
              </a:rPr>
              <a:t>Кровельные работы</a:t>
            </a:r>
          </a:p>
          <a:p>
            <a:endParaRPr lang="ru-RU" sz="1800" dirty="0">
              <a:latin typeface="+mn-lt"/>
            </a:endParaRPr>
          </a:p>
          <a:p>
            <a:r>
              <a:rPr lang="ru-RU" sz="1800" b="1" dirty="0">
                <a:latin typeface="+mn-lt"/>
              </a:rPr>
              <a:t>2023 год - 8 зданий:</a:t>
            </a:r>
          </a:p>
          <a:p>
            <a:r>
              <a:rPr lang="ru-RU" sz="1800" dirty="0">
                <a:latin typeface="+mn-lt"/>
              </a:rPr>
              <a:t>Здание КНС-8 </a:t>
            </a:r>
            <a:r>
              <a:rPr lang="ru-RU" sz="1800" dirty="0" err="1">
                <a:latin typeface="+mn-lt"/>
              </a:rPr>
              <a:t>Чутырского</a:t>
            </a:r>
            <a:r>
              <a:rPr lang="ru-RU" sz="1800" dirty="0">
                <a:latin typeface="+mn-lt"/>
              </a:rPr>
              <a:t> н/м</a:t>
            </a:r>
          </a:p>
          <a:p>
            <a:r>
              <a:rPr lang="ru-RU" sz="1800" dirty="0">
                <a:latin typeface="+mn-lt"/>
              </a:rPr>
              <a:t>Здание </a:t>
            </a:r>
            <a:r>
              <a:rPr lang="ru-RU" sz="1800" dirty="0" err="1">
                <a:latin typeface="+mn-lt"/>
              </a:rPr>
              <a:t>водонасосной</a:t>
            </a:r>
            <a:r>
              <a:rPr lang="ru-RU" sz="1800" dirty="0">
                <a:latin typeface="+mn-lt"/>
              </a:rPr>
              <a:t> на УПН "Мишкино"</a:t>
            </a:r>
          </a:p>
          <a:p>
            <a:r>
              <a:rPr lang="ru-RU" sz="1800" dirty="0">
                <a:latin typeface="+mn-lt"/>
              </a:rPr>
              <a:t>Здание АБК ЦДНГ-1 </a:t>
            </a:r>
            <a:r>
              <a:rPr lang="ru-RU" sz="1800" dirty="0" err="1">
                <a:latin typeface="+mn-lt"/>
              </a:rPr>
              <a:t>Чутырского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нм</a:t>
            </a:r>
            <a:endParaRPr lang="ru-RU" sz="1800" dirty="0">
              <a:latin typeface="+mn-lt"/>
            </a:endParaRPr>
          </a:p>
          <a:p>
            <a:r>
              <a:rPr lang="ru-RU" sz="1800" dirty="0">
                <a:latin typeface="+mn-lt"/>
              </a:rPr>
              <a:t>Столовая на </a:t>
            </a:r>
            <a:r>
              <a:rPr lang="ru-RU" sz="1800" dirty="0" err="1">
                <a:latin typeface="+mn-lt"/>
              </a:rPr>
              <a:t>Чутырском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нм</a:t>
            </a:r>
            <a:endParaRPr lang="ru-RU" sz="1800" dirty="0">
              <a:latin typeface="+mn-lt"/>
            </a:endParaRPr>
          </a:p>
          <a:p>
            <a:r>
              <a:rPr lang="ru-RU" sz="1800" dirty="0">
                <a:latin typeface="+mn-lt"/>
              </a:rPr>
              <a:t>Теплая стоянка в п. Игра </a:t>
            </a:r>
          </a:p>
          <a:p>
            <a:r>
              <a:rPr lang="ru-RU" sz="1800" dirty="0">
                <a:latin typeface="+mn-lt"/>
              </a:rPr>
              <a:t>Столовая в п. Игра</a:t>
            </a:r>
          </a:p>
          <a:p>
            <a:r>
              <a:rPr lang="ru-RU" sz="1800" dirty="0">
                <a:latin typeface="+mn-lt"/>
              </a:rPr>
              <a:t>Здание гражданской обороны в </a:t>
            </a:r>
            <a:r>
              <a:rPr lang="ru-RU" sz="1800" dirty="0" err="1">
                <a:latin typeface="+mn-lt"/>
              </a:rPr>
              <a:t>г.Ижевск</a:t>
            </a:r>
            <a:endParaRPr lang="ru-RU" sz="1800" dirty="0">
              <a:latin typeface="+mn-lt"/>
            </a:endParaRPr>
          </a:p>
          <a:p>
            <a:r>
              <a:rPr lang="ru-RU" sz="1800" dirty="0">
                <a:latin typeface="+mn-lt"/>
              </a:rPr>
              <a:t>Здание гражданской обороны в </a:t>
            </a:r>
            <a:r>
              <a:rPr lang="ru-RU" sz="1800" dirty="0" err="1">
                <a:latin typeface="+mn-lt"/>
              </a:rPr>
              <a:t>г.Сарапул</a:t>
            </a:r>
            <a:endParaRPr lang="ru-RU" sz="1800" dirty="0">
              <a:latin typeface="+mn-lt"/>
            </a:endParaRPr>
          </a:p>
          <a:p>
            <a:endParaRPr lang="ru-RU" sz="1800" dirty="0">
              <a:latin typeface="+mn-lt"/>
            </a:endParaRPr>
          </a:p>
          <a:p>
            <a:r>
              <a:rPr lang="ru-RU" sz="1800" dirty="0">
                <a:latin typeface="+mn-lt"/>
              </a:rPr>
              <a:t>2024 год - 5 зданий</a:t>
            </a:r>
          </a:p>
          <a:p>
            <a:r>
              <a:rPr lang="ru-RU" sz="1800" dirty="0">
                <a:latin typeface="+mn-lt"/>
              </a:rPr>
              <a:t>2025 год - 9 зданий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44488" y="176213"/>
            <a:ext cx="8785225" cy="788987"/>
          </a:xfrm>
        </p:spPr>
        <p:txBody>
          <a:bodyPr>
            <a:normAutofit/>
          </a:bodyPr>
          <a:lstStyle/>
          <a:p>
            <a:r>
              <a:rPr lang="ru-RU" sz="2400" b="1" dirty="0"/>
              <a:t>Программа КР зданий на 2023-2025гг</a:t>
            </a:r>
          </a:p>
        </p:txBody>
      </p:sp>
    </p:spTree>
    <p:extLst>
      <p:ext uri="{BB962C8B-B14F-4D97-AF65-F5344CB8AC3E}">
        <p14:creationId xmlns:p14="http://schemas.microsoft.com/office/powerpoint/2010/main" val="37843828"/>
      </p:ext>
    </p:extLst>
  </p:cSld>
  <p:clrMapOvr>
    <a:masterClrMapping/>
  </p:clrMapOvr>
</p:sld>
</file>

<file path=ppt/theme/theme1.xml><?xml version="1.0" encoding="utf-8"?>
<a:theme xmlns:a="http://schemas.openxmlformats.org/drawingml/2006/main" name="внутрен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24F0914DABBE648A298FA96DC7D9B91" ma:contentTypeVersion="0" ma:contentTypeDescription="Создание документа." ma:contentTypeScope="" ma:versionID="2b83ce7e578ff0d13cec770e48f2112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484DE0-7053-4AEC-9807-A651F6AB82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59AEF9-4D6A-40E2-A3AF-ECDF3CCFF91A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897083D-DF59-42E5-92B7-40584E105A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Shablon_europe</Template>
  <TotalTime>10011</TotalTime>
  <Words>720</Words>
  <Application>Microsoft Office PowerPoint</Application>
  <PresentationFormat>Лист A4 (210x297 мм)</PresentationFormat>
  <Paragraphs>269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Europe</vt:lpstr>
      <vt:lpstr>Wingdings</vt:lpstr>
      <vt:lpstr>внутренний слайд</vt:lpstr>
      <vt:lpstr>Общие сведения о ПАО «Удмуртнефть» им. В.И.Кудинова</vt:lpstr>
      <vt:lpstr>Основные условия закупок </vt:lpstr>
      <vt:lpstr>Основные объемы потребности СМР на 2023 год</vt:lpstr>
      <vt:lpstr>Состав сооружений при обустройстве куста скважин</vt:lpstr>
      <vt:lpstr>Программа КР зданий на 2023-2025гг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шрифт Europe 20 pt</dc:title>
  <dc:creator>vircat</dc:creator>
  <cp:lastModifiedBy>Владимир Казаков</cp:lastModifiedBy>
  <cp:revision>1478</cp:revision>
  <cp:lastPrinted>2022-12-09T09:20:22Z</cp:lastPrinted>
  <dcterms:created xsi:type="dcterms:W3CDTF">2012-04-25T13:09:23Z</dcterms:created>
  <dcterms:modified xsi:type="dcterms:W3CDTF">2022-12-21T12:05:07Z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0x010100E24F0914DABBE648A298FA96DC7D9B91</vt:lpwstr>
  </property>
</Properties>
</file>